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7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8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9.xml" ContentType="application/vnd.openxmlformats-officedocument.drawingml.chart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media/image101.jpg" ContentType="image/jp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61" r:id="rId2"/>
    <p:sldId id="300" r:id="rId3"/>
    <p:sldId id="289" r:id="rId4"/>
    <p:sldId id="283" r:id="rId5"/>
    <p:sldId id="282" r:id="rId6"/>
    <p:sldId id="279" r:id="rId7"/>
    <p:sldId id="280" r:id="rId8"/>
    <p:sldId id="284" r:id="rId9"/>
    <p:sldId id="265" r:id="rId10"/>
    <p:sldId id="290" r:id="rId11"/>
    <p:sldId id="267" r:id="rId12"/>
    <p:sldId id="259" r:id="rId13"/>
    <p:sldId id="260" r:id="rId14"/>
    <p:sldId id="276" r:id="rId15"/>
    <p:sldId id="277" r:id="rId16"/>
    <p:sldId id="302" r:id="rId17"/>
    <p:sldId id="291" r:id="rId18"/>
    <p:sldId id="301" r:id="rId19"/>
    <p:sldId id="298" r:id="rId20"/>
    <p:sldId id="292" r:id="rId21"/>
    <p:sldId id="304" r:id="rId22"/>
    <p:sldId id="305" r:id="rId23"/>
    <p:sldId id="293" r:id="rId24"/>
    <p:sldId id="294" r:id="rId25"/>
    <p:sldId id="295" r:id="rId26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53" autoAdjust="0"/>
    <p:restoredTop sz="96658" autoAdjust="0"/>
  </p:normalViewPr>
  <p:slideViewPr>
    <p:cSldViewPr>
      <p:cViewPr varScale="1">
        <p:scale>
          <a:sx n="112" d="100"/>
          <a:sy n="112" d="100"/>
        </p:scale>
        <p:origin x="1692" y="8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Nyamdavaa\Desktop\2011-2019%20onii%201-12%20%20sar%20dun%20NACHA+UB%20LAST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serm\Downloads\2014-2019%20data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serm\Downloads\2014-2019%20data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serm\Downloads\2014-2019%20data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serm\Downloads\2014-2019%20data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file:///D:\OBBUH%20Docs\report.xlsx" TargetMode="External"/><Relationship Id="rId1" Type="http://schemas.openxmlformats.org/officeDocument/2006/relationships/themeOverride" Target="../theme/themeOverrid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'SO2 2007-2019'!$Q$81</c:f>
              <c:strCache>
                <c:ptCount val="1"/>
                <c:pt idx="0">
                  <c:v>Хүхэрлэг хий, SO2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'SO2 2007-2019'!$R$80:$AL$80</c:f>
              <c:strCache>
                <c:ptCount val="21"/>
                <c:pt idx="0">
                  <c:v>1998 он</c:v>
                </c:pt>
                <c:pt idx="1">
                  <c:v>1999 он</c:v>
                </c:pt>
                <c:pt idx="2">
                  <c:v>2000 он</c:v>
                </c:pt>
                <c:pt idx="3">
                  <c:v>2001 он</c:v>
                </c:pt>
                <c:pt idx="4">
                  <c:v>2002 он</c:v>
                </c:pt>
                <c:pt idx="5">
                  <c:v>2003 он</c:v>
                </c:pt>
                <c:pt idx="6">
                  <c:v>2004 он</c:v>
                </c:pt>
                <c:pt idx="7">
                  <c:v>2005 он</c:v>
                </c:pt>
                <c:pt idx="8">
                  <c:v>2006 он</c:v>
                </c:pt>
                <c:pt idx="9">
                  <c:v>2007 он</c:v>
                </c:pt>
                <c:pt idx="10">
                  <c:v>2008 он</c:v>
                </c:pt>
                <c:pt idx="11">
                  <c:v>2009 он</c:v>
                </c:pt>
                <c:pt idx="12">
                  <c:v>2010 он</c:v>
                </c:pt>
                <c:pt idx="13">
                  <c:v>2011 он</c:v>
                </c:pt>
                <c:pt idx="14">
                  <c:v>2012 он</c:v>
                </c:pt>
                <c:pt idx="15">
                  <c:v>2013 он</c:v>
                </c:pt>
                <c:pt idx="16">
                  <c:v>2014 он</c:v>
                </c:pt>
                <c:pt idx="17">
                  <c:v>2015 он</c:v>
                </c:pt>
                <c:pt idx="18">
                  <c:v>2016 он</c:v>
                </c:pt>
                <c:pt idx="19">
                  <c:v>2017 он</c:v>
                </c:pt>
                <c:pt idx="20">
                  <c:v>2018 он</c:v>
                </c:pt>
              </c:strCache>
            </c:strRef>
          </c:cat>
          <c:val>
            <c:numRef>
              <c:f>'SO2 2007-2019'!$R$81:$AL$81</c:f>
              <c:numCache>
                <c:formatCode>General</c:formatCode>
                <c:ptCount val="21"/>
                <c:pt idx="0">
                  <c:v>4</c:v>
                </c:pt>
                <c:pt idx="1">
                  <c:v>6</c:v>
                </c:pt>
                <c:pt idx="2">
                  <c:v>8</c:v>
                </c:pt>
                <c:pt idx="3">
                  <c:v>11</c:v>
                </c:pt>
                <c:pt idx="4">
                  <c:v>11</c:v>
                </c:pt>
                <c:pt idx="5">
                  <c:v>12</c:v>
                </c:pt>
                <c:pt idx="6">
                  <c:v>13</c:v>
                </c:pt>
                <c:pt idx="7">
                  <c:v>13</c:v>
                </c:pt>
                <c:pt idx="8">
                  <c:v>13</c:v>
                </c:pt>
                <c:pt idx="9">
                  <c:v>11</c:v>
                </c:pt>
                <c:pt idx="10">
                  <c:v>16</c:v>
                </c:pt>
                <c:pt idx="11">
                  <c:v>20</c:v>
                </c:pt>
                <c:pt idx="12">
                  <c:v>25</c:v>
                </c:pt>
                <c:pt idx="13" formatCode="0">
                  <c:v>30.826388888888893</c:v>
                </c:pt>
                <c:pt idx="14" formatCode="0">
                  <c:v>28.701851851851853</c:v>
                </c:pt>
                <c:pt idx="15" formatCode="0">
                  <c:v>22.027777777777779</c:v>
                </c:pt>
                <c:pt idx="16" formatCode="0">
                  <c:v>21</c:v>
                </c:pt>
                <c:pt idx="17" formatCode="0">
                  <c:v>32</c:v>
                </c:pt>
                <c:pt idx="18" formatCode="0">
                  <c:v>36</c:v>
                </c:pt>
                <c:pt idx="19" formatCode="0">
                  <c:v>24</c:v>
                </c:pt>
                <c:pt idx="20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D50-4DEE-99E1-C892E22550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64858240"/>
        <c:axId val="464852752"/>
      </c:barChart>
      <c:lineChart>
        <c:grouping val="standard"/>
        <c:varyColors val="0"/>
        <c:ser>
          <c:idx val="1"/>
          <c:order val="1"/>
          <c:tx>
            <c:strRef>
              <c:f>'SO2 2007-2019'!$Q$82</c:f>
              <c:strCache>
                <c:ptCount val="1"/>
                <c:pt idx="0">
                  <c:v>Хүлцэх агууламж</c:v>
                </c:pt>
              </c:strCache>
            </c:strRef>
          </c:tx>
          <c:spPr>
            <a:ln w="19050">
              <a:solidFill>
                <a:srgbClr val="FF0000"/>
              </a:solidFill>
            </a:ln>
          </c:spPr>
          <c:marker>
            <c:symbol val="none"/>
          </c:marker>
          <c:cat>
            <c:strRef>
              <c:f>'SO2 2007-2019'!$R$80:$AL$80</c:f>
              <c:strCache>
                <c:ptCount val="21"/>
                <c:pt idx="0">
                  <c:v>1998 он</c:v>
                </c:pt>
                <c:pt idx="1">
                  <c:v>1999 он</c:v>
                </c:pt>
                <c:pt idx="2">
                  <c:v>2000 он</c:v>
                </c:pt>
                <c:pt idx="3">
                  <c:v>2001 он</c:v>
                </c:pt>
                <c:pt idx="4">
                  <c:v>2002 он</c:v>
                </c:pt>
                <c:pt idx="5">
                  <c:v>2003 он</c:v>
                </c:pt>
                <c:pt idx="6">
                  <c:v>2004 он</c:v>
                </c:pt>
                <c:pt idx="7">
                  <c:v>2005 он</c:v>
                </c:pt>
                <c:pt idx="8">
                  <c:v>2006 он</c:v>
                </c:pt>
                <c:pt idx="9">
                  <c:v>2007 он</c:v>
                </c:pt>
                <c:pt idx="10">
                  <c:v>2008 он</c:v>
                </c:pt>
                <c:pt idx="11">
                  <c:v>2009 он</c:v>
                </c:pt>
                <c:pt idx="12">
                  <c:v>2010 он</c:v>
                </c:pt>
                <c:pt idx="13">
                  <c:v>2011 он</c:v>
                </c:pt>
                <c:pt idx="14">
                  <c:v>2012 он</c:v>
                </c:pt>
                <c:pt idx="15">
                  <c:v>2013 он</c:v>
                </c:pt>
                <c:pt idx="16">
                  <c:v>2014 он</c:v>
                </c:pt>
                <c:pt idx="17">
                  <c:v>2015 он</c:v>
                </c:pt>
                <c:pt idx="18">
                  <c:v>2016 он</c:v>
                </c:pt>
                <c:pt idx="19">
                  <c:v>2017 он</c:v>
                </c:pt>
                <c:pt idx="20">
                  <c:v>2018 он</c:v>
                </c:pt>
              </c:strCache>
            </c:strRef>
          </c:cat>
          <c:val>
            <c:numRef>
              <c:f>'SO2 2007-2019'!$R$82:$AL$82</c:f>
              <c:numCache>
                <c:formatCode>General</c:formatCode>
                <c:ptCount val="21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  <c:pt idx="10">
                  <c:v>10</c:v>
                </c:pt>
                <c:pt idx="11">
                  <c:v>10</c:v>
                </c:pt>
                <c:pt idx="12">
                  <c:v>10</c:v>
                </c:pt>
                <c:pt idx="13">
                  <c:v>10</c:v>
                </c:pt>
                <c:pt idx="14">
                  <c:v>10</c:v>
                </c:pt>
                <c:pt idx="15">
                  <c:v>10</c:v>
                </c:pt>
                <c:pt idx="16">
                  <c:v>10</c:v>
                </c:pt>
                <c:pt idx="17">
                  <c:v>10</c:v>
                </c:pt>
                <c:pt idx="18">
                  <c:v>20</c:v>
                </c:pt>
                <c:pt idx="19">
                  <c:v>20</c:v>
                </c:pt>
                <c:pt idx="20">
                  <c:v>20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FD50-4DEE-99E1-C892E22550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4858240"/>
        <c:axId val="464852752"/>
      </c:lineChart>
      <c:catAx>
        <c:axId val="4648582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2700000" vert="horz"/>
          <a:lstStyle/>
          <a:p>
            <a:pPr>
              <a:defRPr sz="900"/>
            </a:pPr>
            <a:endParaRPr lang="en-US"/>
          </a:p>
        </c:txPr>
        <c:crossAx val="464852752"/>
        <c:crosses val="autoZero"/>
        <c:auto val="1"/>
        <c:lblAlgn val="ctr"/>
        <c:lblOffset val="100"/>
        <c:noMultiLvlLbl val="0"/>
      </c:catAx>
      <c:valAx>
        <c:axId val="464852752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b="0" dirty="0"/>
                  <a:t>concentration</a:t>
                </a:r>
                <a:r>
                  <a:rPr lang="mn-MN" b="0" dirty="0"/>
                  <a:t>,</a:t>
                </a:r>
                <a:r>
                  <a:rPr lang="mn-MN" b="0" baseline="0" dirty="0"/>
                  <a:t> </a:t>
                </a:r>
                <a:r>
                  <a:rPr lang="en-US" b="0" baseline="0" dirty="0" err="1"/>
                  <a:t>ug</a:t>
                </a:r>
                <a:r>
                  <a:rPr lang="mn-MN" b="0" baseline="0" dirty="0"/>
                  <a:t>/</a:t>
                </a:r>
                <a:r>
                  <a:rPr lang="en-US" b="0" baseline="0" dirty="0"/>
                  <a:t>m</a:t>
                </a:r>
                <a:r>
                  <a:rPr lang="mn-MN" b="0" baseline="30000" dirty="0"/>
                  <a:t>3</a:t>
                </a:r>
                <a:endParaRPr lang="en-US" b="0" baseline="30000" dirty="0"/>
              </a:p>
            </c:rich>
          </c:tx>
          <c:layout>
            <c:manualLayout>
              <c:xMode val="edge"/>
              <c:yMode val="edge"/>
              <c:x val="5.5294185405507694E-3"/>
              <c:y val="0.22811932555123215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en-US"/>
          </a:p>
        </c:txPr>
        <c:crossAx val="464858240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Arial" pitchFamily="34" charset="0"/>
          <a:cs typeface="Arial" pitchFamily="34" charset="0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9.6470223830716809E-2"/>
          <c:y val="2.7036879587375991E-2"/>
          <c:w val="0.88075544904712999"/>
          <c:h val="0.675871201718514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'NO2 2007-2019 '!$Q$66</c:f>
              <c:strCache>
                <c:ptCount val="1"/>
                <c:pt idx="0">
                  <c:v>Азотын давхар исэл, NO2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'NO2 2007-2019 '!$R$65:$AL$65</c:f>
              <c:strCache>
                <c:ptCount val="21"/>
                <c:pt idx="0">
                  <c:v>1998 он</c:v>
                </c:pt>
                <c:pt idx="1">
                  <c:v>1999 он</c:v>
                </c:pt>
                <c:pt idx="2">
                  <c:v>2000 он</c:v>
                </c:pt>
                <c:pt idx="3">
                  <c:v>2001 он</c:v>
                </c:pt>
                <c:pt idx="4">
                  <c:v>2002 он</c:v>
                </c:pt>
                <c:pt idx="5">
                  <c:v>2003 он</c:v>
                </c:pt>
                <c:pt idx="6">
                  <c:v>2004 он</c:v>
                </c:pt>
                <c:pt idx="7">
                  <c:v>2005 он</c:v>
                </c:pt>
                <c:pt idx="8">
                  <c:v>2006 он</c:v>
                </c:pt>
                <c:pt idx="9">
                  <c:v>2007 он</c:v>
                </c:pt>
                <c:pt idx="10">
                  <c:v>2008 он</c:v>
                </c:pt>
                <c:pt idx="11">
                  <c:v>2009 он</c:v>
                </c:pt>
                <c:pt idx="12">
                  <c:v>2010 он</c:v>
                </c:pt>
                <c:pt idx="13">
                  <c:v>2011 он</c:v>
                </c:pt>
                <c:pt idx="14">
                  <c:v>2012 он</c:v>
                </c:pt>
                <c:pt idx="15">
                  <c:v>2013 он</c:v>
                </c:pt>
                <c:pt idx="16">
                  <c:v>2014 он</c:v>
                </c:pt>
                <c:pt idx="17">
                  <c:v>2015 он</c:v>
                </c:pt>
                <c:pt idx="18">
                  <c:v>2016 он</c:v>
                </c:pt>
                <c:pt idx="19">
                  <c:v>2017 он</c:v>
                </c:pt>
                <c:pt idx="20">
                  <c:v>2018 он</c:v>
                </c:pt>
              </c:strCache>
            </c:strRef>
          </c:cat>
          <c:val>
            <c:numRef>
              <c:f>'NO2 2007-2019 '!$R$66:$AL$66</c:f>
              <c:numCache>
                <c:formatCode>General</c:formatCode>
                <c:ptCount val="21"/>
                <c:pt idx="0">
                  <c:v>22</c:v>
                </c:pt>
                <c:pt idx="1">
                  <c:v>23</c:v>
                </c:pt>
                <c:pt idx="2">
                  <c:v>30</c:v>
                </c:pt>
                <c:pt idx="3">
                  <c:v>27</c:v>
                </c:pt>
                <c:pt idx="4">
                  <c:v>31</c:v>
                </c:pt>
                <c:pt idx="5">
                  <c:v>32</c:v>
                </c:pt>
                <c:pt idx="6">
                  <c:v>30</c:v>
                </c:pt>
                <c:pt idx="7">
                  <c:v>30</c:v>
                </c:pt>
                <c:pt idx="8">
                  <c:v>30</c:v>
                </c:pt>
                <c:pt idx="9">
                  <c:v>36</c:v>
                </c:pt>
                <c:pt idx="10">
                  <c:v>33</c:v>
                </c:pt>
                <c:pt idx="11">
                  <c:v>28</c:v>
                </c:pt>
                <c:pt idx="12">
                  <c:v>36</c:v>
                </c:pt>
                <c:pt idx="13" formatCode="0">
                  <c:v>46.569444444444436</c:v>
                </c:pt>
                <c:pt idx="14" formatCode="0">
                  <c:v>50.269480519480524</c:v>
                </c:pt>
                <c:pt idx="15" formatCode="0">
                  <c:v>58.74166666666666</c:v>
                </c:pt>
                <c:pt idx="16" formatCode="0">
                  <c:v>38.962962962962962</c:v>
                </c:pt>
                <c:pt idx="17" formatCode="0">
                  <c:v>35</c:v>
                </c:pt>
                <c:pt idx="18" formatCode="0">
                  <c:v>38</c:v>
                </c:pt>
                <c:pt idx="19">
                  <c:v>39</c:v>
                </c:pt>
                <c:pt idx="20">
                  <c:v>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E07-47AF-8527-B0E35D0032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64855104"/>
        <c:axId val="464851576"/>
      </c:barChart>
      <c:lineChart>
        <c:grouping val="standard"/>
        <c:varyColors val="0"/>
        <c:ser>
          <c:idx val="1"/>
          <c:order val="1"/>
          <c:tx>
            <c:strRef>
              <c:f>'NO2 2007-2019 '!$Q$67</c:f>
              <c:strCache>
                <c:ptCount val="1"/>
                <c:pt idx="0">
                  <c:v>Хүлцэх агууламж</c:v>
                </c:pt>
              </c:strCache>
            </c:strRef>
          </c:tx>
          <c:spPr>
            <a:ln w="19050">
              <a:solidFill>
                <a:srgbClr val="FF0000"/>
              </a:solidFill>
            </a:ln>
          </c:spPr>
          <c:marker>
            <c:symbol val="none"/>
          </c:marker>
          <c:cat>
            <c:strRef>
              <c:f>'NO2 2007-2019 '!$R$65:$AL$65</c:f>
              <c:strCache>
                <c:ptCount val="21"/>
                <c:pt idx="0">
                  <c:v>1998 он</c:v>
                </c:pt>
                <c:pt idx="1">
                  <c:v>1999 он</c:v>
                </c:pt>
                <c:pt idx="2">
                  <c:v>2000 он</c:v>
                </c:pt>
                <c:pt idx="3">
                  <c:v>2001 он</c:v>
                </c:pt>
                <c:pt idx="4">
                  <c:v>2002 он</c:v>
                </c:pt>
                <c:pt idx="5">
                  <c:v>2003 он</c:v>
                </c:pt>
                <c:pt idx="6">
                  <c:v>2004 он</c:v>
                </c:pt>
                <c:pt idx="7">
                  <c:v>2005 он</c:v>
                </c:pt>
                <c:pt idx="8">
                  <c:v>2006 он</c:v>
                </c:pt>
                <c:pt idx="9">
                  <c:v>2007 он</c:v>
                </c:pt>
                <c:pt idx="10">
                  <c:v>2008 он</c:v>
                </c:pt>
                <c:pt idx="11">
                  <c:v>2009 он</c:v>
                </c:pt>
                <c:pt idx="12">
                  <c:v>2010 он</c:v>
                </c:pt>
                <c:pt idx="13">
                  <c:v>2011 он</c:v>
                </c:pt>
                <c:pt idx="14">
                  <c:v>2012 он</c:v>
                </c:pt>
                <c:pt idx="15">
                  <c:v>2013 он</c:v>
                </c:pt>
                <c:pt idx="16">
                  <c:v>2014 он</c:v>
                </c:pt>
                <c:pt idx="17">
                  <c:v>2015 он</c:v>
                </c:pt>
                <c:pt idx="18">
                  <c:v>2016 он</c:v>
                </c:pt>
                <c:pt idx="19">
                  <c:v>2017 он</c:v>
                </c:pt>
                <c:pt idx="20">
                  <c:v>2018 он</c:v>
                </c:pt>
              </c:strCache>
            </c:strRef>
          </c:cat>
          <c:val>
            <c:numRef>
              <c:f>'NO2 2007-2019 '!$R$67:$AL$67</c:f>
              <c:numCache>
                <c:formatCode>General</c:formatCode>
                <c:ptCount val="21"/>
                <c:pt idx="0">
                  <c:v>30</c:v>
                </c:pt>
                <c:pt idx="1">
                  <c:v>30</c:v>
                </c:pt>
                <c:pt idx="2">
                  <c:v>30</c:v>
                </c:pt>
                <c:pt idx="3">
                  <c:v>30</c:v>
                </c:pt>
                <c:pt idx="4">
                  <c:v>30</c:v>
                </c:pt>
                <c:pt idx="5">
                  <c:v>30</c:v>
                </c:pt>
                <c:pt idx="6">
                  <c:v>30</c:v>
                </c:pt>
                <c:pt idx="7">
                  <c:v>30</c:v>
                </c:pt>
                <c:pt idx="8">
                  <c:v>30</c:v>
                </c:pt>
                <c:pt idx="9">
                  <c:v>30</c:v>
                </c:pt>
                <c:pt idx="10">
                  <c:v>30</c:v>
                </c:pt>
                <c:pt idx="11">
                  <c:v>30</c:v>
                </c:pt>
                <c:pt idx="12">
                  <c:v>30</c:v>
                </c:pt>
                <c:pt idx="13">
                  <c:v>30</c:v>
                </c:pt>
                <c:pt idx="14">
                  <c:v>30</c:v>
                </c:pt>
                <c:pt idx="15">
                  <c:v>30</c:v>
                </c:pt>
                <c:pt idx="16">
                  <c:v>30</c:v>
                </c:pt>
                <c:pt idx="17">
                  <c:v>30</c:v>
                </c:pt>
                <c:pt idx="18">
                  <c:v>40</c:v>
                </c:pt>
                <c:pt idx="19">
                  <c:v>40</c:v>
                </c:pt>
                <c:pt idx="20">
                  <c:v>40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8E07-47AF-8527-B0E35D0032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4855104"/>
        <c:axId val="464851576"/>
      </c:lineChart>
      <c:catAx>
        <c:axId val="4648551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2700000" vert="horz"/>
          <a:lstStyle/>
          <a:p>
            <a:pPr>
              <a:defRPr/>
            </a:pPr>
            <a:endParaRPr lang="en-US"/>
          </a:p>
        </c:txPr>
        <c:crossAx val="464851576"/>
        <c:crosses val="autoZero"/>
        <c:auto val="1"/>
        <c:lblAlgn val="ctr"/>
        <c:lblOffset val="100"/>
        <c:noMultiLvlLbl val="0"/>
      </c:catAx>
      <c:valAx>
        <c:axId val="46485157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000" b="0"/>
                </a:pPr>
                <a:r>
                  <a:rPr lang="en-US" sz="1000" b="0" i="0" baseline="0" dirty="0">
                    <a:effectLst/>
                  </a:rPr>
                  <a:t>concentration</a:t>
                </a:r>
                <a:r>
                  <a:rPr lang="mn-MN" sz="1000" b="0" i="0" baseline="0" dirty="0">
                    <a:effectLst/>
                  </a:rPr>
                  <a:t>, </a:t>
                </a:r>
                <a:r>
                  <a:rPr lang="en-US" sz="1000" b="0" i="0" baseline="0" dirty="0" err="1">
                    <a:effectLst/>
                  </a:rPr>
                  <a:t>ug</a:t>
                </a:r>
                <a:r>
                  <a:rPr lang="mn-MN" sz="1000" b="0" i="0" baseline="0" dirty="0">
                    <a:effectLst/>
                  </a:rPr>
                  <a:t>/</a:t>
                </a:r>
                <a:r>
                  <a:rPr lang="en-US" sz="1000" b="0" i="0" baseline="0" dirty="0">
                    <a:effectLst/>
                  </a:rPr>
                  <a:t>m</a:t>
                </a:r>
                <a:r>
                  <a:rPr lang="mn-MN" sz="1000" b="0" i="0" baseline="30000" dirty="0">
                    <a:effectLst/>
                  </a:rPr>
                  <a:t>3</a:t>
                </a:r>
                <a:endParaRPr lang="en-US" sz="1000" baseline="3000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4.7194631089244547E-3"/>
              <c:y val="0.22356045530566648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en-US"/>
          </a:p>
        </c:txPr>
        <c:crossAx val="464855104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900">
          <a:latin typeface="Arial" pitchFamily="34" charset="0"/>
          <a:cs typeface="Arial" pitchFamily="34" charset="0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695709604926835"/>
          <c:y val="2.878689964551244E-2"/>
          <c:w val="0.87158732609404221"/>
          <c:h val="0.650724974119270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'PM10, PM2.5 2011-2019'!$R$20</c:f>
              <c:strCache>
                <c:ptCount val="1"/>
                <c:pt idx="0">
                  <c:v>PM10 тоосонцор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'PM10, PM2.5 2011-2019'!$S$19:$AA$19</c:f>
              <c:strCache>
                <c:ptCount val="9"/>
                <c:pt idx="0">
                  <c:v>2010 он </c:v>
                </c:pt>
                <c:pt idx="1">
                  <c:v>2011 он </c:v>
                </c:pt>
                <c:pt idx="2">
                  <c:v>2012 он</c:v>
                </c:pt>
                <c:pt idx="3">
                  <c:v>2013 он</c:v>
                </c:pt>
                <c:pt idx="4">
                  <c:v>2014 он</c:v>
                </c:pt>
                <c:pt idx="5">
                  <c:v>2015 он</c:v>
                </c:pt>
                <c:pt idx="6">
                  <c:v>2016 он</c:v>
                </c:pt>
                <c:pt idx="7">
                  <c:v>2017 он</c:v>
                </c:pt>
                <c:pt idx="8">
                  <c:v>2018 он</c:v>
                </c:pt>
              </c:strCache>
            </c:strRef>
          </c:cat>
          <c:val>
            <c:numRef>
              <c:f>'PM10, PM2.5 2011-2019'!$S$20:$AA$20</c:f>
              <c:numCache>
                <c:formatCode>0</c:formatCode>
                <c:ptCount val="9"/>
                <c:pt idx="0" formatCode="General">
                  <c:v>151</c:v>
                </c:pt>
                <c:pt idx="1">
                  <c:v>231.6166666666667</c:v>
                </c:pt>
                <c:pt idx="2">
                  <c:v>253.03303030303033</c:v>
                </c:pt>
                <c:pt idx="3">
                  <c:v>194.6</c:v>
                </c:pt>
                <c:pt idx="4">
                  <c:v>186.50454545454548</c:v>
                </c:pt>
                <c:pt idx="5">
                  <c:v>141</c:v>
                </c:pt>
                <c:pt idx="6">
                  <c:v>128</c:v>
                </c:pt>
                <c:pt idx="7">
                  <c:v>132</c:v>
                </c:pt>
                <c:pt idx="8" formatCode="General">
                  <c:v>136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8C5-4446-BBC7-3EDAE4D904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64852360"/>
        <c:axId val="464859024"/>
      </c:barChart>
      <c:lineChart>
        <c:grouping val="standard"/>
        <c:varyColors val="0"/>
        <c:ser>
          <c:idx val="1"/>
          <c:order val="1"/>
          <c:tx>
            <c:strRef>
              <c:f>'PM10, PM2.5 2011-2019'!$R$21</c:f>
              <c:strCache>
                <c:ptCount val="1"/>
                <c:pt idx="0">
                  <c:v>Хүлцэх агууламж</c:v>
                </c:pt>
              </c:strCache>
            </c:strRef>
          </c:tx>
          <c:spPr>
            <a:ln w="19050">
              <a:solidFill>
                <a:srgbClr val="FF0000"/>
              </a:solidFill>
            </a:ln>
          </c:spPr>
          <c:marker>
            <c:symbol val="none"/>
          </c:marker>
          <c:cat>
            <c:strRef>
              <c:f>'PM10, PM2.5 2011-2019'!$S$19:$AA$19</c:f>
              <c:strCache>
                <c:ptCount val="9"/>
                <c:pt idx="0">
                  <c:v>2010 он </c:v>
                </c:pt>
                <c:pt idx="1">
                  <c:v>2011 он </c:v>
                </c:pt>
                <c:pt idx="2">
                  <c:v>2012 он</c:v>
                </c:pt>
                <c:pt idx="3">
                  <c:v>2013 он</c:v>
                </c:pt>
                <c:pt idx="4">
                  <c:v>2014 он</c:v>
                </c:pt>
                <c:pt idx="5">
                  <c:v>2015 он</c:v>
                </c:pt>
                <c:pt idx="6">
                  <c:v>2016 он</c:v>
                </c:pt>
                <c:pt idx="7">
                  <c:v>2017 он</c:v>
                </c:pt>
                <c:pt idx="8">
                  <c:v>2018 он</c:v>
                </c:pt>
              </c:strCache>
            </c:strRef>
          </c:cat>
          <c:val>
            <c:numRef>
              <c:f>'PM10, PM2.5 2011-2019'!$S$21:$AA$21</c:f>
              <c:numCache>
                <c:formatCode>General</c:formatCode>
                <c:ptCount val="9"/>
                <c:pt idx="0">
                  <c:v>50</c:v>
                </c:pt>
                <c:pt idx="1">
                  <c:v>50</c:v>
                </c:pt>
                <c:pt idx="2">
                  <c:v>50</c:v>
                </c:pt>
                <c:pt idx="3">
                  <c:v>50</c:v>
                </c:pt>
                <c:pt idx="4">
                  <c:v>50</c:v>
                </c:pt>
                <c:pt idx="5">
                  <c:v>50</c:v>
                </c:pt>
                <c:pt idx="6">
                  <c:v>50</c:v>
                </c:pt>
                <c:pt idx="7">
                  <c:v>50</c:v>
                </c:pt>
                <c:pt idx="8">
                  <c:v>50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98C5-4446-BBC7-3EDAE4D904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4852360"/>
        <c:axId val="464859024"/>
      </c:lineChart>
      <c:catAx>
        <c:axId val="4648523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2340000" vert="horz"/>
          <a:lstStyle/>
          <a:p>
            <a:pPr>
              <a:defRPr/>
            </a:pPr>
            <a:endParaRPr lang="en-US"/>
          </a:p>
        </c:txPr>
        <c:crossAx val="464859024"/>
        <c:crosses val="autoZero"/>
        <c:auto val="1"/>
        <c:lblAlgn val="ctr"/>
        <c:lblOffset val="100"/>
        <c:noMultiLvlLbl val="0"/>
      </c:catAx>
      <c:valAx>
        <c:axId val="46485902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en-US"/>
          </a:p>
        </c:txPr>
        <c:crossAx val="464852360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900">
          <a:latin typeface="Arial" pitchFamily="34" charset="0"/>
          <a:cs typeface="Arial" pitchFamily="34" charset="0"/>
        </a:defRPr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338515377885457"/>
          <c:y val="3.1088566759343753E-2"/>
          <c:w val="0.87811477892186551"/>
          <c:h val="0.6772725343294352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'PM10, PM2.5 2011-2019'!$R$109</c:f>
              <c:strCache>
                <c:ptCount val="1"/>
                <c:pt idx="0">
                  <c:v>PM2.5 тоосонцор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'PM10, PM2.5 2011-2019'!$T$108:$AA$108</c:f>
              <c:strCache>
                <c:ptCount val="8"/>
                <c:pt idx="0">
                  <c:v>2011 он </c:v>
                </c:pt>
                <c:pt idx="1">
                  <c:v>2012 он</c:v>
                </c:pt>
                <c:pt idx="2">
                  <c:v>2013 он</c:v>
                </c:pt>
                <c:pt idx="3">
                  <c:v>2014 он</c:v>
                </c:pt>
                <c:pt idx="4">
                  <c:v>2015 он</c:v>
                </c:pt>
                <c:pt idx="5">
                  <c:v>2016 он</c:v>
                </c:pt>
                <c:pt idx="6">
                  <c:v>2017 он</c:v>
                </c:pt>
                <c:pt idx="7">
                  <c:v>2018 он</c:v>
                </c:pt>
              </c:strCache>
            </c:strRef>
          </c:cat>
          <c:val>
            <c:numRef>
              <c:f>'PM10, PM2.5 2011-2019'!$T$109:$AA$109</c:f>
              <c:numCache>
                <c:formatCode>0</c:formatCode>
                <c:ptCount val="8"/>
                <c:pt idx="0">
                  <c:v>131.5</c:v>
                </c:pt>
                <c:pt idx="1">
                  <c:v>106.08333333333333</c:v>
                </c:pt>
                <c:pt idx="2">
                  <c:v>72.055555555555557</c:v>
                </c:pt>
                <c:pt idx="3">
                  <c:v>64.208333333333329</c:v>
                </c:pt>
                <c:pt idx="4">
                  <c:v>75</c:v>
                </c:pt>
                <c:pt idx="5">
                  <c:v>79</c:v>
                </c:pt>
                <c:pt idx="6">
                  <c:v>86</c:v>
                </c:pt>
                <c:pt idx="7" formatCode="General">
                  <c:v>74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4DD-44B2-B4B6-8482C47C2D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64855496"/>
        <c:axId val="464857456"/>
      </c:barChart>
      <c:lineChart>
        <c:grouping val="standard"/>
        <c:varyColors val="0"/>
        <c:ser>
          <c:idx val="1"/>
          <c:order val="1"/>
          <c:tx>
            <c:strRef>
              <c:f>'PM10, PM2.5 2011-2019'!$R$110</c:f>
              <c:strCache>
                <c:ptCount val="1"/>
                <c:pt idx="0">
                  <c:v>Хүлцэх агууламж</c:v>
                </c:pt>
              </c:strCache>
            </c:strRef>
          </c:tx>
          <c:spPr>
            <a:ln w="19050">
              <a:solidFill>
                <a:srgbClr val="FF0000"/>
              </a:solidFill>
            </a:ln>
          </c:spPr>
          <c:marker>
            <c:symbol val="none"/>
          </c:marker>
          <c:cat>
            <c:strRef>
              <c:f>'PM10, PM2.5 2011-2019'!$T$108:$AA$108</c:f>
              <c:strCache>
                <c:ptCount val="8"/>
                <c:pt idx="0">
                  <c:v>2011 он </c:v>
                </c:pt>
                <c:pt idx="1">
                  <c:v>2012 он</c:v>
                </c:pt>
                <c:pt idx="2">
                  <c:v>2013 он</c:v>
                </c:pt>
                <c:pt idx="3">
                  <c:v>2014 он</c:v>
                </c:pt>
                <c:pt idx="4">
                  <c:v>2015 он</c:v>
                </c:pt>
                <c:pt idx="5">
                  <c:v>2016 он</c:v>
                </c:pt>
                <c:pt idx="6">
                  <c:v>2017 он</c:v>
                </c:pt>
                <c:pt idx="7">
                  <c:v>2018 он</c:v>
                </c:pt>
              </c:strCache>
            </c:strRef>
          </c:cat>
          <c:val>
            <c:numRef>
              <c:f>'PM10, PM2.5 2011-2019'!$T$110:$AA$110</c:f>
              <c:numCache>
                <c:formatCode>General</c:formatCode>
                <c:ptCount val="8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  <c:pt idx="4">
                  <c:v>25</c:v>
                </c:pt>
                <c:pt idx="5">
                  <c:v>25</c:v>
                </c:pt>
                <c:pt idx="6">
                  <c:v>25</c:v>
                </c:pt>
                <c:pt idx="7">
                  <c:v>25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74DD-44B2-B4B6-8482C47C2D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4855496"/>
        <c:axId val="464857456"/>
      </c:lineChart>
      <c:catAx>
        <c:axId val="4648554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1920000" vert="horz"/>
          <a:lstStyle/>
          <a:p>
            <a:pPr>
              <a:defRPr/>
            </a:pPr>
            <a:endParaRPr lang="en-US"/>
          </a:p>
        </c:txPr>
        <c:crossAx val="464857456"/>
        <c:crosses val="autoZero"/>
        <c:auto val="1"/>
        <c:lblAlgn val="ctr"/>
        <c:lblOffset val="100"/>
        <c:noMultiLvlLbl val="0"/>
      </c:catAx>
      <c:valAx>
        <c:axId val="46485745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0" sourceLinked="1"/>
        <c:majorTickMark val="out"/>
        <c:minorTickMark val="none"/>
        <c:tickLblPos val="nextTo"/>
        <c:crossAx val="464855496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900">
          <a:latin typeface="Arial" pitchFamily="34" charset="0"/>
          <a:cs typeface="Arial" pitchFamily="34" charset="0"/>
        </a:defRPr>
      </a:pPr>
      <a:endParaRPr lang="en-US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30717617896239"/>
          <c:y val="0.14358447428035376"/>
          <c:w val="0.8383707187532029"/>
          <c:h val="0.54163918963254598"/>
        </c:manualLayout>
      </c:layout>
      <c:barChart>
        <c:barDir val="col"/>
        <c:grouping val="clustered"/>
        <c:varyColors val="0"/>
        <c:ser>
          <c:idx val="0"/>
          <c:order val="0"/>
          <c:tx>
            <c:v>2017</c:v>
          </c:tx>
          <c:spPr>
            <a:solidFill>
              <a:schemeClr val="accent2"/>
            </a:solidFill>
            <a:ln>
              <a:solidFill>
                <a:schemeClr val="accent2"/>
              </a:solidFill>
            </a:ln>
            <a:effectLst/>
          </c:spPr>
          <c:invertIfNegative val="0"/>
          <c:cat>
            <c:numRef>
              <c:f>'Хүхэрлэг хий'!$C$4:$N$4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'Хүхэрлэг хий'!$C$61:$N$61</c:f>
              <c:numCache>
                <c:formatCode>0</c:formatCode>
                <c:ptCount val="12"/>
                <c:pt idx="0">
                  <c:v>79</c:v>
                </c:pt>
                <c:pt idx="1">
                  <c:v>55.571428571428569</c:v>
                </c:pt>
                <c:pt idx="2">
                  <c:v>25.357142857142858</c:v>
                </c:pt>
                <c:pt idx="3">
                  <c:v>16</c:v>
                </c:pt>
                <c:pt idx="4">
                  <c:v>9.1538461538461533</c:v>
                </c:pt>
                <c:pt idx="5">
                  <c:v>5.384615384615385</c:v>
                </c:pt>
                <c:pt idx="6">
                  <c:v>3.3076923076923075</c:v>
                </c:pt>
                <c:pt idx="7">
                  <c:v>3.8571428571428572</c:v>
                </c:pt>
                <c:pt idx="8">
                  <c:v>4.7857142857142856</c:v>
                </c:pt>
                <c:pt idx="9">
                  <c:v>13.428571428571429</c:v>
                </c:pt>
                <c:pt idx="10">
                  <c:v>28.166666666666668</c:v>
                </c:pt>
                <c:pt idx="11">
                  <c:v>41.615384615384613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4BA-495F-AF58-8FF85B0FD0AA}"/>
            </c:ext>
          </c:extLst>
        </c:ser>
        <c:ser>
          <c:idx val="1"/>
          <c:order val="1"/>
          <c:tx>
            <c:v>2018</c:v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val>
            <c:numRef>
              <c:f>'Хүхэрлэг хий'!$C$77:$N$77</c:f>
              <c:numCache>
                <c:formatCode>0</c:formatCode>
                <c:ptCount val="12"/>
                <c:pt idx="0">
                  <c:v>61.214285714285701</c:v>
                </c:pt>
                <c:pt idx="1">
                  <c:v>48.5</c:v>
                </c:pt>
                <c:pt idx="2">
                  <c:v>25.785714285714285</c:v>
                </c:pt>
                <c:pt idx="3">
                  <c:v>12.142857142857142</c:v>
                </c:pt>
                <c:pt idx="4">
                  <c:v>6.333333333333333</c:v>
                </c:pt>
                <c:pt idx="5">
                  <c:v>3.9230769230769229</c:v>
                </c:pt>
                <c:pt idx="6">
                  <c:v>3.0833333333333335</c:v>
                </c:pt>
                <c:pt idx="7">
                  <c:v>3.1666666666666665</c:v>
                </c:pt>
                <c:pt idx="8">
                  <c:v>4.9230769230769234</c:v>
                </c:pt>
                <c:pt idx="9">
                  <c:v>13</c:v>
                </c:pt>
                <c:pt idx="10">
                  <c:v>33.46153846153846</c:v>
                </c:pt>
                <c:pt idx="11">
                  <c:v>53.5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4BA-495F-AF58-8FF85B0FD0AA}"/>
            </c:ext>
          </c:extLst>
        </c:ser>
        <c:ser>
          <c:idx val="2"/>
          <c:order val="2"/>
          <c:tx>
            <c:v>2019</c:v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val>
            <c:numRef>
              <c:f>'Хүхэрлэг хий'!$C$93:$N$93</c:f>
              <c:numCache>
                <c:formatCode>0</c:formatCode>
                <c:ptCount val="12"/>
                <c:pt idx="0">
                  <c:v>61</c:v>
                </c:pt>
                <c:pt idx="1">
                  <c:v>46.770114638447971</c:v>
                </c:pt>
                <c:pt idx="2">
                  <c:v>26.437010385074903</c:v>
                </c:pt>
                <c:pt idx="3">
                  <c:v>15.793541010646273</c:v>
                </c:pt>
                <c:pt idx="4">
                  <c:v>9.3316228232142198</c:v>
                </c:pt>
                <c:pt idx="5">
                  <c:v>7.9931192238944382</c:v>
                </c:pt>
                <c:pt idx="6">
                  <c:v>6.535247384220483</c:v>
                </c:pt>
                <c:pt idx="7">
                  <c:v>6.5912032770097282</c:v>
                </c:pt>
                <c:pt idx="8">
                  <c:v>12.218093706707901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4BA-495F-AF58-8FF85B0FD0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64863336"/>
        <c:axId val="464860592"/>
      </c:barChart>
      <c:lineChart>
        <c:grouping val="standard"/>
        <c:varyColors val="0"/>
        <c:ser>
          <c:idx val="3"/>
          <c:order val="3"/>
          <c:tx>
            <c:v>Хүлцэх хэмжээ</c:v>
          </c:tx>
          <c:spPr>
            <a:ln w="19050" cap="rnd">
              <a:solidFill>
                <a:srgbClr val="FF0000"/>
              </a:solidFill>
              <a:prstDash val="dash"/>
              <a:round/>
            </a:ln>
            <a:effectLst/>
          </c:spPr>
          <c:marker>
            <c:symbol val="none"/>
          </c:marker>
          <c:cat>
            <c:numRef>
              <c:f>'Азотын давхар исэл'!$C$4:$N$4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'Хүхэрлэг хий'!$C$94:$N$94</c:f>
              <c:numCache>
                <c:formatCode>0</c:formatCode>
                <c:ptCount val="12"/>
                <c:pt idx="0">
                  <c:v>50</c:v>
                </c:pt>
                <c:pt idx="1">
                  <c:v>50</c:v>
                </c:pt>
                <c:pt idx="2">
                  <c:v>50</c:v>
                </c:pt>
                <c:pt idx="3">
                  <c:v>50</c:v>
                </c:pt>
                <c:pt idx="4">
                  <c:v>50</c:v>
                </c:pt>
                <c:pt idx="5">
                  <c:v>50</c:v>
                </c:pt>
                <c:pt idx="6">
                  <c:v>50</c:v>
                </c:pt>
                <c:pt idx="7">
                  <c:v>50</c:v>
                </c:pt>
                <c:pt idx="8">
                  <c:v>50</c:v>
                </c:pt>
                <c:pt idx="9">
                  <c:v>50</c:v>
                </c:pt>
                <c:pt idx="10">
                  <c:v>50</c:v>
                </c:pt>
                <c:pt idx="11">
                  <c:v>50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64BA-495F-AF58-8FF85B0FD0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4863336"/>
        <c:axId val="464860592"/>
      </c:lineChart>
      <c:catAx>
        <c:axId val="464863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64860592"/>
        <c:crosses val="autoZero"/>
        <c:auto val="1"/>
        <c:lblAlgn val="ctr"/>
        <c:lblOffset val="100"/>
        <c:noMultiLvlLbl val="0"/>
      </c:catAx>
      <c:valAx>
        <c:axId val="4648605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SO2</a:t>
                </a:r>
                <a:r>
                  <a:rPr lang="mn-MN" sz="1100" dirty="0">
                    <a:solidFill>
                      <a:schemeClr val="bg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mn-MN" sz="1100" baseline="0" dirty="0">
                    <a:solidFill>
                      <a:schemeClr val="bg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мкг/м</a:t>
                </a:r>
                <a:r>
                  <a:rPr lang="mn-MN" sz="1100" baseline="30000" dirty="0">
                    <a:solidFill>
                      <a:schemeClr val="bg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en-US" sz="1100" baseline="30000" dirty="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1.3420030987713586E-2"/>
              <c:y val="0.258492454068241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648633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4852821918569555E-2"/>
          <c:y val="0.77007586714337783"/>
          <c:w val="0.95175373085474524"/>
          <c:h val="0.2299241328566221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032777906570514"/>
          <c:y val="8.4998918304093896E-2"/>
          <c:w val="0.8383707187532029"/>
          <c:h val="0.54163918963254598"/>
        </c:manualLayout>
      </c:layout>
      <c:barChart>
        <c:barDir val="col"/>
        <c:grouping val="clustered"/>
        <c:varyColors val="0"/>
        <c:ser>
          <c:idx val="0"/>
          <c:order val="0"/>
          <c:tx>
            <c:v>2017</c:v>
          </c:tx>
          <c:spPr>
            <a:solidFill>
              <a:schemeClr val="accent2"/>
            </a:solidFill>
            <a:ln>
              <a:solidFill>
                <a:schemeClr val="accent2"/>
              </a:solidFill>
            </a:ln>
            <a:effectLst/>
          </c:spPr>
          <c:invertIfNegative val="0"/>
          <c:cat>
            <c:numRef>
              <c:f>'Азотын давхар исэл'!$C$4:$N$4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'Азотын давхар исэл'!$C$60:$N$60</c:f>
              <c:numCache>
                <c:formatCode>0</c:formatCode>
                <c:ptCount val="12"/>
                <c:pt idx="0">
                  <c:v>62</c:v>
                </c:pt>
                <c:pt idx="1">
                  <c:v>56.615384615384613</c:v>
                </c:pt>
                <c:pt idx="2">
                  <c:v>38.307692307692307</c:v>
                </c:pt>
                <c:pt idx="3">
                  <c:v>31.615384615384617</c:v>
                </c:pt>
                <c:pt idx="4">
                  <c:v>28.166666666666668</c:v>
                </c:pt>
                <c:pt idx="5">
                  <c:v>27</c:v>
                </c:pt>
                <c:pt idx="6">
                  <c:v>25.416666666666668</c:v>
                </c:pt>
                <c:pt idx="7">
                  <c:v>26</c:v>
                </c:pt>
                <c:pt idx="8">
                  <c:v>26.76923076923077</c:v>
                </c:pt>
                <c:pt idx="9">
                  <c:v>37.384615384615387</c:v>
                </c:pt>
                <c:pt idx="10">
                  <c:v>53.769230769230766</c:v>
                </c:pt>
                <c:pt idx="11">
                  <c:v>60.692307692307693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55B-4DB9-AB69-DD5D24F564DF}"/>
            </c:ext>
          </c:extLst>
        </c:ser>
        <c:ser>
          <c:idx val="1"/>
          <c:order val="1"/>
          <c:tx>
            <c:v>2018</c:v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cat>
            <c:numRef>
              <c:f>'Азотын давхар исэл'!$C$4:$N$4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'Азотын давхар исэл'!$C$75:$N$75</c:f>
              <c:numCache>
                <c:formatCode>0</c:formatCode>
                <c:ptCount val="12"/>
                <c:pt idx="0">
                  <c:v>51.692307692307693</c:v>
                </c:pt>
                <c:pt idx="1">
                  <c:v>48.07692307692308</c:v>
                </c:pt>
                <c:pt idx="2">
                  <c:v>37.416666666666664</c:v>
                </c:pt>
                <c:pt idx="3">
                  <c:v>27.153846153846153</c:v>
                </c:pt>
                <c:pt idx="4">
                  <c:v>30</c:v>
                </c:pt>
                <c:pt idx="5">
                  <c:v>23.615384615384617</c:v>
                </c:pt>
                <c:pt idx="6">
                  <c:v>21.583333333333332</c:v>
                </c:pt>
                <c:pt idx="7">
                  <c:v>21.083333333333332</c:v>
                </c:pt>
                <c:pt idx="8">
                  <c:v>24.76923076923077</c:v>
                </c:pt>
                <c:pt idx="9">
                  <c:v>34.07692307692308</c:v>
                </c:pt>
                <c:pt idx="10">
                  <c:v>44.727272727272727</c:v>
                </c:pt>
                <c:pt idx="11">
                  <c:v>50.74873737373737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55B-4DB9-AB69-DD5D24F564DF}"/>
            </c:ext>
          </c:extLst>
        </c:ser>
        <c:ser>
          <c:idx val="2"/>
          <c:order val="2"/>
          <c:tx>
            <c:v>2019</c:v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numRef>
              <c:f>'Азотын давхар исэл'!$C$4:$N$4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'Азотын давхар исэл'!$C$90:$N$90</c:f>
              <c:numCache>
                <c:formatCode>0</c:formatCode>
                <c:ptCount val="12"/>
                <c:pt idx="0">
                  <c:v>57</c:v>
                </c:pt>
                <c:pt idx="1">
                  <c:v>44.303418961415865</c:v>
                </c:pt>
                <c:pt idx="2">
                  <c:v>33.559863251937777</c:v>
                </c:pt>
                <c:pt idx="3">
                  <c:v>24.532482721956409</c:v>
                </c:pt>
                <c:pt idx="4">
                  <c:v>24.255438596491221</c:v>
                </c:pt>
                <c:pt idx="5">
                  <c:v>25.781403508771927</c:v>
                </c:pt>
                <c:pt idx="6">
                  <c:v>24.177117866004963</c:v>
                </c:pt>
                <c:pt idx="7">
                  <c:v>22.383118279569885</c:v>
                </c:pt>
                <c:pt idx="8">
                  <c:v>30.987020114942531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55B-4DB9-AB69-DD5D24F564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64861768"/>
        <c:axId val="464862160"/>
      </c:barChart>
      <c:lineChart>
        <c:grouping val="standard"/>
        <c:varyColors val="0"/>
        <c:ser>
          <c:idx val="3"/>
          <c:order val="3"/>
          <c:tx>
            <c:v>Хүлцэх хэмжээ</c:v>
          </c:tx>
          <c:spPr>
            <a:ln w="19050" cap="rnd">
              <a:solidFill>
                <a:srgbClr val="FF0000"/>
              </a:solidFill>
              <a:prstDash val="dash"/>
              <a:round/>
            </a:ln>
            <a:effectLst/>
          </c:spPr>
          <c:marker>
            <c:symbol val="none"/>
          </c:marker>
          <c:cat>
            <c:numRef>
              <c:f>'Азотын давхар исэл'!$C$4:$N$4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'Хүхэрлэг хий'!$C$94:$N$94</c:f>
              <c:numCache>
                <c:formatCode>0</c:formatCode>
                <c:ptCount val="12"/>
                <c:pt idx="0">
                  <c:v>50</c:v>
                </c:pt>
                <c:pt idx="1">
                  <c:v>50</c:v>
                </c:pt>
                <c:pt idx="2">
                  <c:v>50</c:v>
                </c:pt>
                <c:pt idx="3">
                  <c:v>50</c:v>
                </c:pt>
                <c:pt idx="4">
                  <c:v>50</c:v>
                </c:pt>
                <c:pt idx="5">
                  <c:v>50</c:v>
                </c:pt>
                <c:pt idx="6">
                  <c:v>50</c:v>
                </c:pt>
                <c:pt idx="7">
                  <c:v>50</c:v>
                </c:pt>
                <c:pt idx="8">
                  <c:v>50</c:v>
                </c:pt>
                <c:pt idx="9">
                  <c:v>50</c:v>
                </c:pt>
                <c:pt idx="10">
                  <c:v>50</c:v>
                </c:pt>
                <c:pt idx="11">
                  <c:v>50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D55B-4DB9-AB69-DD5D24F564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4861768"/>
        <c:axId val="464862160"/>
      </c:lineChart>
      <c:catAx>
        <c:axId val="464861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64862160"/>
        <c:crosses val="autoZero"/>
        <c:auto val="1"/>
        <c:lblAlgn val="ctr"/>
        <c:lblOffset val="100"/>
        <c:noMultiLvlLbl val="0"/>
      </c:catAx>
      <c:valAx>
        <c:axId val="4648621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100" b="0" i="0" baseline="0" dirty="0">
                    <a:solidFill>
                      <a:schemeClr val="bg1">
                        <a:lumMod val="50000"/>
                      </a:schemeClr>
                    </a:solidFill>
                    <a:effectLst/>
                  </a:rPr>
                  <a:t>NO2</a:t>
                </a:r>
                <a:r>
                  <a:rPr lang="mn-MN" sz="1100" dirty="0">
                    <a:solidFill>
                      <a:schemeClr val="bg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mn-MN" sz="1100" baseline="0" dirty="0">
                    <a:solidFill>
                      <a:schemeClr val="bg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мкг/м</a:t>
                </a:r>
                <a:r>
                  <a:rPr lang="mn-MN" sz="1100" baseline="30000" dirty="0">
                    <a:solidFill>
                      <a:schemeClr val="bg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en-US" sz="1100" baseline="30000" dirty="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1.060146502631224E-2"/>
              <c:y val="0.1407869416918100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100" b="0" i="0" u="none" strike="noStrike" kern="1200" baseline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64861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6.4441052139051491E-2"/>
          <c:y val="0.7159159882602143"/>
          <c:w val="0.89205330462893462"/>
          <c:h val="0.2616975648458045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6152813540143"/>
          <c:y val="0.16664137791097519"/>
          <c:w val="0.8383707187532029"/>
          <c:h val="0.54163918963254598"/>
        </c:manualLayout>
      </c:layout>
      <c:barChart>
        <c:barDir val="col"/>
        <c:grouping val="clustered"/>
        <c:varyColors val="0"/>
        <c:ser>
          <c:idx val="0"/>
          <c:order val="0"/>
          <c:tx>
            <c:v>2017</c:v>
          </c:tx>
          <c:spPr>
            <a:solidFill>
              <a:schemeClr val="accent2"/>
            </a:solidFill>
            <a:ln>
              <a:solidFill>
                <a:schemeClr val="accent2"/>
              </a:solidFill>
            </a:ln>
            <a:effectLst/>
          </c:spPr>
          <c:invertIfNegative val="0"/>
          <c:cat>
            <c:numRef>
              <c:f>'Азотын давхар исэл'!$C$4:$N$4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'PM10'!$C$46:$N$46</c:f>
              <c:numCache>
                <c:formatCode>0</c:formatCode>
                <c:ptCount val="12"/>
                <c:pt idx="0">
                  <c:v>245.66666666666666</c:v>
                </c:pt>
                <c:pt idx="1">
                  <c:v>170.08333333333334</c:v>
                </c:pt>
                <c:pt idx="2">
                  <c:v>101</c:v>
                </c:pt>
                <c:pt idx="3">
                  <c:v>135.27272727272728</c:v>
                </c:pt>
                <c:pt idx="4">
                  <c:v>109</c:v>
                </c:pt>
                <c:pt idx="5">
                  <c:v>106.16666666666667</c:v>
                </c:pt>
                <c:pt idx="6">
                  <c:v>77.090909090909093</c:v>
                </c:pt>
                <c:pt idx="7">
                  <c:v>47.3</c:v>
                </c:pt>
                <c:pt idx="8">
                  <c:v>78.909090909090907</c:v>
                </c:pt>
                <c:pt idx="9">
                  <c:v>121.36363636363636</c:v>
                </c:pt>
                <c:pt idx="10">
                  <c:v>150.45454545454547</c:v>
                </c:pt>
                <c:pt idx="11">
                  <c:v>223.58333333333334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3D6-45D6-B872-5C53917C9002}"/>
            </c:ext>
          </c:extLst>
        </c:ser>
        <c:ser>
          <c:idx val="1"/>
          <c:order val="1"/>
          <c:tx>
            <c:v>2018</c:v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cat>
            <c:numRef>
              <c:f>'Азотын давхар исэл'!$C$4:$N$4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'PM10'!$C$60:$N$60</c:f>
              <c:numCache>
                <c:formatCode>0</c:formatCode>
                <c:ptCount val="12"/>
                <c:pt idx="0">
                  <c:v>236.25</c:v>
                </c:pt>
                <c:pt idx="1">
                  <c:v>176.25</c:v>
                </c:pt>
                <c:pt idx="2">
                  <c:v>124.41666666666667</c:v>
                </c:pt>
                <c:pt idx="3">
                  <c:v>105.83333333333333</c:v>
                </c:pt>
                <c:pt idx="4">
                  <c:v>129.25</c:v>
                </c:pt>
                <c:pt idx="5">
                  <c:v>80.099999999999994</c:v>
                </c:pt>
                <c:pt idx="6">
                  <c:v>39.909090909090907</c:v>
                </c:pt>
                <c:pt idx="7">
                  <c:v>51</c:v>
                </c:pt>
                <c:pt idx="8">
                  <c:v>73</c:v>
                </c:pt>
                <c:pt idx="9">
                  <c:v>127.25</c:v>
                </c:pt>
                <c:pt idx="10">
                  <c:v>208.41666666666666</c:v>
                </c:pt>
                <c:pt idx="11">
                  <c:v>241.91666666666666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3D6-45D6-B872-5C53917C9002}"/>
            </c:ext>
          </c:extLst>
        </c:ser>
        <c:ser>
          <c:idx val="2"/>
          <c:order val="2"/>
          <c:tx>
            <c:v>2019</c:v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numRef>
              <c:f>'Азотын давхар исэл'!$C$4:$N$4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'PM10'!$C$74:$N$74</c:f>
              <c:numCache>
                <c:formatCode>0</c:formatCode>
                <c:ptCount val="12"/>
                <c:pt idx="0">
                  <c:v>249.15384615384616</c:v>
                </c:pt>
                <c:pt idx="1">
                  <c:v>197.95056901787672</c:v>
                </c:pt>
                <c:pt idx="2">
                  <c:v>153.43100830128299</c:v>
                </c:pt>
                <c:pt idx="3">
                  <c:v>116.67482024148693</c:v>
                </c:pt>
                <c:pt idx="4">
                  <c:v>107.9518052712525</c:v>
                </c:pt>
                <c:pt idx="5">
                  <c:v>72.276445904032116</c:v>
                </c:pt>
                <c:pt idx="6">
                  <c:v>49.43562932915264</c:v>
                </c:pt>
                <c:pt idx="7">
                  <c:v>57.177531362007166</c:v>
                </c:pt>
                <c:pt idx="8">
                  <c:v>105.37402729686742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3D6-45D6-B872-5C53917C90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64862944"/>
        <c:axId val="475258904"/>
      </c:barChart>
      <c:lineChart>
        <c:grouping val="standard"/>
        <c:varyColors val="0"/>
        <c:ser>
          <c:idx val="3"/>
          <c:order val="3"/>
          <c:tx>
            <c:v>Хүлцэх хэмжээ</c:v>
          </c:tx>
          <c:spPr>
            <a:ln w="19050" cap="rnd">
              <a:solidFill>
                <a:srgbClr val="FF0000"/>
              </a:solidFill>
              <a:prstDash val="dash"/>
              <a:round/>
            </a:ln>
            <a:effectLst/>
          </c:spPr>
          <c:marker>
            <c:symbol val="none"/>
          </c:marker>
          <c:cat>
            <c:numRef>
              <c:f>'PM10'!$C$4:$N$4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'PM10'!$C$75:$N$75</c:f>
              <c:numCache>
                <c:formatCode>0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  <c:pt idx="8">
                  <c:v>100</c:v>
                </c:pt>
                <c:pt idx="9">
                  <c:v>100</c:v>
                </c:pt>
                <c:pt idx="10">
                  <c:v>100</c:v>
                </c:pt>
                <c:pt idx="11">
                  <c:v>100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53D6-45D6-B872-5C53917C90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4862944"/>
        <c:axId val="475258904"/>
      </c:lineChart>
      <c:catAx>
        <c:axId val="464862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75258904"/>
        <c:crosses val="autoZero"/>
        <c:auto val="1"/>
        <c:lblAlgn val="ctr"/>
        <c:lblOffset val="100"/>
        <c:noMultiLvlLbl val="0"/>
      </c:catAx>
      <c:valAx>
        <c:axId val="475258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PM10</a:t>
                </a:r>
                <a:r>
                  <a:rPr lang="mn-MN" sz="1100" dirty="0">
                    <a:solidFill>
                      <a:schemeClr val="bg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mn-MN" sz="1100" baseline="0" dirty="0">
                    <a:solidFill>
                      <a:schemeClr val="bg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мкг/м</a:t>
                </a:r>
                <a:r>
                  <a:rPr lang="mn-MN" sz="1100" baseline="30000" dirty="0">
                    <a:solidFill>
                      <a:schemeClr val="bg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en-US" sz="1100" baseline="30000" dirty="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1.3420030987713586E-2"/>
              <c:y val="0.258492454068241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648629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209228699897543E-2"/>
          <c:y val="0.85696784527231962"/>
          <c:w val="0.92656097400502535"/>
          <c:h val="8.89334287759484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925013469942266"/>
          <c:y val="0.18922449221720086"/>
          <c:w val="0.8383707187532029"/>
          <c:h val="0.54163918963254598"/>
        </c:manualLayout>
      </c:layout>
      <c:barChart>
        <c:barDir val="col"/>
        <c:grouping val="clustered"/>
        <c:varyColors val="0"/>
        <c:ser>
          <c:idx val="0"/>
          <c:order val="0"/>
          <c:tx>
            <c:v>2017</c:v>
          </c:tx>
          <c:spPr>
            <a:solidFill>
              <a:schemeClr val="accent2"/>
            </a:solidFill>
            <a:ln>
              <a:solidFill>
                <a:schemeClr val="accent2"/>
              </a:solidFill>
            </a:ln>
            <a:effectLst/>
          </c:spPr>
          <c:invertIfNegative val="0"/>
          <c:cat>
            <c:numRef>
              <c:f>'Азотын давхар исэл'!$C$4:$N$4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'PM2.5'!$C$28:$N$28</c:f>
              <c:numCache>
                <c:formatCode>0</c:formatCode>
                <c:ptCount val="12"/>
                <c:pt idx="0">
                  <c:v>241.14285714285714</c:v>
                </c:pt>
                <c:pt idx="1">
                  <c:v>154.71428571428572</c:v>
                </c:pt>
                <c:pt idx="2">
                  <c:v>75.285714285714292</c:v>
                </c:pt>
                <c:pt idx="3">
                  <c:v>42.571428571428569</c:v>
                </c:pt>
                <c:pt idx="4">
                  <c:v>26.285714285714285</c:v>
                </c:pt>
                <c:pt idx="5">
                  <c:v>28.428571428571427</c:v>
                </c:pt>
                <c:pt idx="6">
                  <c:v>26.571428571428573</c:v>
                </c:pt>
                <c:pt idx="7">
                  <c:v>15.166666666666666</c:v>
                </c:pt>
                <c:pt idx="8">
                  <c:v>24.285714285714285</c:v>
                </c:pt>
                <c:pt idx="9">
                  <c:v>58.142857142857146</c:v>
                </c:pt>
                <c:pt idx="10">
                  <c:v>124.57142857142857</c:v>
                </c:pt>
                <c:pt idx="11">
                  <c:v>196.71428571428572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730-4CE7-8ABA-0B3860C9A403}"/>
            </c:ext>
          </c:extLst>
        </c:ser>
        <c:ser>
          <c:idx val="1"/>
          <c:order val="1"/>
          <c:tx>
            <c:v>2018</c:v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cat>
            <c:numRef>
              <c:f>'Азотын давхар исэл'!$C$4:$N$4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'PM2.5'!$C$37:$N$37</c:f>
              <c:numCache>
                <c:formatCode>0</c:formatCode>
                <c:ptCount val="12"/>
                <c:pt idx="0">
                  <c:v>222.125</c:v>
                </c:pt>
                <c:pt idx="1">
                  <c:v>149</c:v>
                </c:pt>
                <c:pt idx="2">
                  <c:v>56.375</c:v>
                </c:pt>
                <c:pt idx="3">
                  <c:v>28.875</c:v>
                </c:pt>
                <c:pt idx="4">
                  <c:v>22.25</c:v>
                </c:pt>
                <c:pt idx="5">
                  <c:v>17</c:v>
                </c:pt>
                <c:pt idx="6">
                  <c:v>12.625</c:v>
                </c:pt>
                <c:pt idx="7">
                  <c:v>15.375</c:v>
                </c:pt>
                <c:pt idx="8">
                  <c:v>21.875</c:v>
                </c:pt>
                <c:pt idx="9">
                  <c:v>48.375</c:v>
                </c:pt>
                <c:pt idx="10">
                  <c:v>108.375</c:v>
                </c:pt>
                <c:pt idx="11">
                  <c:v>182.375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730-4CE7-8ABA-0B3860C9A403}"/>
            </c:ext>
          </c:extLst>
        </c:ser>
        <c:ser>
          <c:idx val="2"/>
          <c:order val="2"/>
          <c:tx>
            <c:v>2019</c:v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numRef>
              <c:f>'Азотын давхар исэл'!$C$4:$N$4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'PM2.5'!$C$46:$N$46</c:f>
              <c:numCache>
                <c:formatCode>0</c:formatCode>
                <c:ptCount val="12"/>
                <c:pt idx="0">
                  <c:v>194.875</c:v>
                </c:pt>
                <c:pt idx="1">
                  <c:v>118.44769553715204</c:v>
                </c:pt>
                <c:pt idx="2">
                  <c:v>61.631048387096783</c:v>
                </c:pt>
                <c:pt idx="3">
                  <c:v>34.622916666666669</c:v>
                </c:pt>
                <c:pt idx="4">
                  <c:v>22.386774193548387</c:v>
                </c:pt>
                <c:pt idx="5">
                  <c:v>15.536904761904761</c:v>
                </c:pt>
                <c:pt idx="6">
                  <c:v>17.664900153609832</c:v>
                </c:pt>
                <c:pt idx="7">
                  <c:v>16.88823182220608</c:v>
                </c:pt>
                <c:pt idx="8">
                  <c:v>22.294186929091843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730-4CE7-8ABA-0B3860C9A4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75255768"/>
        <c:axId val="475251848"/>
      </c:barChart>
      <c:lineChart>
        <c:grouping val="standard"/>
        <c:varyColors val="0"/>
        <c:ser>
          <c:idx val="3"/>
          <c:order val="3"/>
          <c:tx>
            <c:v>Хүлцэх хэмжээ</c:v>
          </c:tx>
          <c:spPr>
            <a:ln w="19050" cap="rnd">
              <a:solidFill>
                <a:srgbClr val="FF0000"/>
              </a:solidFill>
              <a:prstDash val="dash"/>
              <a:round/>
            </a:ln>
            <a:effectLst/>
          </c:spPr>
          <c:marker>
            <c:symbol val="none"/>
          </c:marker>
          <c:cat>
            <c:numRef>
              <c:f>'PM2.5'!$C$3:$N$3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'PM2.5'!$C$47:$N$47</c:f>
              <c:numCache>
                <c:formatCode>0</c:formatCode>
                <c:ptCount val="12"/>
                <c:pt idx="0">
                  <c:v>50</c:v>
                </c:pt>
                <c:pt idx="1">
                  <c:v>50</c:v>
                </c:pt>
                <c:pt idx="2">
                  <c:v>50</c:v>
                </c:pt>
                <c:pt idx="3">
                  <c:v>50</c:v>
                </c:pt>
                <c:pt idx="4">
                  <c:v>50</c:v>
                </c:pt>
                <c:pt idx="5">
                  <c:v>50</c:v>
                </c:pt>
                <c:pt idx="6">
                  <c:v>50</c:v>
                </c:pt>
                <c:pt idx="7">
                  <c:v>50</c:v>
                </c:pt>
                <c:pt idx="8">
                  <c:v>50</c:v>
                </c:pt>
                <c:pt idx="9">
                  <c:v>50</c:v>
                </c:pt>
                <c:pt idx="10">
                  <c:v>50</c:v>
                </c:pt>
                <c:pt idx="11">
                  <c:v>50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B730-4CE7-8ABA-0B3860C9A4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5255768"/>
        <c:axId val="475251848"/>
      </c:lineChart>
      <c:catAx>
        <c:axId val="475255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75251848"/>
        <c:crosses val="autoZero"/>
        <c:auto val="1"/>
        <c:lblAlgn val="ctr"/>
        <c:lblOffset val="100"/>
        <c:noMultiLvlLbl val="0"/>
      </c:catAx>
      <c:valAx>
        <c:axId val="4752518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 dirty="0">
                    <a:solidFill>
                      <a:schemeClr val="bg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PM2.5</a:t>
                </a:r>
                <a:r>
                  <a:rPr lang="mn-MN" sz="1200" dirty="0">
                    <a:solidFill>
                      <a:schemeClr val="bg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mn-MN" sz="1200" baseline="0" dirty="0">
                    <a:solidFill>
                      <a:schemeClr val="bg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мкг/м</a:t>
                </a:r>
                <a:r>
                  <a:rPr lang="mn-MN" sz="1200" baseline="30000" dirty="0">
                    <a:solidFill>
                      <a:schemeClr val="bg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en-US" sz="1200" baseline="30000" dirty="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1.3420030987713586E-2"/>
              <c:y val="0.258492454068241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75255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0480624567471942E-2"/>
          <c:y val="0.91106635386025581"/>
          <c:w val="0.93127836137392184"/>
          <c:h val="8.893373389573247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50" b="1">
                    <a:solidFill>
                      <a:srgbClr val="FF0000"/>
                    </a:solidFill>
                    <a:latin typeface="AGBenguiat Mon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FM!$B$17:$B$22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FM!$D$17:$D$22</c:f>
              <c:numCache>
                <c:formatCode>0.00</c:formatCode>
                <c:ptCount val="6"/>
                <c:pt idx="0">
                  <c:v>31.4</c:v>
                </c:pt>
                <c:pt idx="1">
                  <c:v>24.65</c:v>
                </c:pt>
                <c:pt idx="2">
                  <c:v>22.92</c:v>
                </c:pt>
                <c:pt idx="3">
                  <c:v>9.18</c:v>
                </c:pt>
                <c:pt idx="4">
                  <c:v>5.25</c:v>
                </c:pt>
                <c:pt idx="5">
                  <c:v>4.26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CEB-4E40-9F78-47928A2C64F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75256552"/>
        <c:axId val="475261256"/>
      </c:barChart>
      <c:catAx>
        <c:axId val="4752565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050" b="1">
                <a:latin typeface="AGBenguiat Mon" pitchFamily="34" charset="0"/>
              </a:defRPr>
            </a:pPr>
            <a:endParaRPr lang="en-US"/>
          </a:p>
        </c:txPr>
        <c:crossAx val="475261256"/>
        <c:crosses val="autoZero"/>
        <c:auto val="1"/>
        <c:lblAlgn val="ctr"/>
        <c:lblOffset val="100"/>
        <c:noMultiLvlLbl val="0"/>
      </c:catAx>
      <c:valAx>
        <c:axId val="475261256"/>
        <c:scaling>
          <c:orientation val="minMax"/>
        </c:scaling>
        <c:delete val="1"/>
        <c:axPos val="b"/>
        <c:numFmt formatCode="0.00" sourceLinked="1"/>
        <c:majorTickMark val="none"/>
        <c:minorTickMark val="none"/>
        <c:tickLblPos val="nextTo"/>
        <c:crossAx val="475256552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C17CD-D120-41D4-9003-AA6EEA9CAB36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2B5347-1901-4988-B243-E63C88233C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376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B68F46-D146-4E2E-BD35-A5D0C99FC7B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8703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B5347-1901-4988-B243-E63C88233C3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1978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© Copyright Showeet.com –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577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F3AA5C-019A-41AC-B86C-96B05727B40F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1207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D93473-6631-49B0-BB38-9D7FCFE681F6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6521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B11B87-D19C-4108-8D3F-14967569A6C1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3339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2DD89-E25B-4E02-AC36-BC31D01BBA74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9C824-2193-4F6F-899D-23B51CB52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364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2DD89-E25B-4E02-AC36-BC31D01BBA74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9C824-2193-4F6F-899D-23B51CB52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047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2DD89-E25B-4E02-AC36-BC31D01BBA74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9C824-2193-4F6F-899D-23B51CB52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6697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912" y="137160"/>
            <a:ext cx="7960737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6912" y="845049"/>
            <a:ext cx="7960737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266640" y="6237312"/>
            <a:ext cx="356884" cy="439240"/>
            <a:chOff x="186858" y="6096003"/>
            <a:chExt cx="580550" cy="580549"/>
          </a:xfrm>
          <a:solidFill>
            <a:schemeClr val="bg1">
              <a:lumMod val="75000"/>
              <a:alpha val="25000"/>
            </a:schemeClr>
          </a:solidFill>
        </p:grpSpPr>
        <p:sp>
          <p:nvSpPr>
            <p:cNvPr id="7" name="Rectangle 6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/>
              <a:endParaRPr lang="en-US" sz="1600" b="1" dirty="0">
                <a:solidFill>
                  <a:prstClr val="white"/>
                </a:solidFill>
                <a:latin typeface="GeosansLight" panose="02000603020000020003"/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66640" y="6237318"/>
            <a:ext cx="356884" cy="390437"/>
          </a:xfrm>
          <a:prstGeom prst="rect">
            <a:avLst/>
          </a:prstGeom>
        </p:spPr>
        <p:txBody>
          <a:bodyPr anchor="ctr"/>
          <a:lstStyle>
            <a:lvl1pPr algn="ctr">
              <a:defRPr sz="1400">
                <a:solidFill>
                  <a:srgbClr val="2F3A46"/>
                </a:solidFill>
              </a:defRPr>
            </a:lvl1pPr>
          </a:lstStyle>
          <a:p>
            <a:pPr defTabSz="914354"/>
            <a:fld id="{F68327C5-B821-4FE9-A59A-A60D9EB59A9A}" type="slidenum">
              <a:rPr lang="en-US" smtClean="0"/>
              <a:pPr defTabSz="914354"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9015916" y="5774480"/>
            <a:ext cx="890084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9589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icture Placeholder 131"/>
          <p:cNvSpPr>
            <a:spLocks noGrp="1"/>
          </p:cNvSpPr>
          <p:nvPr>
            <p:ph type="pic" sz="quarter" idx="13"/>
          </p:nvPr>
        </p:nvSpPr>
        <p:spPr>
          <a:xfrm>
            <a:off x="8101939" y="1614488"/>
            <a:ext cx="1080029" cy="760412"/>
          </a:xfrm>
          <a:prstGeom prst="rect">
            <a:avLst/>
          </a:prstGeom>
        </p:spPr>
        <p:txBody>
          <a:bodyPr/>
          <a:lstStyle>
            <a:lvl1pPr>
              <a:defRPr sz="1100"/>
            </a:lvl1pPr>
          </a:lstStyle>
          <a:p>
            <a:endParaRPr lang="en-US" dirty="0"/>
          </a:p>
        </p:txBody>
      </p:sp>
      <p:sp>
        <p:nvSpPr>
          <p:cNvPr id="134" name="Picture Placeholder 131"/>
          <p:cNvSpPr>
            <a:spLocks noGrp="1"/>
          </p:cNvSpPr>
          <p:nvPr>
            <p:ph type="pic" sz="quarter" idx="14"/>
          </p:nvPr>
        </p:nvSpPr>
        <p:spPr>
          <a:xfrm>
            <a:off x="8101939" y="2826481"/>
            <a:ext cx="1080029" cy="760412"/>
          </a:xfrm>
          <a:prstGeom prst="rect">
            <a:avLst/>
          </a:prstGeom>
        </p:spPr>
        <p:txBody>
          <a:bodyPr/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135" name="Picture Placeholder 131"/>
          <p:cNvSpPr>
            <a:spLocks noGrp="1"/>
          </p:cNvSpPr>
          <p:nvPr>
            <p:ph type="pic" sz="quarter" idx="15"/>
          </p:nvPr>
        </p:nvSpPr>
        <p:spPr>
          <a:xfrm>
            <a:off x="8101939" y="4038306"/>
            <a:ext cx="1080029" cy="760412"/>
          </a:xfrm>
          <a:prstGeom prst="rect">
            <a:avLst/>
          </a:prstGeom>
        </p:spPr>
        <p:txBody>
          <a:bodyPr/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136" name="Picture Placeholder 131"/>
          <p:cNvSpPr>
            <a:spLocks noGrp="1"/>
          </p:cNvSpPr>
          <p:nvPr>
            <p:ph type="pic" sz="quarter" idx="16"/>
          </p:nvPr>
        </p:nvSpPr>
        <p:spPr>
          <a:xfrm>
            <a:off x="8101939" y="5257997"/>
            <a:ext cx="1080029" cy="760412"/>
          </a:xfrm>
          <a:prstGeom prst="rect">
            <a:avLst/>
          </a:prstGeom>
        </p:spPr>
        <p:txBody>
          <a:bodyPr/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78" y="784885"/>
            <a:ext cx="8543925" cy="3693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l">
              <a:defRPr sz="2400" b="1" cap="all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59" name="Group 58"/>
          <p:cNvGrpSpPr>
            <a:grpSpLocks noChangeAspect="1"/>
          </p:cNvGrpSpPr>
          <p:nvPr userDrawn="1"/>
        </p:nvGrpSpPr>
        <p:grpSpPr>
          <a:xfrm>
            <a:off x="662120" y="549275"/>
            <a:ext cx="699192" cy="680400"/>
            <a:chOff x="9217025" y="884238"/>
            <a:chExt cx="4479925" cy="47228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0" name="Freeform 10"/>
            <p:cNvSpPr>
              <a:spLocks/>
            </p:cNvSpPr>
            <p:nvPr/>
          </p:nvSpPr>
          <p:spPr bwMode="auto">
            <a:xfrm>
              <a:off x="10536238" y="2057400"/>
              <a:ext cx="2747963" cy="2546350"/>
            </a:xfrm>
            <a:custGeom>
              <a:avLst/>
              <a:gdLst>
                <a:gd name="T0" fmla="*/ 41 w 731"/>
                <a:gd name="T1" fmla="*/ 597 h 677"/>
                <a:gd name="T2" fmla="*/ 135 w 731"/>
                <a:gd name="T3" fmla="*/ 39 h 677"/>
                <a:gd name="T4" fmla="*/ 691 w 731"/>
                <a:gd name="T5" fmla="*/ 134 h 677"/>
                <a:gd name="T6" fmla="*/ 689 w 731"/>
                <a:gd name="T7" fmla="*/ 143 h 677"/>
                <a:gd name="T8" fmla="*/ 726 w 731"/>
                <a:gd name="T9" fmla="*/ 143 h 677"/>
                <a:gd name="T10" fmla="*/ 730 w 731"/>
                <a:gd name="T11" fmla="*/ 122 h 677"/>
                <a:gd name="T12" fmla="*/ 715 w 731"/>
                <a:gd name="T13" fmla="*/ 101 h 677"/>
                <a:gd name="T14" fmla="*/ 123 w 731"/>
                <a:gd name="T15" fmla="*/ 1 h 677"/>
                <a:gd name="T16" fmla="*/ 110 w 731"/>
                <a:gd name="T17" fmla="*/ 4 h 677"/>
                <a:gd name="T18" fmla="*/ 102 w 731"/>
                <a:gd name="T19" fmla="*/ 15 h 677"/>
                <a:gd name="T20" fmla="*/ 2 w 731"/>
                <a:gd name="T21" fmla="*/ 609 h 677"/>
                <a:gd name="T22" fmla="*/ 17 w 731"/>
                <a:gd name="T23" fmla="*/ 630 h 677"/>
                <a:gd name="T24" fmla="*/ 296 w 731"/>
                <a:gd name="T25" fmla="*/ 677 h 677"/>
                <a:gd name="T26" fmla="*/ 296 w 731"/>
                <a:gd name="T27" fmla="*/ 641 h 677"/>
                <a:gd name="T28" fmla="*/ 41 w 731"/>
                <a:gd name="T29" fmla="*/ 597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1" h="677">
                  <a:moveTo>
                    <a:pt x="41" y="597"/>
                  </a:moveTo>
                  <a:cubicBezTo>
                    <a:pt x="135" y="39"/>
                    <a:pt x="135" y="39"/>
                    <a:pt x="135" y="39"/>
                  </a:cubicBezTo>
                  <a:cubicBezTo>
                    <a:pt x="691" y="134"/>
                    <a:pt x="691" y="134"/>
                    <a:pt x="691" y="134"/>
                  </a:cubicBezTo>
                  <a:cubicBezTo>
                    <a:pt x="690" y="137"/>
                    <a:pt x="690" y="140"/>
                    <a:pt x="689" y="143"/>
                  </a:cubicBezTo>
                  <a:cubicBezTo>
                    <a:pt x="726" y="143"/>
                    <a:pt x="726" y="143"/>
                    <a:pt x="726" y="143"/>
                  </a:cubicBezTo>
                  <a:cubicBezTo>
                    <a:pt x="730" y="122"/>
                    <a:pt x="730" y="122"/>
                    <a:pt x="730" y="122"/>
                  </a:cubicBezTo>
                  <a:cubicBezTo>
                    <a:pt x="731" y="112"/>
                    <a:pt x="724" y="103"/>
                    <a:pt x="715" y="101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19" y="0"/>
                    <a:pt x="114" y="1"/>
                    <a:pt x="110" y="4"/>
                  </a:cubicBezTo>
                  <a:cubicBezTo>
                    <a:pt x="106" y="6"/>
                    <a:pt x="103" y="11"/>
                    <a:pt x="102" y="15"/>
                  </a:cubicBezTo>
                  <a:cubicBezTo>
                    <a:pt x="2" y="609"/>
                    <a:pt x="2" y="609"/>
                    <a:pt x="2" y="609"/>
                  </a:cubicBezTo>
                  <a:cubicBezTo>
                    <a:pt x="0" y="619"/>
                    <a:pt x="7" y="628"/>
                    <a:pt x="17" y="630"/>
                  </a:cubicBezTo>
                  <a:cubicBezTo>
                    <a:pt x="130" y="649"/>
                    <a:pt x="222" y="665"/>
                    <a:pt x="296" y="677"/>
                  </a:cubicBezTo>
                  <a:cubicBezTo>
                    <a:pt x="296" y="641"/>
                    <a:pt x="296" y="641"/>
                    <a:pt x="296" y="641"/>
                  </a:cubicBezTo>
                  <a:cubicBezTo>
                    <a:pt x="41" y="597"/>
                    <a:pt x="41" y="597"/>
                    <a:pt x="41" y="5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11"/>
            <p:cNvSpPr>
              <a:spLocks noEditPoints="1"/>
            </p:cNvSpPr>
            <p:nvPr/>
          </p:nvSpPr>
          <p:spPr bwMode="auto">
            <a:xfrm>
              <a:off x="9217025" y="884238"/>
              <a:ext cx="4479925" cy="4722812"/>
            </a:xfrm>
            <a:custGeom>
              <a:avLst/>
              <a:gdLst>
                <a:gd name="T0" fmla="*/ 1033 w 1192"/>
                <a:gd name="T1" fmla="*/ 1068 h 1256"/>
                <a:gd name="T2" fmla="*/ 1008 w 1192"/>
                <a:gd name="T3" fmla="*/ 1218 h 1256"/>
                <a:gd name="T4" fmla="*/ 265 w 1192"/>
                <a:gd name="T5" fmla="*/ 1091 h 1256"/>
                <a:gd name="T6" fmla="*/ 409 w 1192"/>
                <a:gd name="T7" fmla="*/ 242 h 1256"/>
                <a:gd name="T8" fmla="*/ 1152 w 1192"/>
                <a:gd name="T9" fmla="*/ 369 h 1256"/>
                <a:gd name="T10" fmla="*/ 1137 w 1192"/>
                <a:gd name="T11" fmla="*/ 455 h 1256"/>
                <a:gd name="T12" fmla="*/ 1173 w 1192"/>
                <a:gd name="T13" fmla="*/ 455 h 1256"/>
                <a:gd name="T14" fmla="*/ 1190 w 1192"/>
                <a:gd name="T15" fmla="*/ 357 h 1256"/>
                <a:gd name="T16" fmla="*/ 1176 w 1192"/>
                <a:gd name="T17" fmla="*/ 336 h 1256"/>
                <a:gd name="T18" fmla="*/ 854 w 1192"/>
                <a:gd name="T19" fmla="*/ 281 h 1256"/>
                <a:gd name="T20" fmla="*/ 820 w 1192"/>
                <a:gd name="T21" fmla="*/ 16 h 1256"/>
                <a:gd name="T22" fmla="*/ 814 w 1192"/>
                <a:gd name="T23" fmla="*/ 4 h 1256"/>
                <a:gd name="T24" fmla="*/ 800 w 1192"/>
                <a:gd name="T25" fmla="*/ 1 h 1256"/>
                <a:gd name="T26" fmla="*/ 17 w 1192"/>
                <a:gd name="T27" fmla="*/ 102 h 1256"/>
                <a:gd name="T28" fmla="*/ 2 w 1192"/>
                <a:gd name="T29" fmla="*/ 122 h 1256"/>
                <a:gd name="T30" fmla="*/ 116 w 1192"/>
                <a:gd name="T31" fmla="*/ 1012 h 1256"/>
                <a:gd name="T32" fmla="*/ 134 w 1192"/>
                <a:gd name="T33" fmla="*/ 1028 h 1256"/>
                <a:gd name="T34" fmla="*/ 136 w 1192"/>
                <a:gd name="T35" fmla="*/ 1027 h 1256"/>
                <a:gd name="T36" fmla="*/ 241 w 1192"/>
                <a:gd name="T37" fmla="*/ 1014 h 1256"/>
                <a:gd name="T38" fmla="*/ 226 w 1192"/>
                <a:gd name="T39" fmla="*/ 1103 h 1256"/>
                <a:gd name="T40" fmla="*/ 241 w 1192"/>
                <a:gd name="T41" fmla="*/ 1124 h 1256"/>
                <a:gd name="T42" fmla="*/ 1019 w 1192"/>
                <a:gd name="T43" fmla="*/ 1256 h 1256"/>
                <a:gd name="T44" fmla="*/ 1023 w 1192"/>
                <a:gd name="T45" fmla="*/ 1256 h 1256"/>
                <a:gd name="T46" fmla="*/ 1033 w 1192"/>
                <a:gd name="T47" fmla="*/ 1253 h 1256"/>
                <a:gd name="T48" fmla="*/ 1040 w 1192"/>
                <a:gd name="T49" fmla="*/ 1241 h 1256"/>
                <a:gd name="T50" fmla="*/ 1070 w 1192"/>
                <a:gd name="T51" fmla="*/ 1068 h 1256"/>
                <a:gd name="T52" fmla="*/ 1033 w 1192"/>
                <a:gd name="T53" fmla="*/ 1068 h 1256"/>
                <a:gd name="T54" fmla="*/ 397 w 1192"/>
                <a:gd name="T55" fmla="*/ 204 h 1256"/>
                <a:gd name="T56" fmla="*/ 383 w 1192"/>
                <a:gd name="T57" fmla="*/ 207 h 1256"/>
                <a:gd name="T58" fmla="*/ 376 w 1192"/>
                <a:gd name="T59" fmla="*/ 218 h 1256"/>
                <a:gd name="T60" fmla="*/ 283 w 1192"/>
                <a:gd name="T61" fmla="*/ 770 h 1256"/>
                <a:gd name="T62" fmla="*/ 217 w 1192"/>
                <a:gd name="T63" fmla="*/ 778 h 1256"/>
                <a:gd name="T64" fmla="*/ 145 w 1192"/>
                <a:gd name="T65" fmla="*/ 217 h 1256"/>
                <a:gd name="T66" fmla="*/ 705 w 1192"/>
                <a:gd name="T67" fmla="*/ 145 h 1256"/>
                <a:gd name="T68" fmla="*/ 720 w 1192"/>
                <a:gd name="T69" fmla="*/ 258 h 1256"/>
                <a:gd name="T70" fmla="*/ 397 w 1192"/>
                <a:gd name="T71" fmla="*/ 204 h 1256"/>
                <a:gd name="T72" fmla="*/ 149 w 1192"/>
                <a:gd name="T73" fmla="*/ 989 h 1256"/>
                <a:gd name="T74" fmla="*/ 39 w 1192"/>
                <a:gd name="T75" fmla="*/ 135 h 1256"/>
                <a:gd name="T76" fmla="*/ 787 w 1192"/>
                <a:gd name="T77" fmla="*/ 39 h 1256"/>
                <a:gd name="T78" fmla="*/ 817 w 1192"/>
                <a:gd name="T79" fmla="*/ 275 h 1256"/>
                <a:gd name="T80" fmla="*/ 757 w 1192"/>
                <a:gd name="T81" fmla="*/ 265 h 1256"/>
                <a:gd name="T82" fmla="*/ 739 w 1192"/>
                <a:gd name="T83" fmla="*/ 122 h 1256"/>
                <a:gd name="T84" fmla="*/ 718 w 1192"/>
                <a:gd name="T85" fmla="*/ 107 h 1256"/>
                <a:gd name="T86" fmla="*/ 123 w 1192"/>
                <a:gd name="T87" fmla="*/ 183 h 1256"/>
                <a:gd name="T88" fmla="*/ 107 w 1192"/>
                <a:gd name="T89" fmla="*/ 204 h 1256"/>
                <a:gd name="T90" fmla="*/ 184 w 1192"/>
                <a:gd name="T91" fmla="*/ 800 h 1256"/>
                <a:gd name="T92" fmla="*/ 202 w 1192"/>
                <a:gd name="T93" fmla="*/ 816 h 1256"/>
                <a:gd name="T94" fmla="*/ 204 w 1192"/>
                <a:gd name="T95" fmla="*/ 816 h 1256"/>
                <a:gd name="T96" fmla="*/ 277 w 1192"/>
                <a:gd name="T97" fmla="*/ 807 h 1256"/>
                <a:gd name="T98" fmla="*/ 248 w 1192"/>
                <a:gd name="T99" fmla="*/ 977 h 1256"/>
                <a:gd name="T100" fmla="*/ 149 w 1192"/>
                <a:gd name="T101" fmla="*/ 989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92" h="1256">
                  <a:moveTo>
                    <a:pt x="1033" y="1068"/>
                  </a:moveTo>
                  <a:cubicBezTo>
                    <a:pt x="1008" y="1218"/>
                    <a:pt x="1008" y="1218"/>
                    <a:pt x="1008" y="1218"/>
                  </a:cubicBezTo>
                  <a:cubicBezTo>
                    <a:pt x="265" y="1091"/>
                    <a:pt x="265" y="1091"/>
                    <a:pt x="265" y="1091"/>
                  </a:cubicBezTo>
                  <a:cubicBezTo>
                    <a:pt x="409" y="242"/>
                    <a:pt x="409" y="242"/>
                    <a:pt x="409" y="242"/>
                  </a:cubicBezTo>
                  <a:cubicBezTo>
                    <a:pt x="1152" y="369"/>
                    <a:pt x="1152" y="369"/>
                    <a:pt x="1152" y="369"/>
                  </a:cubicBezTo>
                  <a:cubicBezTo>
                    <a:pt x="1137" y="455"/>
                    <a:pt x="1137" y="455"/>
                    <a:pt x="1137" y="455"/>
                  </a:cubicBezTo>
                  <a:cubicBezTo>
                    <a:pt x="1173" y="455"/>
                    <a:pt x="1173" y="455"/>
                    <a:pt x="1173" y="455"/>
                  </a:cubicBezTo>
                  <a:cubicBezTo>
                    <a:pt x="1190" y="357"/>
                    <a:pt x="1190" y="357"/>
                    <a:pt x="1190" y="357"/>
                  </a:cubicBezTo>
                  <a:cubicBezTo>
                    <a:pt x="1192" y="347"/>
                    <a:pt x="1185" y="338"/>
                    <a:pt x="1176" y="336"/>
                  </a:cubicBezTo>
                  <a:cubicBezTo>
                    <a:pt x="854" y="281"/>
                    <a:pt x="854" y="281"/>
                    <a:pt x="854" y="281"/>
                  </a:cubicBezTo>
                  <a:cubicBezTo>
                    <a:pt x="820" y="16"/>
                    <a:pt x="820" y="16"/>
                    <a:pt x="820" y="16"/>
                  </a:cubicBezTo>
                  <a:cubicBezTo>
                    <a:pt x="820" y="12"/>
                    <a:pt x="817" y="7"/>
                    <a:pt x="814" y="4"/>
                  </a:cubicBezTo>
                  <a:cubicBezTo>
                    <a:pt x="810" y="1"/>
                    <a:pt x="805" y="0"/>
                    <a:pt x="800" y="1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7" y="103"/>
                    <a:pt x="0" y="112"/>
                    <a:pt x="2" y="122"/>
                  </a:cubicBezTo>
                  <a:cubicBezTo>
                    <a:pt x="116" y="1012"/>
                    <a:pt x="116" y="1012"/>
                    <a:pt x="116" y="1012"/>
                  </a:cubicBezTo>
                  <a:cubicBezTo>
                    <a:pt x="117" y="1021"/>
                    <a:pt x="125" y="1028"/>
                    <a:pt x="134" y="1028"/>
                  </a:cubicBezTo>
                  <a:cubicBezTo>
                    <a:pt x="134" y="1028"/>
                    <a:pt x="135" y="1028"/>
                    <a:pt x="136" y="1027"/>
                  </a:cubicBezTo>
                  <a:cubicBezTo>
                    <a:pt x="241" y="1014"/>
                    <a:pt x="241" y="1014"/>
                    <a:pt x="241" y="1014"/>
                  </a:cubicBezTo>
                  <a:cubicBezTo>
                    <a:pt x="226" y="1103"/>
                    <a:pt x="226" y="1103"/>
                    <a:pt x="226" y="1103"/>
                  </a:cubicBezTo>
                  <a:cubicBezTo>
                    <a:pt x="225" y="1113"/>
                    <a:pt x="231" y="1122"/>
                    <a:pt x="241" y="1124"/>
                  </a:cubicBezTo>
                  <a:cubicBezTo>
                    <a:pt x="1019" y="1256"/>
                    <a:pt x="1019" y="1256"/>
                    <a:pt x="1019" y="1256"/>
                  </a:cubicBezTo>
                  <a:cubicBezTo>
                    <a:pt x="1020" y="1256"/>
                    <a:pt x="1022" y="1256"/>
                    <a:pt x="1023" y="1256"/>
                  </a:cubicBezTo>
                  <a:cubicBezTo>
                    <a:pt x="1026" y="1256"/>
                    <a:pt x="1030" y="1255"/>
                    <a:pt x="1033" y="1253"/>
                  </a:cubicBezTo>
                  <a:cubicBezTo>
                    <a:pt x="1037" y="1250"/>
                    <a:pt x="1039" y="1246"/>
                    <a:pt x="1040" y="1241"/>
                  </a:cubicBezTo>
                  <a:cubicBezTo>
                    <a:pt x="1051" y="1179"/>
                    <a:pt x="1060" y="1122"/>
                    <a:pt x="1070" y="1068"/>
                  </a:cubicBezTo>
                  <a:lnTo>
                    <a:pt x="1033" y="1068"/>
                  </a:lnTo>
                  <a:close/>
                  <a:moveTo>
                    <a:pt x="397" y="204"/>
                  </a:moveTo>
                  <a:cubicBezTo>
                    <a:pt x="392" y="203"/>
                    <a:pt x="387" y="204"/>
                    <a:pt x="383" y="207"/>
                  </a:cubicBezTo>
                  <a:cubicBezTo>
                    <a:pt x="380" y="210"/>
                    <a:pt x="377" y="214"/>
                    <a:pt x="376" y="218"/>
                  </a:cubicBezTo>
                  <a:cubicBezTo>
                    <a:pt x="283" y="770"/>
                    <a:pt x="283" y="770"/>
                    <a:pt x="283" y="770"/>
                  </a:cubicBezTo>
                  <a:cubicBezTo>
                    <a:pt x="217" y="778"/>
                    <a:pt x="217" y="778"/>
                    <a:pt x="217" y="778"/>
                  </a:cubicBezTo>
                  <a:cubicBezTo>
                    <a:pt x="145" y="217"/>
                    <a:pt x="145" y="217"/>
                    <a:pt x="145" y="217"/>
                  </a:cubicBezTo>
                  <a:cubicBezTo>
                    <a:pt x="705" y="145"/>
                    <a:pt x="705" y="145"/>
                    <a:pt x="705" y="145"/>
                  </a:cubicBezTo>
                  <a:cubicBezTo>
                    <a:pt x="720" y="258"/>
                    <a:pt x="720" y="258"/>
                    <a:pt x="720" y="258"/>
                  </a:cubicBezTo>
                  <a:cubicBezTo>
                    <a:pt x="397" y="204"/>
                    <a:pt x="397" y="204"/>
                    <a:pt x="397" y="204"/>
                  </a:cubicBezTo>
                  <a:close/>
                  <a:moveTo>
                    <a:pt x="149" y="989"/>
                  </a:moveTo>
                  <a:cubicBezTo>
                    <a:pt x="39" y="135"/>
                    <a:pt x="39" y="135"/>
                    <a:pt x="39" y="135"/>
                  </a:cubicBezTo>
                  <a:cubicBezTo>
                    <a:pt x="787" y="39"/>
                    <a:pt x="787" y="39"/>
                    <a:pt x="787" y="39"/>
                  </a:cubicBezTo>
                  <a:cubicBezTo>
                    <a:pt x="817" y="275"/>
                    <a:pt x="817" y="275"/>
                    <a:pt x="817" y="275"/>
                  </a:cubicBezTo>
                  <a:cubicBezTo>
                    <a:pt x="757" y="265"/>
                    <a:pt x="757" y="265"/>
                    <a:pt x="757" y="265"/>
                  </a:cubicBezTo>
                  <a:cubicBezTo>
                    <a:pt x="739" y="122"/>
                    <a:pt x="739" y="122"/>
                    <a:pt x="739" y="122"/>
                  </a:cubicBezTo>
                  <a:cubicBezTo>
                    <a:pt x="737" y="112"/>
                    <a:pt x="728" y="105"/>
                    <a:pt x="718" y="107"/>
                  </a:cubicBezTo>
                  <a:cubicBezTo>
                    <a:pt x="123" y="183"/>
                    <a:pt x="123" y="183"/>
                    <a:pt x="123" y="183"/>
                  </a:cubicBezTo>
                  <a:cubicBezTo>
                    <a:pt x="113" y="185"/>
                    <a:pt x="106" y="194"/>
                    <a:pt x="107" y="204"/>
                  </a:cubicBezTo>
                  <a:cubicBezTo>
                    <a:pt x="184" y="800"/>
                    <a:pt x="184" y="800"/>
                    <a:pt x="184" y="800"/>
                  </a:cubicBezTo>
                  <a:cubicBezTo>
                    <a:pt x="185" y="809"/>
                    <a:pt x="193" y="816"/>
                    <a:pt x="202" y="816"/>
                  </a:cubicBezTo>
                  <a:cubicBezTo>
                    <a:pt x="202" y="816"/>
                    <a:pt x="203" y="816"/>
                    <a:pt x="204" y="816"/>
                  </a:cubicBezTo>
                  <a:cubicBezTo>
                    <a:pt x="277" y="807"/>
                    <a:pt x="277" y="807"/>
                    <a:pt x="277" y="807"/>
                  </a:cubicBezTo>
                  <a:cubicBezTo>
                    <a:pt x="248" y="977"/>
                    <a:pt x="248" y="977"/>
                    <a:pt x="248" y="977"/>
                  </a:cubicBezTo>
                  <a:lnTo>
                    <a:pt x="149" y="9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09" name="Subtitle 2"/>
          <p:cNvSpPr>
            <a:spLocks noGrp="1"/>
          </p:cNvSpPr>
          <p:nvPr>
            <p:ph type="subTitle" idx="1"/>
          </p:nvPr>
        </p:nvSpPr>
        <p:spPr>
          <a:xfrm>
            <a:off x="1361312" y="1137858"/>
            <a:ext cx="730643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32580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2DD89-E25B-4E02-AC36-BC31D01BBA74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9C824-2193-4F6F-899D-23B51CB52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010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2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2DD89-E25B-4E02-AC36-BC31D01BBA74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9C824-2193-4F6F-899D-23B51CB52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583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2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2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2DD89-E25B-4E02-AC36-BC31D01BBA74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9C824-2193-4F6F-899D-23B51CB52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87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4"/>
            <a:ext cx="4376870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3" y="1535114"/>
            <a:ext cx="4378590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3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2DD89-E25B-4E02-AC36-BC31D01BBA74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9C824-2193-4F6F-899D-23B51CB52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794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2DD89-E25B-4E02-AC36-BC31D01BBA74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9C824-2193-4F6F-899D-23B51CB52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503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2DD89-E25B-4E02-AC36-BC31D01BBA74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9C824-2193-4F6F-899D-23B51CB52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660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3" y="273050"/>
            <a:ext cx="3259006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2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3" y="1435102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2DD89-E25B-4E02-AC36-BC31D01BBA74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9C824-2193-4F6F-899D-23B51CB52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473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9"/>
            <a:ext cx="59436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2DD89-E25B-4E02-AC36-BC31D01BBA74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9C824-2193-4F6F-899D-23B51CB52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495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7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A2DD89-E25B-4E02-AC36-BC31D01BBA74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69C824-2193-4F6F-899D-23B51CB52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474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emf"/><Relationship Id="rId3" Type="http://schemas.openxmlformats.org/officeDocument/2006/relationships/image" Target="../media/image61.emf"/><Relationship Id="rId7" Type="http://schemas.openxmlformats.org/officeDocument/2006/relationships/image" Target="../media/image65.emf"/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emf"/><Relationship Id="rId5" Type="http://schemas.openxmlformats.org/officeDocument/2006/relationships/image" Target="../media/image63.emf"/><Relationship Id="rId10" Type="http://schemas.openxmlformats.org/officeDocument/2006/relationships/image" Target="../media/image68.emf"/><Relationship Id="rId4" Type="http://schemas.openxmlformats.org/officeDocument/2006/relationships/image" Target="../media/image62.emf"/><Relationship Id="rId9" Type="http://schemas.openxmlformats.org/officeDocument/2006/relationships/image" Target="../media/image6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13" Type="http://schemas.openxmlformats.org/officeDocument/2006/relationships/image" Target="../media/image80.jpeg"/><Relationship Id="rId3" Type="http://schemas.openxmlformats.org/officeDocument/2006/relationships/image" Target="../media/image70.png"/><Relationship Id="rId7" Type="http://schemas.openxmlformats.org/officeDocument/2006/relationships/image" Target="../media/image74.jpeg"/><Relationship Id="rId12" Type="http://schemas.openxmlformats.org/officeDocument/2006/relationships/image" Target="../media/image79.jpeg"/><Relationship Id="rId17" Type="http://schemas.openxmlformats.org/officeDocument/2006/relationships/image" Target="../media/image84.jpg"/><Relationship Id="rId2" Type="http://schemas.openxmlformats.org/officeDocument/2006/relationships/image" Target="../media/image69.jpeg"/><Relationship Id="rId16" Type="http://schemas.openxmlformats.org/officeDocument/2006/relationships/image" Target="../media/image8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jpeg"/><Relationship Id="rId11" Type="http://schemas.openxmlformats.org/officeDocument/2006/relationships/image" Target="../media/image78.jpeg"/><Relationship Id="rId5" Type="http://schemas.openxmlformats.org/officeDocument/2006/relationships/image" Target="../media/image72.jpeg"/><Relationship Id="rId15" Type="http://schemas.openxmlformats.org/officeDocument/2006/relationships/image" Target="../media/image82.jpeg"/><Relationship Id="rId10" Type="http://schemas.openxmlformats.org/officeDocument/2006/relationships/image" Target="../media/image77.jpeg"/><Relationship Id="rId4" Type="http://schemas.openxmlformats.org/officeDocument/2006/relationships/image" Target="../media/image71.jpeg"/><Relationship Id="rId9" Type="http://schemas.openxmlformats.org/officeDocument/2006/relationships/image" Target="../media/image76.jpeg"/><Relationship Id="rId14" Type="http://schemas.openxmlformats.org/officeDocument/2006/relationships/image" Target="../media/image8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jpeg"/><Relationship Id="rId13" Type="http://schemas.openxmlformats.org/officeDocument/2006/relationships/image" Target="../media/image95.jpeg"/><Relationship Id="rId3" Type="http://schemas.openxmlformats.org/officeDocument/2006/relationships/image" Target="../media/image70.png"/><Relationship Id="rId7" Type="http://schemas.openxmlformats.org/officeDocument/2006/relationships/image" Target="../media/image89.jpeg"/><Relationship Id="rId12" Type="http://schemas.openxmlformats.org/officeDocument/2006/relationships/image" Target="../media/image94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jpeg"/><Relationship Id="rId11" Type="http://schemas.openxmlformats.org/officeDocument/2006/relationships/image" Target="../media/image93.jpeg"/><Relationship Id="rId5" Type="http://schemas.openxmlformats.org/officeDocument/2006/relationships/image" Target="../media/image87.jpeg"/><Relationship Id="rId10" Type="http://schemas.openxmlformats.org/officeDocument/2006/relationships/image" Target="../media/image92.jpeg"/><Relationship Id="rId4" Type="http://schemas.openxmlformats.org/officeDocument/2006/relationships/image" Target="../media/image86.jpeg"/><Relationship Id="rId9" Type="http://schemas.openxmlformats.org/officeDocument/2006/relationships/image" Target="../media/image9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jpeg"/><Relationship Id="rId13" Type="http://schemas.openxmlformats.org/officeDocument/2006/relationships/image" Target="../media/image109.png"/><Relationship Id="rId3" Type="http://schemas.openxmlformats.org/officeDocument/2006/relationships/image" Target="../media/image97.jpeg"/><Relationship Id="rId7" Type="http://schemas.openxmlformats.org/officeDocument/2006/relationships/image" Target="../media/image103.jpeg"/><Relationship Id="rId12" Type="http://schemas.openxmlformats.org/officeDocument/2006/relationships/image" Target="../media/image108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emf"/><Relationship Id="rId11" Type="http://schemas.openxmlformats.org/officeDocument/2006/relationships/image" Target="../media/image107.jpeg"/><Relationship Id="rId5" Type="http://schemas.openxmlformats.org/officeDocument/2006/relationships/image" Target="../media/image101.jpg"/><Relationship Id="rId10" Type="http://schemas.openxmlformats.org/officeDocument/2006/relationships/image" Target="../media/image106.jpeg"/><Relationship Id="rId4" Type="http://schemas.openxmlformats.org/officeDocument/2006/relationships/image" Target="../media/image100.png"/><Relationship Id="rId9" Type="http://schemas.openxmlformats.org/officeDocument/2006/relationships/image" Target="../media/image10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97.jpeg"/><Relationship Id="rId7" Type="http://schemas.openxmlformats.org/officeDocument/2006/relationships/image" Target="../media/image113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png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jpeg"/><Relationship Id="rId3" Type="http://schemas.openxmlformats.org/officeDocument/2006/relationships/image" Target="../media/image117.png"/><Relationship Id="rId7" Type="http://schemas.openxmlformats.org/officeDocument/2006/relationships/image" Target="../media/image121.jp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4" Type="http://schemas.openxmlformats.org/officeDocument/2006/relationships/image" Target="../media/image118.png"/><Relationship Id="rId9" Type="http://schemas.openxmlformats.org/officeDocument/2006/relationships/image" Target="../media/image1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7" Type="http://schemas.openxmlformats.org/officeDocument/2006/relationships/image" Target="../media/image126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4" Type="http://schemas.openxmlformats.org/officeDocument/2006/relationships/image" Target="../media/image12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7" Type="http://schemas.openxmlformats.org/officeDocument/2006/relationships/image" Target="../media/image132.pn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1.png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9" Type="http://schemas.openxmlformats.org/officeDocument/2006/relationships/image" Target="../media/image42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34" Type="http://schemas.openxmlformats.org/officeDocument/2006/relationships/image" Target="../media/image37.png"/><Relationship Id="rId42" Type="http://schemas.openxmlformats.org/officeDocument/2006/relationships/image" Target="../media/image45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33" Type="http://schemas.openxmlformats.org/officeDocument/2006/relationships/image" Target="../media/image36.png"/><Relationship Id="rId38" Type="http://schemas.openxmlformats.org/officeDocument/2006/relationships/image" Target="../media/image4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29" Type="http://schemas.openxmlformats.org/officeDocument/2006/relationships/image" Target="../media/image32.png"/><Relationship Id="rId41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32" Type="http://schemas.openxmlformats.org/officeDocument/2006/relationships/image" Target="../media/image35.png"/><Relationship Id="rId37" Type="http://schemas.openxmlformats.org/officeDocument/2006/relationships/image" Target="../media/image40.png"/><Relationship Id="rId40" Type="http://schemas.openxmlformats.org/officeDocument/2006/relationships/image" Target="../media/image43.png"/><Relationship Id="rId45" Type="http://schemas.openxmlformats.org/officeDocument/2006/relationships/image" Target="../media/image48.jpe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28" Type="http://schemas.openxmlformats.org/officeDocument/2006/relationships/image" Target="../media/image31.png"/><Relationship Id="rId36" Type="http://schemas.openxmlformats.org/officeDocument/2006/relationships/image" Target="../media/image39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31" Type="http://schemas.openxmlformats.org/officeDocument/2006/relationships/image" Target="../media/image34.png"/><Relationship Id="rId44" Type="http://schemas.openxmlformats.org/officeDocument/2006/relationships/image" Target="../media/image47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Relationship Id="rId27" Type="http://schemas.openxmlformats.org/officeDocument/2006/relationships/image" Target="../media/image30.png"/><Relationship Id="rId30" Type="http://schemas.openxmlformats.org/officeDocument/2006/relationships/image" Target="../media/image33.png"/><Relationship Id="rId35" Type="http://schemas.openxmlformats.org/officeDocument/2006/relationships/image" Target="../media/image38.png"/><Relationship Id="rId43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chart" Target="../charts/chart8.xm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emf"/><Relationship Id="rId4" Type="http://schemas.openxmlformats.org/officeDocument/2006/relationships/image" Target="../media/image5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" y="2743200"/>
            <a:ext cx="8686800" cy="3524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Actions on reducing air pollution</a:t>
            </a:r>
            <a:endParaRPr lang="mn-MN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mn-MN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mn-MN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Ch.Gantulga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Secretary and Head of Secretariat, The National Committee on Reducing Environmental Pollution</a:t>
            </a:r>
            <a:endParaRPr lang="mn-MN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mn-MN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1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99266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048000"/>
            <a:ext cx="7960737" cy="117570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AGBenguiat Mon" pitchFamily="34" charset="0"/>
              </a:rPr>
              <a:t>How the problem </a:t>
            </a:r>
          </a:p>
          <a:p>
            <a:pPr algn="ctr"/>
            <a:r>
              <a:rPr lang="en-US" sz="3200" b="1" dirty="0">
                <a:solidFill>
                  <a:srgbClr val="002060"/>
                </a:solidFill>
                <a:latin typeface="AGBenguiat Mon" pitchFamily="34" charset="0"/>
              </a:rPr>
              <a:t>can be solved</a:t>
            </a:r>
            <a:r>
              <a:rPr lang="mn-MN" sz="3200" b="1" dirty="0">
                <a:solidFill>
                  <a:srgbClr val="002060"/>
                </a:solidFill>
                <a:latin typeface="AGBenguiat Mon" pitchFamily="34" charset="0"/>
              </a:rPr>
              <a:t>?</a:t>
            </a:r>
            <a:endParaRPr lang="en-US" sz="3200" b="1" dirty="0">
              <a:solidFill>
                <a:srgbClr val="002060"/>
              </a:solidFill>
              <a:latin typeface="AGBenguiat Mon" pitchFamily="34" charset="0"/>
            </a:endParaRPr>
          </a:p>
        </p:txBody>
      </p:sp>
      <p:pic>
        <p:nvPicPr>
          <p:cNvPr id="4" name="Picture 4" descr="QUESTION MARK Ð·ÑÑÐ³Ð°Ð½ Ð¸Ð»ÑÑÑÒ¯Ò¯Ð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371600"/>
            <a:ext cx="1839433" cy="1226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433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Rectangle 86"/>
          <p:cNvSpPr/>
          <p:nvPr/>
        </p:nvSpPr>
        <p:spPr>
          <a:xfrm>
            <a:off x="4930877" y="237465"/>
            <a:ext cx="4953000" cy="3693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r"/>
            <a:r>
              <a:rPr lang="en-US" b="1" dirty="0">
                <a:solidFill>
                  <a:srgbClr val="002060"/>
                </a:solidFill>
                <a:latin typeface="AGBenguiat Mon" pitchFamily="34" charset="0"/>
                <a:cs typeface="Times New Roman" pitchFamily="18" charset="0"/>
              </a:rPr>
              <a:t>THE NATIONAL COMMITTEE</a:t>
            </a:r>
            <a:endParaRPr lang="mn-MN" b="1" dirty="0">
              <a:solidFill>
                <a:srgbClr val="002060"/>
              </a:solidFill>
              <a:latin typeface="AGBenguiat Mon" pitchFamily="34" charset="0"/>
              <a:cs typeface="Times New Roman" pitchFamily="18" charset="0"/>
            </a:endParaRPr>
          </a:p>
        </p:txBody>
      </p:sp>
      <p:cxnSp>
        <p:nvCxnSpPr>
          <p:cNvPr id="152" name="Straight Connector 151">
            <a:extLst>
              <a:ext uri="{FF2B5EF4-FFF2-40B4-BE49-F238E27FC236}">
                <a16:creationId xmlns:a16="http://schemas.microsoft.com/office/drawing/2014/main" xmlns="" id="{1766BF34-CC84-4E6C-A55C-E4896576306A}"/>
              </a:ext>
            </a:extLst>
          </p:cNvPr>
          <p:cNvCxnSpPr/>
          <p:nvPr/>
        </p:nvCxnSpPr>
        <p:spPr>
          <a:xfrm flipH="1">
            <a:off x="380206" y="4008326"/>
            <a:ext cx="9145587" cy="7144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50000"/>
              </a:schemeClr>
            </a:solidFill>
            <a:prstDash val="sysDash"/>
          </a:ln>
          <a:effectLst/>
        </p:spPr>
      </p:cxnSp>
      <p:grpSp>
        <p:nvGrpSpPr>
          <p:cNvPr id="153" name="Group 152"/>
          <p:cNvGrpSpPr/>
          <p:nvPr/>
        </p:nvGrpSpPr>
        <p:grpSpPr>
          <a:xfrm>
            <a:off x="464707" y="1668043"/>
            <a:ext cx="1689041" cy="2628415"/>
            <a:chOff x="82915" y="1492734"/>
            <a:chExt cx="1689041" cy="2628415"/>
          </a:xfrm>
        </p:grpSpPr>
        <p:grpSp>
          <p:nvGrpSpPr>
            <p:cNvPr id="219" name="Group 218"/>
            <p:cNvGrpSpPr/>
            <p:nvPr/>
          </p:nvGrpSpPr>
          <p:grpSpPr>
            <a:xfrm>
              <a:off x="82915" y="1492734"/>
              <a:ext cx="1689041" cy="2628415"/>
              <a:chOff x="82915" y="1492734"/>
              <a:chExt cx="1689041" cy="2628415"/>
            </a:xfrm>
          </p:grpSpPr>
          <p:pic>
            <p:nvPicPr>
              <p:cNvPr id="221" name="Picture 220">
                <a:extLst>
                  <a:ext uri="{FF2B5EF4-FFF2-40B4-BE49-F238E27FC236}">
                    <a16:creationId xmlns:a16="http://schemas.microsoft.com/office/drawing/2014/main" xmlns="" id="{73875C03-4DFB-491C-AF2B-DBA370CD7C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2915" y="1492734"/>
                <a:ext cx="1689041" cy="1686549"/>
              </a:xfrm>
              <a:prstGeom prst="rect">
                <a:avLst/>
              </a:prstGeom>
            </p:spPr>
          </p:pic>
          <p:grpSp>
            <p:nvGrpSpPr>
              <p:cNvPr id="222" name="Group 221"/>
              <p:cNvGrpSpPr/>
              <p:nvPr/>
            </p:nvGrpSpPr>
            <p:grpSpPr>
              <a:xfrm>
                <a:off x="100572" y="2251003"/>
                <a:ext cx="1652028" cy="1870146"/>
                <a:chOff x="100572" y="2251003"/>
                <a:chExt cx="1652028" cy="1870146"/>
              </a:xfrm>
            </p:grpSpPr>
            <p:grpSp>
              <p:nvGrpSpPr>
                <p:cNvPr id="223" name="Group 222">
                  <a:extLst>
                    <a:ext uri="{FF2B5EF4-FFF2-40B4-BE49-F238E27FC236}">
                      <a16:creationId xmlns:a16="http://schemas.microsoft.com/office/drawing/2014/main" xmlns="" id="{39C71F85-4893-4575-A4E9-2EF3196EB31F}"/>
                    </a:ext>
                  </a:extLst>
                </p:cNvPr>
                <p:cNvGrpSpPr/>
                <p:nvPr/>
              </p:nvGrpSpPr>
              <p:grpSpPr>
                <a:xfrm>
                  <a:off x="100572" y="2251003"/>
                  <a:ext cx="1652028" cy="1870146"/>
                  <a:chOff x="421893" y="2251003"/>
                  <a:chExt cx="1652028" cy="1870146"/>
                </a:xfrm>
              </p:grpSpPr>
              <p:sp>
                <p:nvSpPr>
                  <p:cNvPr id="225" name="TextBox 17">
                    <a:extLst>
                      <a:ext uri="{FF2B5EF4-FFF2-40B4-BE49-F238E27FC236}">
                        <a16:creationId xmlns:a16="http://schemas.microsoft.com/office/drawing/2014/main" xmlns="" id="{52FD5CEE-8C9C-4E8F-8918-ED028F024149}"/>
                      </a:ext>
                    </a:extLst>
                  </p:cNvPr>
                  <p:cNvSpPr txBox="1"/>
                  <p:nvPr/>
                </p:nvSpPr>
                <p:spPr>
                  <a:xfrm>
                    <a:off x="421893" y="2251003"/>
                    <a:ext cx="1652028" cy="6463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TW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r>
                      <a:rPr lang="en-US" sz="1200" dirty="0">
                        <a:latin typeface="Times New Roman" pitchFamily="18" charset="0"/>
                        <a:cs typeface="Times New Roman" pitchFamily="18" charset="0"/>
                      </a:rPr>
                      <a:t>Air Pollution Reduction Committee of the Capital City</a:t>
                    </a:r>
                    <a:endParaRPr lang="mn-MN" sz="1200" dirty="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grpSp>
                <p:nvGrpSpPr>
                  <p:cNvPr id="226" name="Group 225">
                    <a:extLst>
                      <a:ext uri="{FF2B5EF4-FFF2-40B4-BE49-F238E27FC236}">
                        <a16:creationId xmlns:a16="http://schemas.microsoft.com/office/drawing/2014/main" xmlns="" id="{AC1410BC-F901-4EF9-BCE9-94B277B9D425}"/>
                      </a:ext>
                    </a:extLst>
                  </p:cNvPr>
                  <p:cNvGrpSpPr/>
                  <p:nvPr/>
                </p:nvGrpSpPr>
                <p:grpSpPr>
                  <a:xfrm>
                    <a:off x="899915" y="3167071"/>
                    <a:ext cx="582612" cy="954078"/>
                    <a:chOff x="899915" y="3167071"/>
                    <a:chExt cx="582612" cy="954078"/>
                  </a:xfrm>
                </p:grpSpPr>
                <p:grpSp>
                  <p:nvGrpSpPr>
                    <p:cNvPr id="227" name="Group 226">
                      <a:extLst>
                        <a:ext uri="{FF2B5EF4-FFF2-40B4-BE49-F238E27FC236}">
                          <a16:creationId xmlns:a16="http://schemas.microsoft.com/office/drawing/2014/main" xmlns="" id="{570551AD-1E4B-40AA-9FE8-1EA1ECF422E2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127408" y="3167071"/>
                      <a:ext cx="130197" cy="371476"/>
                      <a:chOff x="2845435" y="3170977"/>
                      <a:chExt cx="130279" cy="370612"/>
                    </a:xfrm>
                  </p:grpSpPr>
                  <p:cxnSp>
                    <p:nvCxnSpPr>
                      <p:cNvPr id="229" name="Straight Connector 228">
                        <a:extLst>
                          <a:ext uri="{FF2B5EF4-FFF2-40B4-BE49-F238E27FC236}">
                            <a16:creationId xmlns:a16="http://schemas.microsoft.com/office/drawing/2014/main" xmlns="" id="{9A72E337-4BE6-46B4-B64E-8FEF01D38ED9}"/>
                          </a:ext>
                        </a:extLst>
                      </p:cNvPr>
                      <p:cNvCxnSpPr>
                        <a:stCxn id="230" idx="4"/>
                        <a:endCxn id="228" idx="0"/>
                      </p:cNvCxnSpPr>
                      <p:nvPr/>
                    </p:nvCxnSpPr>
                    <p:spPr>
                      <a:xfrm flipH="1">
                        <a:off x="2908986" y="3300850"/>
                        <a:ext cx="1589" cy="240739"/>
                      </a:xfrm>
                      <a:prstGeom prst="line">
                        <a:avLst/>
                      </a:prstGeom>
                      <a:noFill/>
                      <a:ln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ysDash"/>
                      </a:ln>
                      <a:effectLst/>
                    </p:spPr>
                  </p:cxnSp>
                  <p:sp>
                    <p:nvSpPr>
                      <p:cNvPr id="230" name="Oval 229">
                        <a:extLst>
                          <a:ext uri="{FF2B5EF4-FFF2-40B4-BE49-F238E27FC236}">
                            <a16:creationId xmlns:a16="http://schemas.microsoft.com/office/drawing/2014/main" xmlns="" id="{1083C3BB-CD98-42B6-8151-D6AF5DE8CC9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845435" y="3170977"/>
                        <a:ext cx="130279" cy="129873"/>
                      </a:xfrm>
                      <a:prstGeom prst="ellipse">
                        <a:avLst/>
                      </a:prstGeom>
                      <a:solidFill>
                        <a:srgbClr val="F4F4F4"/>
                      </a:solidFill>
                      <a:ln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ysDash"/>
                      </a:ln>
                      <a:effectLst/>
                    </p:spPr>
                    <p:txBody>
                      <a:bodyPr anchor="ctr"/>
                      <a:lstStyle>
                        <a:defPPr>
                          <a:defRPr lang="zh-TW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algn="ctr" defTabSz="457148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 kern="0">
                          <a:solidFill>
                            <a:srgbClr val="070707"/>
                          </a:solidFill>
                          <a:latin typeface="Calibri"/>
                        </a:endParaRPr>
                      </a:p>
                    </p:txBody>
                  </p:sp>
                </p:grpSp>
                <p:sp>
                  <p:nvSpPr>
                    <p:cNvPr id="228" name="Oval 227">
                      <a:extLst>
                        <a:ext uri="{FF2B5EF4-FFF2-40B4-BE49-F238E27FC236}">
                          <a16:creationId xmlns:a16="http://schemas.microsoft.com/office/drawing/2014/main" xmlns="" id="{D58CACB8-F3BA-4C91-9F48-A3F885A287D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99915" y="3538537"/>
                      <a:ext cx="582612" cy="582612"/>
                    </a:xfrm>
                    <a:prstGeom prst="ellipse">
                      <a:avLst/>
                    </a:prstGeom>
                    <a:solidFill>
                      <a:srgbClr val="F4F4F4"/>
                    </a:solidFill>
                    <a:ln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</a:ln>
                    <a:effectLst/>
                  </p:spPr>
                  <p:txBody>
                    <a:bodyPr anchor="ctr"/>
                    <a:lstStyle>
                      <a:defPPr>
                        <a:defRPr lang="zh-TW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457148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kern="0">
                        <a:solidFill>
                          <a:srgbClr val="070707"/>
                        </a:solidFill>
                        <a:latin typeface="Calibri"/>
                      </a:endParaRPr>
                    </a:p>
                  </p:txBody>
                </p:sp>
              </p:grpSp>
            </p:grpSp>
            <p:pic>
              <p:nvPicPr>
                <p:cNvPr id="224" name="Picture 223">
                  <a:extLst>
                    <a:ext uri="{FF2B5EF4-FFF2-40B4-BE49-F238E27FC236}">
                      <a16:creationId xmlns:a16="http://schemas.microsoft.com/office/drawing/2014/main" xmlns="" id="{0F4D001D-AE75-4745-A12C-FC9FA0DBCBF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47225" y="3581400"/>
                  <a:ext cx="443761" cy="409564"/>
                </a:xfrm>
                <a:prstGeom prst="rect">
                  <a:avLst/>
                </a:prstGeom>
              </p:spPr>
            </p:pic>
          </p:grpSp>
        </p:grpSp>
        <p:sp>
          <p:nvSpPr>
            <p:cNvPr id="220" name="Rectangle 219"/>
            <p:cNvSpPr/>
            <p:nvPr/>
          </p:nvSpPr>
          <p:spPr>
            <a:xfrm>
              <a:off x="551824" y="1676400"/>
              <a:ext cx="6377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TW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2011</a:t>
              </a:r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1905792" y="3717022"/>
            <a:ext cx="1655592" cy="2526875"/>
            <a:chOff x="1316208" y="3541713"/>
            <a:chExt cx="1655592" cy="2526875"/>
          </a:xfrm>
        </p:grpSpPr>
        <p:grpSp>
          <p:nvGrpSpPr>
            <p:cNvPr id="207" name="Group 206"/>
            <p:cNvGrpSpPr/>
            <p:nvPr/>
          </p:nvGrpSpPr>
          <p:grpSpPr>
            <a:xfrm>
              <a:off x="1316208" y="3541713"/>
              <a:ext cx="1655592" cy="2526875"/>
              <a:chOff x="1163808" y="3541713"/>
              <a:chExt cx="1655592" cy="2526875"/>
            </a:xfrm>
          </p:grpSpPr>
          <p:grpSp>
            <p:nvGrpSpPr>
              <p:cNvPr id="209" name="Group 208">
                <a:extLst>
                  <a:ext uri="{FF2B5EF4-FFF2-40B4-BE49-F238E27FC236}">
                    <a16:creationId xmlns:a16="http://schemas.microsoft.com/office/drawing/2014/main" xmlns="" id="{49496936-D73C-4325-A004-22EE0504B972}"/>
                  </a:ext>
                </a:extLst>
              </p:cNvPr>
              <p:cNvGrpSpPr/>
              <p:nvPr/>
            </p:nvGrpSpPr>
            <p:grpSpPr>
              <a:xfrm>
                <a:off x="1163808" y="3541713"/>
                <a:ext cx="1655592" cy="2526875"/>
                <a:chOff x="1967304" y="3541713"/>
                <a:chExt cx="1655592" cy="2526875"/>
              </a:xfrm>
            </p:grpSpPr>
            <p:grpSp>
              <p:nvGrpSpPr>
                <p:cNvPr id="211" name="Group 210">
                  <a:extLst>
                    <a:ext uri="{FF2B5EF4-FFF2-40B4-BE49-F238E27FC236}">
                      <a16:creationId xmlns:a16="http://schemas.microsoft.com/office/drawing/2014/main" xmlns="" id="{7AD92220-ABBD-4234-842E-C675DDB48347}"/>
                    </a:ext>
                  </a:extLst>
                </p:cNvPr>
                <p:cNvGrpSpPr/>
                <p:nvPr/>
              </p:nvGrpSpPr>
              <p:grpSpPr>
                <a:xfrm>
                  <a:off x="1967304" y="4415440"/>
                  <a:ext cx="1655592" cy="1653148"/>
                  <a:chOff x="3619566" y="5870576"/>
                  <a:chExt cx="1655592" cy="1653148"/>
                </a:xfrm>
              </p:grpSpPr>
              <p:pic>
                <p:nvPicPr>
                  <p:cNvPr id="217" name="Picture 216">
                    <a:extLst>
                      <a:ext uri="{FF2B5EF4-FFF2-40B4-BE49-F238E27FC236}">
                        <a16:creationId xmlns:a16="http://schemas.microsoft.com/office/drawing/2014/main" xmlns="" id="{4138CB62-0828-4D24-A789-02E317AC290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3619566" y="5870576"/>
                    <a:ext cx="1655592" cy="1653148"/>
                  </a:xfrm>
                  <a:prstGeom prst="rect">
                    <a:avLst/>
                  </a:prstGeom>
                </p:spPr>
              </p:pic>
              <p:sp>
                <p:nvSpPr>
                  <p:cNvPr id="218" name="TextBox 33">
                    <a:extLst>
                      <a:ext uri="{FF2B5EF4-FFF2-40B4-BE49-F238E27FC236}">
                        <a16:creationId xmlns:a16="http://schemas.microsoft.com/office/drawing/2014/main" xmlns="" id="{3B8FA856-1B09-4393-ABEA-E801638413F7}"/>
                      </a:ext>
                    </a:extLst>
                  </p:cNvPr>
                  <p:cNvSpPr txBox="1"/>
                  <p:nvPr/>
                </p:nvSpPr>
                <p:spPr>
                  <a:xfrm>
                    <a:off x="3619566" y="6535472"/>
                    <a:ext cx="1655592" cy="6463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TW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r>
                      <a:rPr lang="en-US" sz="1200" dirty="0">
                        <a:latin typeface="Times New Roman" pitchFamily="18" charset="0"/>
                        <a:cs typeface="Times New Roman" pitchFamily="18" charset="0"/>
                      </a:rPr>
                      <a:t>The National Committee on </a:t>
                    </a:r>
                  </a:p>
                  <a:p>
                    <a:pPr algn="ctr"/>
                    <a:r>
                      <a:rPr lang="en-US" sz="1200" dirty="0">
                        <a:latin typeface="Times New Roman" pitchFamily="18" charset="0"/>
                        <a:cs typeface="Times New Roman" pitchFamily="18" charset="0"/>
                      </a:rPr>
                      <a:t>Reducing Air Pollution</a:t>
                    </a:r>
                  </a:p>
                </p:txBody>
              </p:sp>
            </p:grpSp>
            <p:grpSp>
              <p:nvGrpSpPr>
                <p:cNvPr id="212" name="Group 211">
                  <a:extLst>
                    <a:ext uri="{FF2B5EF4-FFF2-40B4-BE49-F238E27FC236}">
                      <a16:creationId xmlns:a16="http://schemas.microsoft.com/office/drawing/2014/main" xmlns="" id="{B7C8EE04-85A3-44E5-90F6-704673AEFADD}"/>
                    </a:ext>
                  </a:extLst>
                </p:cNvPr>
                <p:cNvGrpSpPr/>
                <p:nvPr/>
              </p:nvGrpSpPr>
              <p:grpSpPr>
                <a:xfrm>
                  <a:off x="2508250" y="3541713"/>
                  <a:ext cx="582613" cy="954087"/>
                  <a:chOff x="2508250" y="3541713"/>
                  <a:chExt cx="582613" cy="954087"/>
                </a:xfrm>
              </p:grpSpPr>
              <p:grpSp>
                <p:nvGrpSpPr>
                  <p:cNvPr id="213" name="Group 212">
                    <a:extLst>
                      <a:ext uri="{FF2B5EF4-FFF2-40B4-BE49-F238E27FC236}">
                        <a16:creationId xmlns:a16="http://schemas.microsoft.com/office/drawing/2014/main" xmlns="" id="{24D39239-EEDF-4BFB-9712-7F9AE63253D6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734426" y="4124325"/>
                    <a:ext cx="130197" cy="371475"/>
                    <a:chOff x="4448446" y="4124261"/>
                    <a:chExt cx="130279" cy="371441"/>
                  </a:xfrm>
                </p:grpSpPr>
                <p:cxnSp>
                  <p:nvCxnSpPr>
                    <p:cNvPr id="215" name="Straight Connector 214">
                      <a:extLst>
                        <a:ext uri="{FF2B5EF4-FFF2-40B4-BE49-F238E27FC236}">
                          <a16:creationId xmlns:a16="http://schemas.microsoft.com/office/drawing/2014/main" xmlns="" id="{9E9B1EC0-0EF6-495C-9A63-3CFAC71983AB}"/>
                        </a:ext>
                      </a:extLst>
                    </p:cNvPr>
                    <p:cNvCxnSpPr>
                      <a:cxnSpLocks/>
                      <a:stCxn id="214" idx="4"/>
                      <a:endCxn id="216" idx="0"/>
                    </p:cNvCxnSpPr>
                    <p:nvPr/>
                  </p:nvCxnSpPr>
                  <p:spPr>
                    <a:xfrm flipH="1">
                      <a:off x="4513586" y="4124261"/>
                      <a:ext cx="1588" cy="24127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</a:ln>
                    <a:effectLst/>
                  </p:spPr>
                </p:cxnSp>
                <p:sp>
                  <p:nvSpPr>
                    <p:cNvPr id="216" name="Oval 215">
                      <a:extLst>
                        <a:ext uri="{FF2B5EF4-FFF2-40B4-BE49-F238E27FC236}">
                          <a16:creationId xmlns:a16="http://schemas.microsoft.com/office/drawing/2014/main" xmlns="" id="{E7DED113-C80B-4949-941D-01E8C5CF228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48446" y="4365539"/>
                      <a:ext cx="130279" cy="130163"/>
                    </a:xfrm>
                    <a:prstGeom prst="ellipse">
                      <a:avLst/>
                    </a:prstGeom>
                    <a:solidFill>
                      <a:srgbClr val="F4F4F4"/>
                    </a:solidFill>
                    <a:ln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</a:ln>
                    <a:effectLst/>
                  </p:spPr>
                  <p:txBody>
                    <a:bodyPr anchor="ctr"/>
                    <a:lstStyle>
                      <a:defPPr>
                        <a:defRPr lang="zh-TW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457148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kern="0">
                        <a:solidFill>
                          <a:schemeClr val="bg1"/>
                        </a:solidFill>
                        <a:latin typeface="Calibri"/>
                      </a:endParaRPr>
                    </a:p>
                  </p:txBody>
                </p:sp>
              </p:grpSp>
              <p:sp>
                <p:nvSpPr>
                  <p:cNvPr id="214" name="Oval 213">
                    <a:extLst>
                      <a:ext uri="{FF2B5EF4-FFF2-40B4-BE49-F238E27FC236}">
                        <a16:creationId xmlns:a16="http://schemas.microsoft.com/office/drawing/2014/main" xmlns="" id="{2981E5A6-31FF-4CEF-9C6C-1A60F6A58E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08250" y="3541713"/>
                    <a:ext cx="582613" cy="582612"/>
                  </a:xfrm>
                  <a:prstGeom prst="ellipse">
                    <a:avLst/>
                  </a:prstGeom>
                  <a:solidFill>
                    <a:srgbClr val="F4F4F4"/>
                  </a:solidFill>
                  <a:ln w="6350" cap="flat" cmpd="sng" algn="ctr">
                    <a:solidFill>
                      <a:schemeClr val="bg1">
                        <a:lumMod val="75000"/>
                      </a:schemeClr>
                    </a:solidFill>
                    <a:prstDash val="sysDash"/>
                  </a:ln>
                  <a:effectLst/>
                </p:spPr>
                <p:txBody>
                  <a:bodyPr anchor="ctr"/>
                  <a:lstStyle>
                    <a:defPPr>
                      <a:defRPr lang="zh-TW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457148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kern="0">
                      <a:solidFill>
                        <a:srgbClr val="070707"/>
                      </a:solidFill>
                      <a:latin typeface="Calibri"/>
                    </a:endParaRPr>
                  </a:p>
                </p:txBody>
              </p:sp>
            </p:grpSp>
          </p:grpSp>
          <p:pic>
            <p:nvPicPr>
              <p:cNvPr id="210" name="Picture 209">
                <a:extLst>
                  <a:ext uri="{FF2B5EF4-FFF2-40B4-BE49-F238E27FC236}">
                    <a16:creationId xmlns:a16="http://schemas.microsoft.com/office/drawing/2014/main" xmlns="" id="{33D0A0BD-AD32-49A8-925F-AB9B7B2CC2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785778" y="3635052"/>
                <a:ext cx="422151" cy="422652"/>
              </a:xfrm>
              <a:prstGeom prst="rect">
                <a:avLst/>
              </a:prstGeom>
            </p:spPr>
          </p:pic>
        </p:grpSp>
        <p:sp>
          <p:nvSpPr>
            <p:cNvPr id="208" name="Rectangle 207"/>
            <p:cNvSpPr/>
            <p:nvPr/>
          </p:nvSpPr>
          <p:spPr>
            <a:xfrm>
              <a:off x="1830384" y="4648200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TW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2013</a:t>
              </a:r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3287833" y="1697853"/>
            <a:ext cx="1713052" cy="2601781"/>
            <a:chOff x="2554148" y="1522544"/>
            <a:chExt cx="1713052" cy="2601781"/>
          </a:xfrm>
        </p:grpSpPr>
        <p:grpSp>
          <p:nvGrpSpPr>
            <p:cNvPr id="196" name="Group 195">
              <a:extLst>
                <a:ext uri="{FF2B5EF4-FFF2-40B4-BE49-F238E27FC236}">
                  <a16:creationId xmlns:a16="http://schemas.microsoft.com/office/drawing/2014/main" xmlns="" id="{2D78E49F-4C05-4AD0-8AD8-BB2F2DE28B89}"/>
                </a:ext>
              </a:extLst>
            </p:cNvPr>
            <p:cNvGrpSpPr/>
            <p:nvPr/>
          </p:nvGrpSpPr>
          <p:grpSpPr>
            <a:xfrm>
              <a:off x="2554148" y="1522544"/>
              <a:ext cx="1713052" cy="2601781"/>
              <a:chOff x="3544748" y="1522544"/>
              <a:chExt cx="1713052" cy="2601781"/>
            </a:xfrm>
          </p:grpSpPr>
          <p:grpSp>
            <p:nvGrpSpPr>
              <p:cNvPr id="198" name="Group 197">
                <a:extLst>
                  <a:ext uri="{FF2B5EF4-FFF2-40B4-BE49-F238E27FC236}">
                    <a16:creationId xmlns:a16="http://schemas.microsoft.com/office/drawing/2014/main" xmlns="" id="{B623E6AD-1A4C-4123-ACD3-E30C5B8CD34B}"/>
                  </a:ext>
                </a:extLst>
              </p:cNvPr>
              <p:cNvGrpSpPr/>
              <p:nvPr/>
            </p:nvGrpSpPr>
            <p:grpSpPr>
              <a:xfrm>
                <a:off x="3544748" y="1522544"/>
                <a:ext cx="1713052" cy="1699893"/>
                <a:chOff x="7025282" y="4575094"/>
                <a:chExt cx="1713052" cy="1699893"/>
              </a:xfrm>
            </p:grpSpPr>
            <p:pic>
              <p:nvPicPr>
                <p:cNvPr id="205" name="Picture 204">
                  <a:extLst>
                    <a:ext uri="{FF2B5EF4-FFF2-40B4-BE49-F238E27FC236}">
                      <a16:creationId xmlns:a16="http://schemas.microsoft.com/office/drawing/2014/main" xmlns="" id="{138B53CD-4675-43E7-95CA-47584F38015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025282" y="4575094"/>
                  <a:ext cx="1702406" cy="1699893"/>
                </a:xfrm>
                <a:prstGeom prst="rect">
                  <a:avLst/>
                </a:prstGeom>
              </p:spPr>
            </p:pic>
            <p:sp>
              <p:nvSpPr>
                <p:cNvPr id="206" name="TextBox 95">
                  <a:extLst>
                    <a:ext uri="{FF2B5EF4-FFF2-40B4-BE49-F238E27FC236}">
                      <a16:creationId xmlns:a16="http://schemas.microsoft.com/office/drawing/2014/main" xmlns="" id="{BD41335F-2640-4110-9FE9-9011B7B958D7}"/>
                    </a:ext>
                  </a:extLst>
                </p:cNvPr>
                <p:cNvSpPr txBox="1"/>
                <p:nvPr/>
              </p:nvSpPr>
              <p:spPr>
                <a:xfrm>
                  <a:off x="7058181" y="5262349"/>
                  <a:ext cx="1680153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TW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1200" dirty="0">
                      <a:latin typeface="Times New Roman" pitchFamily="18" charset="0"/>
                      <a:cs typeface="Times New Roman" pitchFamily="18" charset="0"/>
                    </a:rPr>
                    <a:t>Abolishment Secretariat of the National Committee on </a:t>
                  </a:r>
                </a:p>
                <a:p>
                  <a:pPr algn="ctr"/>
                  <a:r>
                    <a:rPr lang="en-US" sz="1200" dirty="0">
                      <a:latin typeface="Times New Roman" pitchFamily="18" charset="0"/>
                      <a:cs typeface="Times New Roman" pitchFamily="18" charset="0"/>
                    </a:rPr>
                    <a:t>Reducing Air Pollution</a:t>
                  </a:r>
                </a:p>
              </p:txBody>
            </p:sp>
          </p:grpSp>
          <p:grpSp>
            <p:nvGrpSpPr>
              <p:cNvPr id="199" name="Group 198">
                <a:extLst>
                  <a:ext uri="{FF2B5EF4-FFF2-40B4-BE49-F238E27FC236}">
                    <a16:creationId xmlns:a16="http://schemas.microsoft.com/office/drawing/2014/main" xmlns="" id="{0B880D4A-CEC9-43E3-B31E-ABD37A7528F9}"/>
                  </a:ext>
                </a:extLst>
              </p:cNvPr>
              <p:cNvGrpSpPr/>
              <p:nvPr/>
            </p:nvGrpSpPr>
            <p:grpSpPr>
              <a:xfrm>
                <a:off x="4127500" y="3168650"/>
                <a:ext cx="582613" cy="955675"/>
                <a:chOff x="4127500" y="3168650"/>
                <a:chExt cx="582613" cy="955675"/>
              </a:xfrm>
            </p:grpSpPr>
            <p:grpSp>
              <p:nvGrpSpPr>
                <p:cNvPr id="200" name="Group 199">
                  <a:extLst>
                    <a:ext uri="{FF2B5EF4-FFF2-40B4-BE49-F238E27FC236}">
                      <a16:creationId xmlns:a16="http://schemas.microsoft.com/office/drawing/2014/main" xmlns="" id="{058CA038-89D2-4735-B49F-63620386E88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355532" y="3168650"/>
                  <a:ext cx="130197" cy="373063"/>
                  <a:chOff x="6031255" y="3168150"/>
                  <a:chExt cx="130279" cy="373439"/>
                </a:xfrm>
              </p:grpSpPr>
              <p:cxnSp>
                <p:nvCxnSpPr>
                  <p:cNvPr id="203" name="Straight Connector 202">
                    <a:extLst>
                      <a:ext uri="{FF2B5EF4-FFF2-40B4-BE49-F238E27FC236}">
                        <a16:creationId xmlns:a16="http://schemas.microsoft.com/office/drawing/2014/main" xmlns="" id="{6D35E1D7-922D-4FCA-B76B-74D35F2D111E}"/>
                      </a:ext>
                    </a:extLst>
                  </p:cNvPr>
                  <p:cNvCxnSpPr>
                    <a:cxnSpLocks/>
                    <a:stCxn id="204" idx="4"/>
                    <a:endCxn id="201" idx="0"/>
                  </p:cNvCxnSpPr>
                  <p:nvPr/>
                </p:nvCxnSpPr>
                <p:spPr>
                  <a:xfrm flipH="1">
                    <a:off x="6094806" y="3298456"/>
                    <a:ext cx="1588" cy="243133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chemeClr val="bg1">
                        <a:lumMod val="75000"/>
                      </a:schemeClr>
                    </a:solidFill>
                    <a:prstDash val="sysDash"/>
                  </a:ln>
                  <a:effectLst/>
                </p:spPr>
              </p:cxnSp>
              <p:sp>
                <p:nvSpPr>
                  <p:cNvPr id="204" name="Oval 203">
                    <a:extLst>
                      <a:ext uri="{FF2B5EF4-FFF2-40B4-BE49-F238E27FC236}">
                        <a16:creationId xmlns:a16="http://schemas.microsoft.com/office/drawing/2014/main" xmlns="" id="{79620836-8627-4AF2-9090-99DA479FE372}"/>
                      </a:ext>
                    </a:extLst>
                  </p:cNvPr>
                  <p:cNvSpPr/>
                  <p:nvPr/>
                </p:nvSpPr>
                <p:spPr>
                  <a:xfrm>
                    <a:off x="6031255" y="3168150"/>
                    <a:ext cx="130279" cy="130306"/>
                  </a:xfrm>
                  <a:prstGeom prst="ellipse">
                    <a:avLst/>
                  </a:prstGeom>
                  <a:solidFill>
                    <a:srgbClr val="F4F4F4"/>
                  </a:solidFill>
                  <a:ln w="6350" cap="flat" cmpd="sng" algn="ctr">
                    <a:solidFill>
                      <a:schemeClr val="bg1">
                        <a:lumMod val="75000"/>
                      </a:schemeClr>
                    </a:solidFill>
                    <a:prstDash val="sysDash"/>
                  </a:ln>
                  <a:effectLst/>
                </p:spPr>
                <p:txBody>
                  <a:bodyPr anchor="ctr"/>
                  <a:lstStyle>
                    <a:defPPr>
                      <a:defRPr lang="zh-TW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457148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kern="0">
                      <a:solidFill>
                        <a:srgbClr val="070707"/>
                      </a:solidFill>
                      <a:latin typeface="Calibri"/>
                    </a:endParaRPr>
                  </a:p>
                </p:txBody>
              </p:sp>
            </p:grpSp>
            <p:sp>
              <p:nvSpPr>
                <p:cNvPr id="201" name="Oval 200">
                  <a:extLst>
                    <a:ext uri="{FF2B5EF4-FFF2-40B4-BE49-F238E27FC236}">
                      <a16:creationId xmlns:a16="http://schemas.microsoft.com/office/drawing/2014/main" xmlns="" id="{30C7188E-B7F4-4393-85E2-C148B86227AC}"/>
                    </a:ext>
                  </a:extLst>
                </p:cNvPr>
                <p:cNvSpPr/>
                <p:nvPr/>
              </p:nvSpPr>
              <p:spPr bwMode="auto">
                <a:xfrm>
                  <a:off x="4127500" y="3541713"/>
                  <a:ext cx="582613" cy="582612"/>
                </a:xfrm>
                <a:prstGeom prst="ellipse">
                  <a:avLst/>
                </a:prstGeom>
                <a:solidFill>
                  <a:srgbClr val="F4F4F4"/>
                </a:solidFill>
                <a:ln w="6350" cap="flat" cmpd="sng" algn="ctr">
                  <a:solidFill>
                    <a:schemeClr val="bg1">
                      <a:lumMod val="75000"/>
                    </a:schemeClr>
                  </a:solidFill>
                  <a:prstDash val="sysDash"/>
                </a:ln>
                <a:effectLst/>
              </p:spPr>
              <p:txBody>
                <a:bodyPr anchor="ctr"/>
                <a:lstStyle>
                  <a:defPPr>
                    <a:defRPr lang="zh-TW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457148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rgbClr val="070707"/>
                    </a:solidFill>
                    <a:latin typeface="Calibri"/>
                  </a:endParaRPr>
                </a:p>
              </p:txBody>
            </p:sp>
            <p:pic>
              <p:nvPicPr>
                <p:cNvPr id="202" name="Picture 201">
                  <a:extLst>
                    <a:ext uri="{FF2B5EF4-FFF2-40B4-BE49-F238E27FC236}">
                      <a16:creationId xmlns:a16="http://schemas.microsoft.com/office/drawing/2014/main" xmlns="" id="{56D3CF1C-8D7A-41B9-A7AB-4545D54EAE2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4209329" y="3641506"/>
                  <a:ext cx="417367" cy="320578"/>
                </a:xfrm>
                <a:prstGeom prst="rect">
                  <a:avLst/>
                </a:prstGeom>
              </p:spPr>
            </p:pic>
          </p:grpSp>
        </p:grpSp>
        <p:sp>
          <p:nvSpPr>
            <p:cNvPr id="197" name="Rectangle 196"/>
            <p:cNvSpPr/>
            <p:nvPr/>
          </p:nvSpPr>
          <p:spPr>
            <a:xfrm>
              <a:off x="3040747" y="1676400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TW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2015</a:t>
              </a: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4773434" y="3713123"/>
            <a:ext cx="1780558" cy="2575870"/>
            <a:chOff x="3903856" y="3537815"/>
            <a:chExt cx="1780558" cy="2575870"/>
          </a:xfrm>
        </p:grpSpPr>
        <p:grpSp>
          <p:nvGrpSpPr>
            <p:cNvPr id="184" name="Group 183"/>
            <p:cNvGrpSpPr/>
            <p:nvPr/>
          </p:nvGrpSpPr>
          <p:grpSpPr>
            <a:xfrm>
              <a:off x="3903856" y="3537815"/>
              <a:ext cx="1780558" cy="2575870"/>
              <a:chOff x="3903856" y="3537815"/>
              <a:chExt cx="1780558" cy="2575870"/>
            </a:xfrm>
          </p:grpSpPr>
          <p:grpSp>
            <p:nvGrpSpPr>
              <p:cNvPr id="186" name="Group 185">
                <a:extLst>
                  <a:ext uri="{FF2B5EF4-FFF2-40B4-BE49-F238E27FC236}">
                    <a16:creationId xmlns:a16="http://schemas.microsoft.com/office/drawing/2014/main" xmlns="" id="{0E7725E8-9839-4F46-9BEE-2F553ECCB21B}"/>
                  </a:ext>
                </a:extLst>
              </p:cNvPr>
              <p:cNvGrpSpPr/>
              <p:nvPr/>
            </p:nvGrpSpPr>
            <p:grpSpPr>
              <a:xfrm>
                <a:off x="3903856" y="3537815"/>
                <a:ext cx="1780558" cy="2575870"/>
                <a:chOff x="5109160" y="3537815"/>
                <a:chExt cx="1780558" cy="2575870"/>
              </a:xfrm>
            </p:grpSpPr>
            <p:grpSp>
              <p:nvGrpSpPr>
                <p:cNvPr id="188" name="Group 187">
                  <a:extLst>
                    <a:ext uri="{FF2B5EF4-FFF2-40B4-BE49-F238E27FC236}">
                      <a16:creationId xmlns:a16="http://schemas.microsoft.com/office/drawing/2014/main" xmlns="" id="{32FA4F0F-2501-4FC6-89F2-B4079F9E26EA}"/>
                    </a:ext>
                  </a:extLst>
                </p:cNvPr>
                <p:cNvGrpSpPr/>
                <p:nvPr/>
              </p:nvGrpSpPr>
              <p:grpSpPr>
                <a:xfrm>
                  <a:off x="5109160" y="4411542"/>
                  <a:ext cx="1780558" cy="1702143"/>
                  <a:chOff x="3557922" y="5870576"/>
                  <a:chExt cx="1780558" cy="1702143"/>
                </a:xfrm>
              </p:grpSpPr>
              <p:pic>
                <p:nvPicPr>
                  <p:cNvPr id="194" name="Picture 193">
                    <a:extLst>
                      <a:ext uri="{FF2B5EF4-FFF2-40B4-BE49-F238E27FC236}">
                        <a16:creationId xmlns:a16="http://schemas.microsoft.com/office/drawing/2014/main" xmlns="" id="{04314C96-787C-4EF9-8F74-9FBD7A8B6C3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3619566" y="5870576"/>
                    <a:ext cx="1655592" cy="1653148"/>
                  </a:xfrm>
                  <a:prstGeom prst="rect">
                    <a:avLst/>
                  </a:prstGeom>
                </p:spPr>
              </p:pic>
              <p:sp>
                <p:nvSpPr>
                  <p:cNvPr id="195" name="TextBox 66">
                    <a:extLst>
                      <a:ext uri="{FF2B5EF4-FFF2-40B4-BE49-F238E27FC236}">
                        <a16:creationId xmlns:a16="http://schemas.microsoft.com/office/drawing/2014/main" xmlns="" id="{AB008DB7-CDE6-44C3-B3D3-0620C8F0B707}"/>
                      </a:ext>
                    </a:extLst>
                  </p:cNvPr>
                  <p:cNvSpPr txBox="1"/>
                  <p:nvPr/>
                </p:nvSpPr>
                <p:spPr>
                  <a:xfrm>
                    <a:off x="3557922" y="6557056"/>
                    <a:ext cx="1780558" cy="101566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TW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r>
                      <a:rPr lang="en-US" sz="1200" dirty="0">
                        <a:latin typeface="Times New Roman" pitchFamily="18" charset="0"/>
                        <a:cs typeface="Times New Roman" pitchFamily="18" charset="0"/>
                      </a:rPr>
                      <a:t>Re-established </a:t>
                    </a:r>
                  </a:p>
                  <a:p>
                    <a:pPr algn="ctr"/>
                    <a:r>
                      <a:rPr lang="en-US" sz="1200" dirty="0">
                        <a:latin typeface="Times New Roman" pitchFamily="18" charset="0"/>
                        <a:cs typeface="Times New Roman" pitchFamily="18" charset="0"/>
                      </a:rPr>
                      <a:t>The National Committee on </a:t>
                    </a:r>
                  </a:p>
                  <a:p>
                    <a:pPr algn="ctr"/>
                    <a:r>
                      <a:rPr lang="en-US" sz="1200" dirty="0">
                        <a:latin typeface="Times New Roman" pitchFamily="18" charset="0"/>
                        <a:cs typeface="Times New Roman" pitchFamily="18" charset="0"/>
                      </a:rPr>
                      <a:t>Reducing Environmental Pollution</a:t>
                    </a:r>
                  </a:p>
                </p:txBody>
              </p:sp>
            </p:grpSp>
            <p:grpSp>
              <p:nvGrpSpPr>
                <p:cNvPr id="189" name="Group 188">
                  <a:extLst>
                    <a:ext uri="{FF2B5EF4-FFF2-40B4-BE49-F238E27FC236}">
                      <a16:creationId xmlns:a16="http://schemas.microsoft.com/office/drawing/2014/main" xmlns="" id="{E9AC8E0F-788B-464F-B87C-D3211AFEB165}"/>
                    </a:ext>
                  </a:extLst>
                </p:cNvPr>
                <p:cNvGrpSpPr/>
                <p:nvPr/>
              </p:nvGrpSpPr>
              <p:grpSpPr>
                <a:xfrm>
                  <a:off x="5711750" y="3537815"/>
                  <a:ext cx="582613" cy="954087"/>
                  <a:chOff x="2508250" y="3541713"/>
                  <a:chExt cx="582613" cy="954087"/>
                </a:xfrm>
              </p:grpSpPr>
              <p:grpSp>
                <p:nvGrpSpPr>
                  <p:cNvPr id="190" name="Group 189">
                    <a:extLst>
                      <a:ext uri="{FF2B5EF4-FFF2-40B4-BE49-F238E27FC236}">
                        <a16:creationId xmlns:a16="http://schemas.microsoft.com/office/drawing/2014/main" xmlns="" id="{192C7CD4-CDB3-4E51-9689-BB0F9356E642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734426" y="4124325"/>
                    <a:ext cx="130197" cy="371475"/>
                    <a:chOff x="4448446" y="4124261"/>
                    <a:chExt cx="130279" cy="371441"/>
                  </a:xfrm>
                </p:grpSpPr>
                <p:cxnSp>
                  <p:nvCxnSpPr>
                    <p:cNvPr id="192" name="Straight Connector 191">
                      <a:extLst>
                        <a:ext uri="{FF2B5EF4-FFF2-40B4-BE49-F238E27FC236}">
                          <a16:creationId xmlns:a16="http://schemas.microsoft.com/office/drawing/2014/main" xmlns="" id="{BF90EA07-64C3-4E1B-86B7-7609D232E28F}"/>
                        </a:ext>
                      </a:extLst>
                    </p:cNvPr>
                    <p:cNvCxnSpPr>
                      <a:cxnSpLocks/>
                      <a:stCxn id="191" idx="4"/>
                      <a:endCxn id="193" idx="0"/>
                    </p:cNvCxnSpPr>
                    <p:nvPr/>
                  </p:nvCxnSpPr>
                  <p:spPr>
                    <a:xfrm flipH="1">
                      <a:off x="4513586" y="4124261"/>
                      <a:ext cx="1588" cy="24127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</a:ln>
                    <a:effectLst/>
                  </p:spPr>
                </p:cxnSp>
                <p:sp>
                  <p:nvSpPr>
                    <p:cNvPr id="193" name="Oval 192">
                      <a:extLst>
                        <a:ext uri="{FF2B5EF4-FFF2-40B4-BE49-F238E27FC236}">
                          <a16:creationId xmlns:a16="http://schemas.microsoft.com/office/drawing/2014/main" xmlns="" id="{AF0B0908-EE93-4CF1-831F-CD2240C2815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48446" y="4365539"/>
                      <a:ext cx="130279" cy="130163"/>
                    </a:xfrm>
                    <a:prstGeom prst="ellipse">
                      <a:avLst/>
                    </a:prstGeom>
                    <a:solidFill>
                      <a:srgbClr val="F4F4F4"/>
                    </a:solidFill>
                    <a:ln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</a:ln>
                    <a:effectLst/>
                  </p:spPr>
                  <p:txBody>
                    <a:bodyPr anchor="ctr"/>
                    <a:lstStyle>
                      <a:defPPr>
                        <a:defRPr lang="zh-TW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457148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kern="0">
                        <a:solidFill>
                          <a:schemeClr val="bg1"/>
                        </a:solidFill>
                        <a:latin typeface="Calibri"/>
                      </a:endParaRPr>
                    </a:p>
                  </p:txBody>
                </p:sp>
              </p:grpSp>
              <p:sp>
                <p:nvSpPr>
                  <p:cNvPr id="191" name="Oval 190">
                    <a:extLst>
                      <a:ext uri="{FF2B5EF4-FFF2-40B4-BE49-F238E27FC236}">
                        <a16:creationId xmlns:a16="http://schemas.microsoft.com/office/drawing/2014/main" xmlns="" id="{5F246C64-8222-4598-86C4-AF003699A0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08250" y="3541713"/>
                    <a:ext cx="582613" cy="582612"/>
                  </a:xfrm>
                  <a:prstGeom prst="ellipse">
                    <a:avLst/>
                  </a:prstGeom>
                  <a:solidFill>
                    <a:srgbClr val="F4F4F4"/>
                  </a:solidFill>
                  <a:ln w="6350" cap="flat" cmpd="sng" algn="ctr">
                    <a:solidFill>
                      <a:schemeClr val="bg1">
                        <a:lumMod val="75000"/>
                      </a:schemeClr>
                    </a:solidFill>
                    <a:prstDash val="sysDash"/>
                  </a:ln>
                  <a:effectLst/>
                </p:spPr>
                <p:txBody>
                  <a:bodyPr anchor="ctr"/>
                  <a:lstStyle>
                    <a:defPPr>
                      <a:defRPr lang="zh-TW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457148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kern="0">
                      <a:solidFill>
                        <a:srgbClr val="070707"/>
                      </a:solidFill>
                      <a:latin typeface="Calibri"/>
                    </a:endParaRPr>
                  </a:p>
                </p:txBody>
              </p:sp>
            </p:grpSp>
          </p:grpSp>
          <p:pic>
            <p:nvPicPr>
              <p:cNvPr id="187" name="Picture 186">
                <a:extLst>
                  <a:ext uri="{FF2B5EF4-FFF2-40B4-BE49-F238E27FC236}">
                    <a16:creationId xmlns:a16="http://schemas.microsoft.com/office/drawing/2014/main" xmlns="" id="{3762D78E-AAA2-44BA-9365-C8A890322C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595054" y="3656654"/>
                <a:ext cx="406984" cy="412140"/>
              </a:xfrm>
              <a:prstGeom prst="rect">
                <a:avLst/>
              </a:prstGeom>
            </p:spPr>
          </p:pic>
        </p:grpSp>
        <p:sp>
          <p:nvSpPr>
            <p:cNvPr id="185" name="Rectangle 184"/>
            <p:cNvSpPr/>
            <p:nvPr/>
          </p:nvSpPr>
          <p:spPr>
            <a:xfrm>
              <a:off x="4470969" y="4642515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TW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2017</a:t>
              </a:r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6326699" y="1740255"/>
            <a:ext cx="1751294" cy="2626052"/>
            <a:chOff x="5593013" y="1564948"/>
            <a:chExt cx="1751294" cy="2626052"/>
          </a:xfrm>
        </p:grpSpPr>
        <p:grpSp>
          <p:nvGrpSpPr>
            <p:cNvPr id="172" name="Group 171"/>
            <p:cNvGrpSpPr/>
            <p:nvPr/>
          </p:nvGrpSpPr>
          <p:grpSpPr>
            <a:xfrm>
              <a:off x="5593013" y="1564948"/>
              <a:ext cx="1751294" cy="2626052"/>
              <a:chOff x="5593013" y="1564948"/>
              <a:chExt cx="1751294" cy="2626052"/>
            </a:xfrm>
          </p:grpSpPr>
          <p:grpSp>
            <p:nvGrpSpPr>
              <p:cNvPr id="174" name="Group 173">
                <a:extLst>
                  <a:ext uri="{FF2B5EF4-FFF2-40B4-BE49-F238E27FC236}">
                    <a16:creationId xmlns:a16="http://schemas.microsoft.com/office/drawing/2014/main" xmlns="" id="{679CA99D-24BF-46BF-8E46-754DA0640462}"/>
                  </a:ext>
                </a:extLst>
              </p:cNvPr>
              <p:cNvGrpSpPr/>
              <p:nvPr/>
            </p:nvGrpSpPr>
            <p:grpSpPr>
              <a:xfrm>
                <a:off x="5593013" y="1564948"/>
                <a:ext cx="1751294" cy="2580721"/>
                <a:chOff x="6874382" y="4085324"/>
                <a:chExt cx="1751294" cy="2580721"/>
              </a:xfrm>
            </p:grpSpPr>
            <p:grpSp>
              <p:nvGrpSpPr>
                <p:cNvPr id="176" name="Group 175">
                  <a:extLst>
                    <a:ext uri="{FF2B5EF4-FFF2-40B4-BE49-F238E27FC236}">
                      <a16:creationId xmlns:a16="http://schemas.microsoft.com/office/drawing/2014/main" xmlns="" id="{0ED258B2-B188-4BA1-A79B-BD91DD01FFAE}"/>
                    </a:ext>
                  </a:extLst>
                </p:cNvPr>
                <p:cNvGrpSpPr/>
                <p:nvPr/>
              </p:nvGrpSpPr>
              <p:grpSpPr>
                <a:xfrm>
                  <a:off x="6874382" y="4085324"/>
                  <a:ext cx="1751294" cy="1686549"/>
                  <a:chOff x="6885399" y="4063290"/>
                  <a:chExt cx="1751294" cy="1686549"/>
                </a:xfrm>
              </p:grpSpPr>
              <p:pic>
                <p:nvPicPr>
                  <p:cNvPr id="182" name="Picture 181">
                    <a:extLst>
                      <a:ext uri="{FF2B5EF4-FFF2-40B4-BE49-F238E27FC236}">
                        <a16:creationId xmlns:a16="http://schemas.microsoft.com/office/drawing/2014/main" xmlns="" id="{73875C03-4DFB-491C-AF2B-DBA370CD7CF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6947652" y="4063290"/>
                    <a:ext cx="1689041" cy="1686549"/>
                  </a:xfrm>
                  <a:prstGeom prst="rect">
                    <a:avLst/>
                  </a:prstGeom>
                </p:spPr>
              </p:pic>
              <p:sp>
                <p:nvSpPr>
                  <p:cNvPr id="183" name="TextBox 83">
                    <a:extLst>
                      <a:ext uri="{FF2B5EF4-FFF2-40B4-BE49-F238E27FC236}">
                        <a16:creationId xmlns:a16="http://schemas.microsoft.com/office/drawing/2014/main" xmlns="" id="{4B9352A7-DCF5-4027-A734-AD5B0F222172}"/>
                      </a:ext>
                    </a:extLst>
                  </p:cNvPr>
                  <p:cNvSpPr txBox="1"/>
                  <p:nvPr/>
                </p:nvSpPr>
                <p:spPr>
                  <a:xfrm>
                    <a:off x="6885399" y="4795899"/>
                    <a:ext cx="1748507" cy="6463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TW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r>
                      <a:rPr lang="en-US" sz="1200" dirty="0">
                        <a:latin typeface="Times New Roman" pitchFamily="18" charset="0"/>
                        <a:cs typeface="Times New Roman" pitchFamily="18" charset="0"/>
                      </a:rPr>
                      <a:t>Ministry of Nature and Environment became the Chair of the Committee</a:t>
                    </a:r>
                  </a:p>
                </p:txBody>
              </p:sp>
            </p:grpSp>
            <p:grpSp>
              <p:nvGrpSpPr>
                <p:cNvPr id="177" name="Group 176">
                  <a:extLst>
                    <a:ext uri="{FF2B5EF4-FFF2-40B4-BE49-F238E27FC236}">
                      <a16:creationId xmlns:a16="http://schemas.microsoft.com/office/drawing/2014/main" xmlns="" id="{801578B5-17CD-4A0A-85AF-8C3EA9825887}"/>
                    </a:ext>
                  </a:extLst>
                </p:cNvPr>
                <p:cNvGrpSpPr/>
                <p:nvPr/>
              </p:nvGrpSpPr>
              <p:grpSpPr>
                <a:xfrm>
                  <a:off x="7476985" y="5711967"/>
                  <a:ext cx="582612" cy="954078"/>
                  <a:chOff x="899915" y="3167071"/>
                  <a:chExt cx="582612" cy="954078"/>
                </a:xfrm>
              </p:grpSpPr>
              <p:grpSp>
                <p:nvGrpSpPr>
                  <p:cNvPr id="178" name="Group 177">
                    <a:extLst>
                      <a:ext uri="{FF2B5EF4-FFF2-40B4-BE49-F238E27FC236}">
                        <a16:creationId xmlns:a16="http://schemas.microsoft.com/office/drawing/2014/main" xmlns="" id="{CFAF52ED-CF25-4129-B30B-DD22FD62B82A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127408" y="3167071"/>
                    <a:ext cx="130197" cy="371476"/>
                    <a:chOff x="2845435" y="3170977"/>
                    <a:chExt cx="130279" cy="370612"/>
                  </a:xfrm>
                </p:grpSpPr>
                <p:cxnSp>
                  <p:nvCxnSpPr>
                    <p:cNvPr id="180" name="Straight Connector 179">
                      <a:extLst>
                        <a:ext uri="{FF2B5EF4-FFF2-40B4-BE49-F238E27FC236}">
                          <a16:creationId xmlns:a16="http://schemas.microsoft.com/office/drawing/2014/main" xmlns="" id="{A17AC4AF-5682-4F5B-BA8B-513390C20169}"/>
                        </a:ext>
                      </a:extLst>
                    </p:cNvPr>
                    <p:cNvCxnSpPr>
                      <a:stCxn id="181" idx="4"/>
                      <a:endCxn id="179" idx="0"/>
                    </p:cNvCxnSpPr>
                    <p:nvPr/>
                  </p:nvCxnSpPr>
                  <p:spPr>
                    <a:xfrm flipH="1">
                      <a:off x="2908986" y="3300850"/>
                      <a:ext cx="1589" cy="240739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</a:ln>
                    <a:effectLst/>
                  </p:spPr>
                </p:cxnSp>
                <p:sp>
                  <p:nvSpPr>
                    <p:cNvPr id="181" name="Oval 180">
                      <a:extLst>
                        <a:ext uri="{FF2B5EF4-FFF2-40B4-BE49-F238E27FC236}">
                          <a16:creationId xmlns:a16="http://schemas.microsoft.com/office/drawing/2014/main" xmlns="" id="{C896880F-04A5-4546-96B9-CAE7DE99A5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45435" y="3170977"/>
                      <a:ext cx="130279" cy="129873"/>
                    </a:xfrm>
                    <a:prstGeom prst="ellipse">
                      <a:avLst/>
                    </a:prstGeom>
                    <a:solidFill>
                      <a:srgbClr val="F4F4F4"/>
                    </a:solidFill>
                    <a:ln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</a:ln>
                    <a:effectLst/>
                  </p:spPr>
                  <p:txBody>
                    <a:bodyPr anchor="ctr"/>
                    <a:lstStyle>
                      <a:defPPr>
                        <a:defRPr lang="zh-TW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457148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kern="0">
                        <a:solidFill>
                          <a:srgbClr val="070707"/>
                        </a:solidFill>
                        <a:latin typeface="Calibri"/>
                      </a:endParaRPr>
                    </a:p>
                  </p:txBody>
                </p:sp>
              </p:grpSp>
              <p:sp>
                <p:nvSpPr>
                  <p:cNvPr id="179" name="Oval 178">
                    <a:extLst>
                      <a:ext uri="{FF2B5EF4-FFF2-40B4-BE49-F238E27FC236}">
                        <a16:creationId xmlns:a16="http://schemas.microsoft.com/office/drawing/2014/main" xmlns="" id="{8E7AAD1F-798C-46AA-80B5-CE969C6A523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99915" y="3538537"/>
                    <a:ext cx="582612" cy="582612"/>
                  </a:xfrm>
                  <a:prstGeom prst="ellipse">
                    <a:avLst/>
                  </a:prstGeom>
                  <a:solidFill>
                    <a:srgbClr val="F4F4F4"/>
                  </a:solidFill>
                  <a:ln w="6350" cap="flat" cmpd="sng" algn="ctr">
                    <a:solidFill>
                      <a:schemeClr val="bg1">
                        <a:lumMod val="75000"/>
                      </a:schemeClr>
                    </a:solidFill>
                    <a:prstDash val="sysDash"/>
                  </a:ln>
                  <a:effectLst/>
                </p:spPr>
                <p:txBody>
                  <a:bodyPr anchor="ctr"/>
                  <a:lstStyle>
                    <a:defPPr>
                      <a:defRPr lang="zh-TW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457148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kern="0">
                      <a:solidFill>
                        <a:srgbClr val="070707"/>
                      </a:solidFill>
                      <a:latin typeface="Calibri"/>
                    </a:endParaRPr>
                  </a:p>
                </p:txBody>
              </p:sp>
            </p:grpSp>
          </p:grpSp>
          <p:pic>
            <p:nvPicPr>
              <p:cNvPr id="175" name="Picture 174">
                <a:extLst>
                  <a:ext uri="{FF2B5EF4-FFF2-40B4-BE49-F238E27FC236}">
                    <a16:creationId xmlns:a16="http://schemas.microsoft.com/office/drawing/2014/main" xmlns="" id="{B4EA1565-6ECA-4628-8814-1958B0B47A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72200" y="3499714"/>
                <a:ext cx="640080" cy="691286"/>
              </a:xfrm>
              <a:prstGeom prst="rect">
                <a:avLst/>
              </a:prstGeom>
            </p:spPr>
          </p:pic>
        </p:grpSp>
        <p:sp>
          <p:nvSpPr>
            <p:cNvPr id="173" name="Rectangle 172"/>
            <p:cNvSpPr/>
            <p:nvPr/>
          </p:nvSpPr>
          <p:spPr>
            <a:xfrm>
              <a:off x="6195616" y="1676400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TW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2018</a:t>
              </a:r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7784958" y="3730381"/>
            <a:ext cx="1655592" cy="2526875"/>
            <a:chOff x="7403165" y="3555072"/>
            <a:chExt cx="1655592" cy="2526875"/>
          </a:xfrm>
        </p:grpSpPr>
        <p:grpSp>
          <p:nvGrpSpPr>
            <p:cNvPr id="160" name="Group 159"/>
            <p:cNvGrpSpPr/>
            <p:nvPr/>
          </p:nvGrpSpPr>
          <p:grpSpPr>
            <a:xfrm>
              <a:off x="7403165" y="3555072"/>
              <a:ext cx="1655592" cy="2526875"/>
              <a:chOff x="7403165" y="3555072"/>
              <a:chExt cx="1655592" cy="2526875"/>
            </a:xfrm>
          </p:grpSpPr>
          <p:grpSp>
            <p:nvGrpSpPr>
              <p:cNvPr id="162" name="Group 161">
                <a:extLst>
                  <a:ext uri="{FF2B5EF4-FFF2-40B4-BE49-F238E27FC236}">
                    <a16:creationId xmlns:a16="http://schemas.microsoft.com/office/drawing/2014/main" xmlns="" id="{3E90ABB3-9B6D-4D97-A76D-497FFB0F2670}"/>
                  </a:ext>
                </a:extLst>
              </p:cNvPr>
              <p:cNvGrpSpPr/>
              <p:nvPr/>
            </p:nvGrpSpPr>
            <p:grpSpPr>
              <a:xfrm>
                <a:off x="7403165" y="3555072"/>
                <a:ext cx="1655592" cy="2526875"/>
                <a:chOff x="9950729" y="3530209"/>
                <a:chExt cx="1655592" cy="2526875"/>
              </a:xfrm>
            </p:grpSpPr>
            <p:grpSp>
              <p:nvGrpSpPr>
                <p:cNvPr id="164" name="Group 163">
                  <a:extLst>
                    <a:ext uri="{FF2B5EF4-FFF2-40B4-BE49-F238E27FC236}">
                      <a16:creationId xmlns:a16="http://schemas.microsoft.com/office/drawing/2014/main" xmlns="" id="{9358E256-C1A8-4C0E-A6E1-C1D36DEF53F6}"/>
                    </a:ext>
                  </a:extLst>
                </p:cNvPr>
                <p:cNvGrpSpPr/>
                <p:nvPr/>
              </p:nvGrpSpPr>
              <p:grpSpPr>
                <a:xfrm>
                  <a:off x="9950729" y="4403936"/>
                  <a:ext cx="1655592" cy="1653148"/>
                  <a:chOff x="3619566" y="5870576"/>
                  <a:chExt cx="1655592" cy="1653148"/>
                </a:xfrm>
              </p:grpSpPr>
              <p:pic>
                <p:nvPicPr>
                  <p:cNvPr id="170" name="Picture 169">
                    <a:extLst>
                      <a:ext uri="{FF2B5EF4-FFF2-40B4-BE49-F238E27FC236}">
                        <a16:creationId xmlns:a16="http://schemas.microsoft.com/office/drawing/2014/main" xmlns="" id="{31038929-4873-4BF6-877A-05F4235FECA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3619566" y="5870576"/>
                    <a:ext cx="1655592" cy="1653148"/>
                  </a:xfrm>
                  <a:prstGeom prst="rect">
                    <a:avLst/>
                  </a:prstGeom>
                </p:spPr>
              </p:pic>
              <p:sp>
                <p:nvSpPr>
                  <p:cNvPr id="171" name="TextBox 50">
                    <a:extLst>
                      <a:ext uri="{FF2B5EF4-FFF2-40B4-BE49-F238E27FC236}">
                        <a16:creationId xmlns:a16="http://schemas.microsoft.com/office/drawing/2014/main" xmlns="" id="{31234FAA-E8F2-46B0-AC71-C223136EAE40}"/>
                      </a:ext>
                    </a:extLst>
                  </p:cNvPr>
                  <p:cNvSpPr txBox="1"/>
                  <p:nvPr/>
                </p:nvSpPr>
                <p:spPr>
                  <a:xfrm>
                    <a:off x="3621421" y="6582456"/>
                    <a:ext cx="1644199" cy="6463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TW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r>
                      <a:rPr lang="en-US" sz="1200" dirty="0">
                        <a:latin typeface="Times New Roman" pitchFamily="18" charset="0"/>
                        <a:cs typeface="Times New Roman" pitchFamily="18" charset="0"/>
                      </a:rPr>
                      <a:t>Secretariat re-established and re-organized. </a:t>
                    </a:r>
                  </a:p>
                </p:txBody>
              </p:sp>
            </p:grpSp>
            <p:grpSp>
              <p:nvGrpSpPr>
                <p:cNvPr id="165" name="Group 164">
                  <a:extLst>
                    <a:ext uri="{FF2B5EF4-FFF2-40B4-BE49-F238E27FC236}">
                      <a16:creationId xmlns:a16="http://schemas.microsoft.com/office/drawing/2014/main" xmlns="" id="{F929F80D-C49D-4E93-9543-A4A15808A4D7}"/>
                    </a:ext>
                  </a:extLst>
                </p:cNvPr>
                <p:cNvGrpSpPr/>
                <p:nvPr/>
              </p:nvGrpSpPr>
              <p:grpSpPr>
                <a:xfrm>
                  <a:off x="10491675" y="3530209"/>
                  <a:ext cx="582613" cy="954087"/>
                  <a:chOff x="2508250" y="3541713"/>
                  <a:chExt cx="582613" cy="954087"/>
                </a:xfrm>
              </p:grpSpPr>
              <p:grpSp>
                <p:nvGrpSpPr>
                  <p:cNvPr id="166" name="Group 165">
                    <a:extLst>
                      <a:ext uri="{FF2B5EF4-FFF2-40B4-BE49-F238E27FC236}">
                        <a16:creationId xmlns:a16="http://schemas.microsoft.com/office/drawing/2014/main" xmlns="" id="{6776B12B-1D28-4920-9FB9-CD5369EAD8D0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734426" y="4124325"/>
                    <a:ext cx="130197" cy="371475"/>
                    <a:chOff x="4448446" y="4124261"/>
                    <a:chExt cx="130279" cy="371441"/>
                  </a:xfrm>
                </p:grpSpPr>
                <p:cxnSp>
                  <p:nvCxnSpPr>
                    <p:cNvPr id="168" name="Straight Connector 167">
                      <a:extLst>
                        <a:ext uri="{FF2B5EF4-FFF2-40B4-BE49-F238E27FC236}">
                          <a16:creationId xmlns:a16="http://schemas.microsoft.com/office/drawing/2014/main" xmlns="" id="{15C72020-4384-4EF9-9EF3-6C2A9AB41AE2}"/>
                        </a:ext>
                      </a:extLst>
                    </p:cNvPr>
                    <p:cNvCxnSpPr>
                      <a:cxnSpLocks/>
                      <a:stCxn id="167" idx="4"/>
                      <a:endCxn id="169" idx="0"/>
                    </p:cNvCxnSpPr>
                    <p:nvPr/>
                  </p:nvCxnSpPr>
                  <p:spPr>
                    <a:xfrm flipH="1">
                      <a:off x="4513586" y="4124261"/>
                      <a:ext cx="1588" cy="24127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</a:ln>
                    <a:effectLst/>
                  </p:spPr>
                </p:cxnSp>
                <p:sp>
                  <p:nvSpPr>
                    <p:cNvPr id="169" name="Oval 168">
                      <a:extLst>
                        <a:ext uri="{FF2B5EF4-FFF2-40B4-BE49-F238E27FC236}">
                          <a16:creationId xmlns:a16="http://schemas.microsoft.com/office/drawing/2014/main" xmlns="" id="{DCAB3497-5F1F-4CC7-B2C3-ECA717EED01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48446" y="4365539"/>
                      <a:ext cx="130279" cy="130163"/>
                    </a:xfrm>
                    <a:prstGeom prst="ellipse">
                      <a:avLst/>
                    </a:prstGeom>
                    <a:solidFill>
                      <a:srgbClr val="F4F4F4"/>
                    </a:solidFill>
                    <a:ln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</a:ln>
                    <a:effectLst/>
                  </p:spPr>
                  <p:txBody>
                    <a:bodyPr anchor="ctr"/>
                    <a:lstStyle>
                      <a:defPPr>
                        <a:defRPr lang="zh-TW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457148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kern="0">
                        <a:solidFill>
                          <a:schemeClr val="bg1"/>
                        </a:solidFill>
                        <a:latin typeface="Calibri"/>
                      </a:endParaRPr>
                    </a:p>
                  </p:txBody>
                </p:sp>
              </p:grpSp>
              <p:sp>
                <p:nvSpPr>
                  <p:cNvPr id="167" name="Oval 166">
                    <a:extLst>
                      <a:ext uri="{FF2B5EF4-FFF2-40B4-BE49-F238E27FC236}">
                        <a16:creationId xmlns:a16="http://schemas.microsoft.com/office/drawing/2014/main" xmlns="" id="{4A142091-D6D1-4E28-AB30-1A60DF7C42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08250" y="3541713"/>
                    <a:ext cx="582613" cy="582612"/>
                  </a:xfrm>
                  <a:prstGeom prst="ellipse">
                    <a:avLst/>
                  </a:prstGeom>
                  <a:solidFill>
                    <a:srgbClr val="F4F4F4"/>
                  </a:solidFill>
                  <a:ln w="6350" cap="flat" cmpd="sng" algn="ctr">
                    <a:solidFill>
                      <a:schemeClr val="bg1">
                        <a:lumMod val="75000"/>
                      </a:schemeClr>
                    </a:solidFill>
                    <a:prstDash val="sysDash"/>
                  </a:ln>
                  <a:effectLst/>
                </p:spPr>
                <p:txBody>
                  <a:bodyPr anchor="ctr"/>
                  <a:lstStyle>
                    <a:defPPr>
                      <a:defRPr lang="zh-TW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457148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kern="0">
                      <a:solidFill>
                        <a:srgbClr val="070707"/>
                      </a:solidFill>
                      <a:latin typeface="Calibri"/>
                    </a:endParaRPr>
                  </a:p>
                </p:txBody>
              </p:sp>
            </p:grpSp>
          </p:grpSp>
          <p:pic>
            <p:nvPicPr>
              <p:cNvPr id="163" name="Picture 162">
                <a:extLst>
                  <a:ext uri="{FF2B5EF4-FFF2-40B4-BE49-F238E27FC236}">
                    <a16:creationId xmlns:a16="http://schemas.microsoft.com/office/drawing/2014/main" xmlns="" id="{E4E7E1F1-A714-4B0B-96AC-38166A91B1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001000" y="3696225"/>
                <a:ext cx="444326" cy="372569"/>
              </a:xfrm>
              <a:prstGeom prst="rect">
                <a:avLst/>
              </a:prstGeom>
            </p:spPr>
          </p:pic>
        </p:grpSp>
        <p:sp>
          <p:nvSpPr>
            <p:cNvPr id="161" name="Rectangle 160"/>
            <p:cNvSpPr/>
            <p:nvPr/>
          </p:nvSpPr>
          <p:spPr>
            <a:xfrm>
              <a:off x="7772400" y="4615934"/>
              <a:ext cx="9348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TW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2019.05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58540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/>
          <p:nvPr/>
        </p:nvSpPr>
        <p:spPr>
          <a:xfrm>
            <a:off x="4256035" y="237465"/>
            <a:ext cx="5627842" cy="3693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en-US" b="1" dirty="0">
                <a:solidFill>
                  <a:srgbClr val="002060"/>
                </a:solidFill>
                <a:latin typeface="AGBenguiat Mon" panose="020B7200000000000000" pitchFamily="34" charset="0"/>
                <a:cs typeface="Times New Roman" pitchFamily="18" charset="0"/>
              </a:rPr>
              <a:t>MEMBERS OF THE NATIONAL COMMITTEE</a:t>
            </a:r>
            <a:endParaRPr lang="mn-MN" b="1" dirty="0">
              <a:solidFill>
                <a:srgbClr val="002060"/>
              </a:solidFill>
              <a:latin typeface="AGBenguiat Mon" panose="020B7200000000000000" pitchFamily="34" charset="0"/>
              <a:cs typeface="Times New Roman" pitchFamily="18" charset="0"/>
            </a:endParaRPr>
          </a:p>
        </p:txBody>
      </p:sp>
      <p:pic>
        <p:nvPicPr>
          <p:cNvPr id="69" name="Picture 68" descr="Image result for Эрүүл мэндийн дэд сайд Л.Бямбасүрэн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014" y="5663765"/>
            <a:ext cx="594360" cy="622283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</p:pic>
      <p:pic>
        <p:nvPicPr>
          <p:cNvPr id="70" name="Picture 69" descr="Image result for Хүнс, хөдөө аж ахуй, хөнгөн үйлдвэрийн Дэд сайд Ж.Сауле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774" y="4628610"/>
            <a:ext cx="594360" cy="582230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</p:pic>
      <p:pic>
        <p:nvPicPr>
          <p:cNvPr id="71" name="Picture 70" descr="Image result for Уул уурхай, хүнд үйлдвэрийн Дэд сайд  Д.Загджав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506" y="3619948"/>
            <a:ext cx="620627" cy="635831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</p:pic>
      <p:pic>
        <p:nvPicPr>
          <p:cNvPr id="72" name="Picture 71" descr="Image result for Зам, тээврийн хөгжлийн дэд сайд  Л.Халтар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820" y="2631358"/>
            <a:ext cx="620750" cy="608366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</p:pic>
      <p:pic>
        <p:nvPicPr>
          <p:cNvPr id="73" name="Picture 72" descr="Related image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0640" y="1580508"/>
            <a:ext cx="594360" cy="587341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</p:pic>
      <p:pic>
        <p:nvPicPr>
          <p:cNvPr id="74" name="Picture 73" descr="Related image"/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39466" y="5619066"/>
            <a:ext cx="586729" cy="573259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</p:pic>
      <p:pic>
        <p:nvPicPr>
          <p:cNvPr id="75" name="Picture 74" descr="Image result for Сангийн дэд сайд Х. Булгантуяа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688" y="3628742"/>
            <a:ext cx="594360" cy="607006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</p:pic>
      <p:pic>
        <p:nvPicPr>
          <p:cNvPr id="76" name="Picture 75" descr="Image result for Гадаад харилцааны дэд сайд Б.Батцэцэг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688" y="2630079"/>
            <a:ext cx="594360" cy="578719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</p:pic>
      <p:pic>
        <p:nvPicPr>
          <p:cNvPr id="77" name="Picture 76" descr="Image result for сайд дуламдорж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688" y="1564972"/>
            <a:ext cx="594360" cy="587341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53" y="5643801"/>
            <a:ext cx="594360" cy="577030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</p:pic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4987" y="4575037"/>
            <a:ext cx="598219" cy="586022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53" y="3619948"/>
            <a:ext cx="594360" cy="606272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</p:pic>
      <p:pic>
        <p:nvPicPr>
          <p:cNvPr id="81" name="Picture 8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53" y="2622195"/>
            <a:ext cx="594360" cy="577975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</p:pic>
      <p:sp>
        <p:nvSpPr>
          <p:cNvPr id="82" name="object 52"/>
          <p:cNvSpPr/>
          <p:nvPr/>
        </p:nvSpPr>
        <p:spPr>
          <a:xfrm>
            <a:off x="8993191" y="1510201"/>
            <a:ext cx="0" cy="3953459"/>
          </a:xfrm>
          <a:custGeom>
            <a:avLst/>
            <a:gdLst/>
            <a:ahLst/>
            <a:cxnLst/>
            <a:rect l="l" t="t" r="r" b="b"/>
            <a:pathLst>
              <a:path h="3953459">
                <a:moveTo>
                  <a:pt x="0" y="0"/>
                </a:moveTo>
                <a:lnTo>
                  <a:pt x="0" y="3953459"/>
                </a:lnTo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83" name="object 40"/>
          <p:cNvSpPr/>
          <p:nvPr/>
        </p:nvSpPr>
        <p:spPr>
          <a:xfrm>
            <a:off x="1269991" y="1699849"/>
            <a:ext cx="2104720" cy="0"/>
          </a:xfrm>
          <a:custGeom>
            <a:avLst/>
            <a:gdLst/>
            <a:ahLst/>
            <a:cxnLst/>
            <a:rect l="l" t="t" r="r" b="b"/>
            <a:pathLst>
              <a:path w="2104720">
                <a:moveTo>
                  <a:pt x="0" y="0"/>
                </a:moveTo>
                <a:lnTo>
                  <a:pt x="2104720" y="0"/>
                </a:lnTo>
              </a:path>
            </a:pathLst>
          </a:custGeom>
          <a:ln w="12700">
            <a:solidFill>
              <a:srgbClr val="5D8BC8"/>
            </a:solidFill>
          </a:ln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84" name="object 22"/>
          <p:cNvSpPr txBox="1"/>
          <p:nvPr/>
        </p:nvSpPr>
        <p:spPr>
          <a:xfrm>
            <a:off x="1269990" y="1510202"/>
            <a:ext cx="2085670" cy="2259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0"/>
              </a:spcBef>
            </a:pPr>
            <a:r>
              <a:rPr lang="en-US" sz="1200" b="1" spc="-4" dirty="0" err="1">
                <a:latin typeface="AGBenguiat Mon" panose="020B7200000000000000" pitchFamily="34" charset="0"/>
                <a:cs typeface="Times New Roman" pitchFamily="18" charset="0"/>
              </a:rPr>
              <a:t>N.Tserenbat</a:t>
            </a:r>
            <a:endParaRPr sz="1200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85" name="object 21"/>
          <p:cNvSpPr txBox="1"/>
          <p:nvPr/>
        </p:nvSpPr>
        <p:spPr>
          <a:xfrm>
            <a:off x="1276066" y="1749996"/>
            <a:ext cx="2085670" cy="6333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dirty="0">
                <a:latin typeface="AGBenguiat Mon" panose="020B7200000000000000" pitchFamily="34" charset="0"/>
                <a:cs typeface="Times New Roman" pitchFamily="18" charset="0"/>
              </a:rPr>
              <a:t>Chair of The National Committee On Reducing Environmental Pollution</a:t>
            </a:r>
          </a:p>
          <a:p>
            <a:pPr marL="44475">
              <a:lnSpc>
                <a:spcPct val="95825"/>
              </a:lnSpc>
              <a:spcBef>
                <a:spcPts val="45"/>
              </a:spcBef>
            </a:pPr>
            <a:r>
              <a:rPr lang="en-US" sz="1100" dirty="0">
                <a:latin typeface="AGBenguiat Mon" panose="020B7200000000000000" pitchFamily="34" charset="0"/>
                <a:cs typeface="Times New Roman" pitchFamily="18" charset="0"/>
              </a:rPr>
              <a:t>Minister, Environment and Tourism</a:t>
            </a:r>
          </a:p>
          <a:p>
            <a:pPr marL="44475">
              <a:lnSpc>
                <a:spcPct val="95825"/>
              </a:lnSpc>
              <a:spcBef>
                <a:spcPts val="45"/>
              </a:spcBef>
            </a:pPr>
            <a:endParaRPr lang="en-US" sz="1100" b="1" spc="-14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pic>
        <p:nvPicPr>
          <p:cNvPr id="86" name="Picture 85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9453" y="1557952"/>
            <a:ext cx="594360" cy="594360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</p:pic>
      <p:sp>
        <p:nvSpPr>
          <p:cNvPr id="87" name="object 40"/>
          <p:cNvSpPr/>
          <p:nvPr/>
        </p:nvSpPr>
        <p:spPr>
          <a:xfrm>
            <a:off x="1257839" y="2764090"/>
            <a:ext cx="2104720" cy="0"/>
          </a:xfrm>
          <a:custGeom>
            <a:avLst/>
            <a:gdLst/>
            <a:ahLst/>
            <a:cxnLst/>
            <a:rect l="l" t="t" r="r" b="b"/>
            <a:pathLst>
              <a:path w="2104720">
                <a:moveTo>
                  <a:pt x="0" y="0"/>
                </a:moveTo>
                <a:lnTo>
                  <a:pt x="2104720" y="0"/>
                </a:lnTo>
              </a:path>
            </a:pathLst>
          </a:custGeom>
          <a:ln w="12700">
            <a:solidFill>
              <a:srgbClr val="5D8BC8"/>
            </a:solidFill>
          </a:ln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88" name="object 22"/>
          <p:cNvSpPr txBox="1"/>
          <p:nvPr/>
        </p:nvSpPr>
        <p:spPr>
          <a:xfrm>
            <a:off x="1257839" y="2574443"/>
            <a:ext cx="2085670" cy="2259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0"/>
              </a:spcBef>
            </a:pPr>
            <a:r>
              <a:rPr lang="en-US" sz="1200" b="1" spc="-4" dirty="0" err="1">
                <a:latin typeface="AGBenguiat Mon" panose="020B7200000000000000" pitchFamily="34" charset="0"/>
                <a:cs typeface="Times New Roman" pitchFamily="18" charset="0"/>
              </a:rPr>
              <a:t>A.Sukhbat</a:t>
            </a:r>
            <a:endParaRPr sz="1200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89" name="object 21"/>
          <p:cNvSpPr txBox="1"/>
          <p:nvPr/>
        </p:nvSpPr>
        <p:spPr>
          <a:xfrm>
            <a:off x="1263915" y="2814237"/>
            <a:ext cx="2085670" cy="6333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dirty="0">
                <a:latin typeface="AGBenguiat Mon" panose="020B7200000000000000" pitchFamily="34" charset="0"/>
                <a:cs typeface="Times New Roman" pitchFamily="18" charset="0"/>
              </a:rPr>
              <a:t>Vice chair of sub-group on Reducing air pollution</a:t>
            </a:r>
            <a:endParaRPr sz="1100" dirty="0">
              <a:latin typeface="AGBenguiat Mon" panose="020B7200000000000000" pitchFamily="34" charset="0"/>
              <a:cs typeface="Times New Roman" pitchFamily="18" charset="0"/>
            </a:endParaRPr>
          </a:p>
          <a:p>
            <a:pPr marL="44475">
              <a:lnSpc>
                <a:spcPct val="95825"/>
              </a:lnSpc>
              <a:spcBef>
                <a:spcPts val="45"/>
              </a:spcBef>
            </a:pPr>
            <a:r>
              <a:rPr lang="en-US" sz="1100" dirty="0">
                <a:latin typeface="AGBenguiat Mon" panose="020B7200000000000000" pitchFamily="34" charset="0"/>
                <a:cs typeface="Times New Roman" pitchFamily="18" charset="0"/>
              </a:rPr>
              <a:t>Parliament member</a:t>
            </a:r>
            <a:endParaRPr lang="en-US" sz="1100" b="1" spc="-14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90" name="object 40"/>
          <p:cNvSpPr/>
          <p:nvPr/>
        </p:nvSpPr>
        <p:spPr>
          <a:xfrm>
            <a:off x="1243793" y="3792807"/>
            <a:ext cx="2104720" cy="0"/>
          </a:xfrm>
          <a:custGeom>
            <a:avLst/>
            <a:gdLst/>
            <a:ahLst/>
            <a:cxnLst/>
            <a:rect l="l" t="t" r="r" b="b"/>
            <a:pathLst>
              <a:path w="2104720">
                <a:moveTo>
                  <a:pt x="0" y="0"/>
                </a:moveTo>
                <a:lnTo>
                  <a:pt x="2104720" y="0"/>
                </a:lnTo>
              </a:path>
            </a:pathLst>
          </a:custGeom>
          <a:ln w="12700">
            <a:solidFill>
              <a:srgbClr val="5D8BC8"/>
            </a:solidFill>
          </a:ln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91" name="object 22"/>
          <p:cNvSpPr txBox="1"/>
          <p:nvPr/>
        </p:nvSpPr>
        <p:spPr>
          <a:xfrm>
            <a:off x="1243792" y="3603160"/>
            <a:ext cx="2085670" cy="2259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0"/>
              </a:spcBef>
            </a:pPr>
            <a:r>
              <a:rPr lang="en-US" sz="1200" b="1" spc="-4" dirty="0" err="1">
                <a:latin typeface="AGBenguiat Mon" panose="020B7200000000000000" pitchFamily="34" charset="0"/>
                <a:cs typeface="Times New Roman" pitchFamily="18" charset="0"/>
              </a:rPr>
              <a:t>D.Purevdavaa</a:t>
            </a:r>
            <a:endParaRPr sz="1200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92" name="object 21"/>
          <p:cNvSpPr txBox="1"/>
          <p:nvPr/>
        </p:nvSpPr>
        <p:spPr>
          <a:xfrm>
            <a:off x="1249867" y="3842954"/>
            <a:ext cx="2286823" cy="6333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dirty="0">
                <a:latin typeface="AGBenguiat Mon" panose="020B7200000000000000" pitchFamily="34" charset="0"/>
                <a:cs typeface="Times New Roman" pitchFamily="18" charset="0"/>
              </a:rPr>
              <a:t>Advisor of the President on Environment, Air pollution, and Development policy of urban and rural areas</a:t>
            </a:r>
            <a:endParaRPr lang="en-US" sz="1100" i="1" dirty="0">
              <a:latin typeface="AGBenguiat Mon" panose="020B7200000000000000" pitchFamily="34" charset="0"/>
              <a:cs typeface="Times New Roman" pitchFamily="18" charset="0"/>
            </a:endParaRPr>
          </a:p>
          <a:p>
            <a:pPr marL="44475">
              <a:lnSpc>
                <a:spcPct val="95825"/>
              </a:lnSpc>
              <a:spcBef>
                <a:spcPts val="45"/>
              </a:spcBef>
            </a:pPr>
            <a:endParaRPr lang="en-US" sz="1100" b="1" spc="-14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93" name="object 40"/>
          <p:cNvSpPr/>
          <p:nvPr/>
        </p:nvSpPr>
        <p:spPr>
          <a:xfrm>
            <a:off x="1231641" y="4798086"/>
            <a:ext cx="2104720" cy="0"/>
          </a:xfrm>
          <a:custGeom>
            <a:avLst/>
            <a:gdLst/>
            <a:ahLst/>
            <a:cxnLst/>
            <a:rect l="l" t="t" r="r" b="b"/>
            <a:pathLst>
              <a:path w="2104720">
                <a:moveTo>
                  <a:pt x="0" y="0"/>
                </a:moveTo>
                <a:lnTo>
                  <a:pt x="2104720" y="0"/>
                </a:lnTo>
              </a:path>
            </a:pathLst>
          </a:custGeom>
          <a:ln w="12700">
            <a:solidFill>
              <a:srgbClr val="5D8BC8"/>
            </a:solidFill>
          </a:ln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94" name="object 22"/>
          <p:cNvSpPr txBox="1"/>
          <p:nvPr/>
        </p:nvSpPr>
        <p:spPr>
          <a:xfrm>
            <a:off x="1231641" y="4608439"/>
            <a:ext cx="2085670" cy="2259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0"/>
              </a:spcBef>
            </a:pPr>
            <a:r>
              <a:rPr lang="en-US" sz="1200" b="1" spc="-4" dirty="0" err="1">
                <a:latin typeface="AGBenguiat Mon" panose="020B7200000000000000" pitchFamily="34" charset="0"/>
                <a:cs typeface="Times New Roman" pitchFamily="18" charset="0"/>
              </a:rPr>
              <a:t>L.Altangerel</a:t>
            </a:r>
            <a:endParaRPr sz="1200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95" name="object 21"/>
          <p:cNvSpPr txBox="1"/>
          <p:nvPr/>
        </p:nvSpPr>
        <p:spPr>
          <a:xfrm>
            <a:off x="1237717" y="4848233"/>
            <a:ext cx="2085670" cy="6333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dirty="0">
                <a:latin typeface="AGBenguiat Mon" panose="020B7200000000000000" pitchFamily="34" charset="0"/>
                <a:cs typeface="Times New Roman" pitchFamily="18" charset="0"/>
              </a:rPr>
              <a:t>Advisor of Prime Minister on Environmental Pollution and Social welfare</a:t>
            </a:r>
            <a:endParaRPr lang="en-US" sz="1100" b="1" spc="-14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96" name="object 40"/>
          <p:cNvSpPr/>
          <p:nvPr/>
        </p:nvSpPr>
        <p:spPr>
          <a:xfrm>
            <a:off x="1183651" y="5810152"/>
            <a:ext cx="2104720" cy="0"/>
          </a:xfrm>
          <a:custGeom>
            <a:avLst/>
            <a:gdLst/>
            <a:ahLst/>
            <a:cxnLst/>
            <a:rect l="l" t="t" r="r" b="b"/>
            <a:pathLst>
              <a:path w="2104720">
                <a:moveTo>
                  <a:pt x="0" y="0"/>
                </a:moveTo>
                <a:lnTo>
                  <a:pt x="2104720" y="0"/>
                </a:lnTo>
              </a:path>
            </a:pathLst>
          </a:custGeom>
          <a:ln w="12700">
            <a:solidFill>
              <a:srgbClr val="5D8BC8"/>
            </a:solidFill>
          </a:ln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97" name="object 22"/>
          <p:cNvSpPr txBox="1"/>
          <p:nvPr/>
        </p:nvSpPr>
        <p:spPr>
          <a:xfrm>
            <a:off x="1183650" y="5620504"/>
            <a:ext cx="2250350" cy="9326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0"/>
              </a:spcBef>
            </a:pPr>
            <a:r>
              <a:rPr lang="en-US" sz="1200" b="1" spc="-4" dirty="0" err="1">
                <a:latin typeface="AGBenguiat Mon" panose="020B7200000000000000" pitchFamily="34" charset="0"/>
                <a:cs typeface="Times New Roman" pitchFamily="18" charset="0"/>
              </a:rPr>
              <a:t>J.Batbayasgalan</a:t>
            </a:r>
            <a:endParaRPr lang="en-US" sz="1200" b="1" spc="-4" dirty="0">
              <a:latin typeface="AGBenguiat Mon" panose="020B7200000000000000" pitchFamily="34" charset="0"/>
              <a:cs typeface="Times New Roman" pitchFamily="18" charset="0"/>
            </a:endParaRPr>
          </a:p>
          <a:p>
            <a:pPr marL="44475">
              <a:lnSpc>
                <a:spcPct val="95825"/>
              </a:lnSpc>
              <a:spcBef>
                <a:spcPts val="380"/>
              </a:spcBef>
            </a:pPr>
            <a:r>
              <a:rPr lang="en-US" sz="1100" dirty="0">
                <a:latin typeface="AGBenguiat Mon" panose="020B7200000000000000" pitchFamily="34" charset="0"/>
                <a:cs typeface="Times New Roman" pitchFamily="18" charset="0"/>
              </a:rPr>
              <a:t>Deputy of Green Development and Air Pollution</a:t>
            </a:r>
          </a:p>
          <a:p>
            <a:pPr marL="44475">
              <a:lnSpc>
                <a:spcPct val="95825"/>
              </a:lnSpc>
              <a:spcBef>
                <a:spcPts val="380"/>
              </a:spcBef>
            </a:pPr>
            <a:r>
              <a:rPr lang="en-US" sz="1100" dirty="0">
                <a:latin typeface="AGBenguiat Mon" panose="020B7200000000000000" pitchFamily="34" charset="0"/>
                <a:cs typeface="Times New Roman" pitchFamily="18" charset="0"/>
              </a:rPr>
              <a:t>Representative of the Citizens' Meeting of the Municipality</a:t>
            </a:r>
            <a:endParaRPr sz="1100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98" name="object 40"/>
          <p:cNvSpPr/>
          <p:nvPr/>
        </p:nvSpPr>
        <p:spPr>
          <a:xfrm>
            <a:off x="4150005" y="1706868"/>
            <a:ext cx="2104720" cy="0"/>
          </a:xfrm>
          <a:custGeom>
            <a:avLst/>
            <a:gdLst/>
            <a:ahLst/>
            <a:cxnLst/>
            <a:rect l="l" t="t" r="r" b="b"/>
            <a:pathLst>
              <a:path w="2104720">
                <a:moveTo>
                  <a:pt x="0" y="0"/>
                </a:moveTo>
                <a:lnTo>
                  <a:pt x="2104720" y="0"/>
                </a:lnTo>
              </a:path>
            </a:pathLst>
          </a:custGeom>
          <a:ln w="12700">
            <a:solidFill>
              <a:srgbClr val="5D8BC8"/>
            </a:solidFill>
          </a:ln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99" name="object 22"/>
          <p:cNvSpPr txBox="1"/>
          <p:nvPr/>
        </p:nvSpPr>
        <p:spPr>
          <a:xfrm>
            <a:off x="4150005" y="1517221"/>
            <a:ext cx="2085670" cy="2259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0"/>
              </a:spcBef>
            </a:pPr>
            <a:r>
              <a:rPr lang="en-US" sz="1200" b="1" spc="-4" dirty="0" err="1">
                <a:latin typeface="AGBenguiat Mon" panose="020B7200000000000000" pitchFamily="34" charset="0"/>
                <a:cs typeface="Times New Roman" pitchFamily="18" charset="0"/>
              </a:rPr>
              <a:t>T.Dulamdorj</a:t>
            </a:r>
            <a:endParaRPr sz="1200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100" name="object 21"/>
          <p:cNvSpPr txBox="1"/>
          <p:nvPr/>
        </p:nvSpPr>
        <p:spPr>
          <a:xfrm>
            <a:off x="4156081" y="1757015"/>
            <a:ext cx="2085670" cy="35271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dirty="0">
                <a:latin typeface="AGBenguiat Mon" panose="020B7200000000000000" pitchFamily="34" charset="0"/>
                <a:cs typeface="Times New Roman" pitchFamily="18" charset="0"/>
              </a:rPr>
              <a:t>Vice Minister</a:t>
            </a:r>
          </a:p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dirty="0">
                <a:latin typeface="AGBenguiat Mon" panose="020B7200000000000000" pitchFamily="34" charset="0"/>
                <a:cs typeface="Times New Roman" pitchFamily="18" charset="0"/>
              </a:rPr>
              <a:t>Defense</a:t>
            </a:r>
            <a:endParaRPr lang="en-US" sz="1100" b="1" spc="-14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101" name="object 40"/>
          <p:cNvSpPr/>
          <p:nvPr/>
        </p:nvSpPr>
        <p:spPr>
          <a:xfrm>
            <a:off x="4137855" y="2771109"/>
            <a:ext cx="2104720" cy="0"/>
          </a:xfrm>
          <a:custGeom>
            <a:avLst/>
            <a:gdLst/>
            <a:ahLst/>
            <a:cxnLst/>
            <a:rect l="l" t="t" r="r" b="b"/>
            <a:pathLst>
              <a:path w="2104720">
                <a:moveTo>
                  <a:pt x="0" y="0"/>
                </a:moveTo>
                <a:lnTo>
                  <a:pt x="2104720" y="0"/>
                </a:lnTo>
              </a:path>
            </a:pathLst>
          </a:custGeom>
          <a:ln w="12700">
            <a:solidFill>
              <a:srgbClr val="5D8BC8"/>
            </a:solidFill>
          </a:ln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102" name="object 22"/>
          <p:cNvSpPr txBox="1"/>
          <p:nvPr/>
        </p:nvSpPr>
        <p:spPr>
          <a:xfrm>
            <a:off x="4137854" y="2581462"/>
            <a:ext cx="2085670" cy="2259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0"/>
              </a:spcBef>
            </a:pPr>
            <a:r>
              <a:rPr lang="en-US" sz="1200" b="1" spc="-4" dirty="0" err="1">
                <a:latin typeface="AGBenguiat Mon" panose="020B7200000000000000" pitchFamily="34" charset="0"/>
                <a:cs typeface="Times New Roman" pitchFamily="18" charset="0"/>
              </a:rPr>
              <a:t>B.Battsetseg</a:t>
            </a:r>
            <a:endParaRPr sz="1200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103" name="object 21"/>
          <p:cNvSpPr txBox="1"/>
          <p:nvPr/>
        </p:nvSpPr>
        <p:spPr>
          <a:xfrm>
            <a:off x="4143930" y="2821256"/>
            <a:ext cx="2085670" cy="6333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dirty="0">
                <a:latin typeface="AGBenguiat Mon" panose="020B7200000000000000" pitchFamily="34" charset="0"/>
                <a:cs typeface="Times New Roman" pitchFamily="18" charset="0"/>
              </a:rPr>
              <a:t>Vice Minister</a:t>
            </a:r>
          </a:p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spc="-14" dirty="0">
                <a:latin typeface="AGBenguiat Mon" panose="020B7200000000000000" pitchFamily="34" charset="0"/>
                <a:cs typeface="Times New Roman" pitchFamily="18" charset="0"/>
              </a:rPr>
              <a:t>International Relation</a:t>
            </a:r>
          </a:p>
        </p:txBody>
      </p:sp>
      <p:sp>
        <p:nvSpPr>
          <p:cNvPr id="104" name="object 40"/>
          <p:cNvSpPr/>
          <p:nvPr/>
        </p:nvSpPr>
        <p:spPr>
          <a:xfrm>
            <a:off x="4123807" y="3799826"/>
            <a:ext cx="2104720" cy="0"/>
          </a:xfrm>
          <a:custGeom>
            <a:avLst/>
            <a:gdLst/>
            <a:ahLst/>
            <a:cxnLst/>
            <a:rect l="l" t="t" r="r" b="b"/>
            <a:pathLst>
              <a:path w="2104720">
                <a:moveTo>
                  <a:pt x="0" y="0"/>
                </a:moveTo>
                <a:lnTo>
                  <a:pt x="2104720" y="0"/>
                </a:lnTo>
              </a:path>
            </a:pathLst>
          </a:custGeom>
          <a:ln w="12700">
            <a:solidFill>
              <a:srgbClr val="5D8BC8"/>
            </a:solidFill>
          </a:ln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105" name="object 22"/>
          <p:cNvSpPr txBox="1"/>
          <p:nvPr/>
        </p:nvSpPr>
        <p:spPr>
          <a:xfrm>
            <a:off x="4123807" y="3610179"/>
            <a:ext cx="2085670" cy="2259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0"/>
              </a:spcBef>
            </a:pPr>
            <a:r>
              <a:rPr lang="en-US" sz="1200" b="1" spc="-4" dirty="0" err="1">
                <a:latin typeface="AGBenguiat Mon" panose="020B7200000000000000" pitchFamily="34" charset="0"/>
                <a:cs typeface="Times New Roman" pitchFamily="18" charset="0"/>
              </a:rPr>
              <a:t>Kh.Bulgantuya</a:t>
            </a:r>
            <a:endParaRPr lang="mn-MN" sz="1200" b="1" spc="-4" dirty="0">
              <a:latin typeface="AGBenguiat Mon" panose="020B7200000000000000" pitchFamily="34" charset="0"/>
              <a:cs typeface="Times New Roman" pitchFamily="18" charset="0"/>
            </a:endParaRPr>
          </a:p>
          <a:p>
            <a:pPr marL="44475">
              <a:lnSpc>
                <a:spcPct val="95825"/>
              </a:lnSpc>
              <a:spcBef>
                <a:spcPts val="380"/>
              </a:spcBef>
            </a:pPr>
            <a:endParaRPr lang="mn-MN" sz="1200" b="1" spc="-4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106" name="object 21"/>
          <p:cNvSpPr txBox="1"/>
          <p:nvPr/>
        </p:nvSpPr>
        <p:spPr>
          <a:xfrm>
            <a:off x="4129882" y="3849973"/>
            <a:ext cx="2286823" cy="6333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dirty="0">
                <a:latin typeface="AGBenguiat Mon" panose="020B7200000000000000" pitchFamily="34" charset="0"/>
                <a:cs typeface="Times New Roman" pitchFamily="18" charset="0"/>
              </a:rPr>
              <a:t>Vice Minister</a:t>
            </a:r>
          </a:p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spc="-14" dirty="0">
                <a:latin typeface="AGBenguiat Mon" panose="020B7200000000000000" pitchFamily="34" charset="0"/>
                <a:cs typeface="Times New Roman" pitchFamily="18" charset="0"/>
              </a:rPr>
              <a:t>Finance</a:t>
            </a:r>
          </a:p>
        </p:txBody>
      </p:sp>
      <p:sp>
        <p:nvSpPr>
          <p:cNvPr id="107" name="object 40"/>
          <p:cNvSpPr/>
          <p:nvPr/>
        </p:nvSpPr>
        <p:spPr>
          <a:xfrm>
            <a:off x="4111656" y="4805105"/>
            <a:ext cx="2104720" cy="0"/>
          </a:xfrm>
          <a:custGeom>
            <a:avLst/>
            <a:gdLst/>
            <a:ahLst/>
            <a:cxnLst/>
            <a:rect l="l" t="t" r="r" b="b"/>
            <a:pathLst>
              <a:path w="2104720">
                <a:moveTo>
                  <a:pt x="0" y="0"/>
                </a:moveTo>
                <a:lnTo>
                  <a:pt x="2104720" y="0"/>
                </a:lnTo>
              </a:path>
            </a:pathLst>
          </a:custGeom>
          <a:ln w="12700">
            <a:solidFill>
              <a:srgbClr val="5D8BC8"/>
            </a:solidFill>
          </a:ln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108" name="object 22"/>
          <p:cNvSpPr txBox="1"/>
          <p:nvPr/>
        </p:nvSpPr>
        <p:spPr>
          <a:xfrm>
            <a:off x="4111656" y="4615458"/>
            <a:ext cx="2085670" cy="2259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0"/>
              </a:spcBef>
            </a:pPr>
            <a:r>
              <a:rPr lang="en-US" sz="1200" b="1" spc="-4" dirty="0" err="1">
                <a:latin typeface="AGBenguiat Mon" panose="020B7200000000000000" pitchFamily="34" charset="0"/>
                <a:cs typeface="Times New Roman" pitchFamily="18" charset="0"/>
              </a:rPr>
              <a:t>G.Elbegsaikhan</a:t>
            </a:r>
            <a:endParaRPr sz="1200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109" name="object 21"/>
          <p:cNvSpPr txBox="1"/>
          <p:nvPr/>
        </p:nvSpPr>
        <p:spPr>
          <a:xfrm>
            <a:off x="4117732" y="4855252"/>
            <a:ext cx="2085670" cy="6333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dirty="0">
                <a:latin typeface="AGBenguiat Mon" panose="020B7200000000000000" pitchFamily="34" charset="0"/>
                <a:cs typeface="Times New Roman" pitchFamily="18" charset="0"/>
              </a:rPr>
              <a:t>Vice Minister</a:t>
            </a:r>
          </a:p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spc="-14" dirty="0">
                <a:latin typeface="AGBenguiat Mon" panose="020B7200000000000000" pitchFamily="34" charset="0"/>
                <a:cs typeface="Times New Roman" pitchFamily="18" charset="0"/>
              </a:rPr>
              <a:t>Law and Internal Affairs</a:t>
            </a:r>
          </a:p>
        </p:txBody>
      </p:sp>
      <p:sp>
        <p:nvSpPr>
          <p:cNvPr id="110" name="object 40"/>
          <p:cNvSpPr/>
          <p:nvPr/>
        </p:nvSpPr>
        <p:spPr>
          <a:xfrm>
            <a:off x="4063665" y="5817171"/>
            <a:ext cx="2104720" cy="0"/>
          </a:xfrm>
          <a:custGeom>
            <a:avLst/>
            <a:gdLst/>
            <a:ahLst/>
            <a:cxnLst/>
            <a:rect l="l" t="t" r="r" b="b"/>
            <a:pathLst>
              <a:path w="2104720">
                <a:moveTo>
                  <a:pt x="0" y="0"/>
                </a:moveTo>
                <a:lnTo>
                  <a:pt x="2104720" y="0"/>
                </a:lnTo>
              </a:path>
            </a:pathLst>
          </a:custGeom>
          <a:ln w="12700">
            <a:solidFill>
              <a:srgbClr val="5D8BC8"/>
            </a:solidFill>
          </a:ln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111" name="object 22"/>
          <p:cNvSpPr txBox="1"/>
          <p:nvPr/>
        </p:nvSpPr>
        <p:spPr>
          <a:xfrm>
            <a:off x="4063665" y="5627523"/>
            <a:ext cx="2085670" cy="6585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spcBef>
                <a:spcPts val="380"/>
              </a:spcBef>
            </a:pPr>
            <a:r>
              <a:rPr lang="en-US" sz="1200" b="1" spc="-4" dirty="0" err="1">
                <a:latin typeface="AGBenguiat Mon" panose="020B7200000000000000" pitchFamily="34" charset="0"/>
                <a:cs typeface="Times New Roman" pitchFamily="18" charset="0"/>
              </a:rPr>
              <a:t>S.Mungunchimeg</a:t>
            </a:r>
            <a:endParaRPr lang="en-US" sz="1200" b="1" spc="-4" dirty="0">
              <a:latin typeface="AGBenguiat Mon" panose="020B7200000000000000" pitchFamily="34" charset="0"/>
              <a:cs typeface="Times New Roman" pitchFamily="18" charset="0"/>
            </a:endParaRPr>
          </a:p>
          <a:p>
            <a:pPr marL="44475">
              <a:spcBef>
                <a:spcPts val="380"/>
              </a:spcBef>
            </a:pPr>
            <a:r>
              <a:rPr lang="en-US" sz="1100" dirty="0">
                <a:latin typeface="AGBenguiat Mon" panose="020B7200000000000000" pitchFamily="34" charset="0"/>
                <a:cs typeface="Times New Roman" pitchFamily="18" charset="0"/>
              </a:rPr>
              <a:t>Vice Minister</a:t>
            </a:r>
          </a:p>
          <a:p>
            <a:pPr marL="44475">
              <a:spcBef>
                <a:spcPts val="380"/>
              </a:spcBef>
            </a:pPr>
            <a:r>
              <a:rPr lang="en-US" sz="1100" spc="-4" dirty="0">
                <a:latin typeface="AGBenguiat Mon" panose="020B7200000000000000" pitchFamily="34" charset="0"/>
                <a:cs typeface="Times New Roman" pitchFamily="18" charset="0"/>
              </a:rPr>
              <a:t>Labor and Social welfare</a:t>
            </a:r>
          </a:p>
        </p:txBody>
      </p:sp>
      <p:sp>
        <p:nvSpPr>
          <p:cNvPr id="112" name="object 40"/>
          <p:cNvSpPr/>
          <p:nvPr/>
        </p:nvSpPr>
        <p:spPr>
          <a:xfrm>
            <a:off x="7030843" y="1722403"/>
            <a:ext cx="2104720" cy="0"/>
          </a:xfrm>
          <a:custGeom>
            <a:avLst/>
            <a:gdLst/>
            <a:ahLst/>
            <a:cxnLst/>
            <a:rect l="l" t="t" r="r" b="b"/>
            <a:pathLst>
              <a:path w="2104720">
                <a:moveTo>
                  <a:pt x="0" y="0"/>
                </a:moveTo>
                <a:lnTo>
                  <a:pt x="2104720" y="0"/>
                </a:lnTo>
              </a:path>
            </a:pathLst>
          </a:custGeom>
          <a:ln w="12700">
            <a:solidFill>
              <a:srgbClr val="5D8BC8"/>
            </a:solidFill>
          </a:ln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113" name="object 22"/>
          <p:cNvSpPr txBox="1"/>
          <p:nvPr/>
        </p:nvSpPr>
        <p:spPr>
          <a:xfrm>
            <a:off x="7030843" y="1532756"/>
            <a:ext cx="2085670" cy="2259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0"/>
              </a:spcBef>
            </a:pPr>
            <a:r>
              <a:rPr lang="en-US" sz="1200" b="1" spc="-4" dirty="0" err="1">
                <a:latin typeface="AGBenguiat Mon" panose="020B7200000000000000" pitchFamily="34" charset="0"/>
                <a:cs typeface="Times New Roman" pitchFamily="18" charset="0"/>
              </a:rPr>
              <a:t>G.Ganbayar</a:t>
            </a:r>
            <a:endParaRPr sz="1200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114" name="object 21"/>
          <p:cNvSpPr txBox="1"/>
          <p:nvPr/>
        </p:nvSpPr>
        <p:spPr>
          <a:xfrm>
            <a:off x="7036919" y="1772548"/>
            <a:ext cx="2085670" cy="61077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dirty="0">
                <a:latin typeface="AGBenguiat Mon" panose="020B7200000000000000" pitchFamily="34" charset="0"/>
                <a:cs typeface="Times New Roman" pitchFamily="18" charset="0"/>
              </a:rPr>
              <a:t>Vice Minister</a:t>
            </a:r>
          </a:p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dirty="0">
                <a:latin typeface="AGBenguiat Mon" panose="020B7200000000000000" pitchFamily="34" charset="0"/>
                <a:cs typeface="Times New Roman" pitchFamily="18" charset="0"/>
              </a:rPr>
              <a:t>Education, Sports and Science</a:t>
            </a:r>
            <a:endParaRPr lang="en-US" sz="1100" b="1" spc="-14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115" name="object 40"/>
          <p:cNvSpPr/>
          <p:nvPr/>
        </p:nvSpPr>
        <p:spPr>
          <a:xfrm>
            <a:off x="7018692" y="2786644"/>
            <a:ext cx="2104720" cy="0"/>
          </a:xfrm>
          <a:custGeom>
            <a:avLst/>
            <a:gdLst/>
            <a:ahLst/>
            <a:cxnLst/>
            <a:rect l="l" t="t" r="r" b="b"/>
            <a:pathLst>
              <a:path w="2104720">
                <a:moveTo>
                  <a:pt x="0" y="0"/>
                </a:moveTo>
                <a:lnTo>
                  <a:pt x="2104720" y="0"/>
                </a:lnTo>
              </a:path>
            </a:pathLst>
          </a:custGeom>
          <a:ln w="12700">
            <a:solidFill>
              <a:srgbClr val="5D8BC8"/>
            </a:solidFill>
          </a:ln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116" name="object 22"/>
          <p:cNvSpPr txBox="1"/>
          <p:nvPr/>
        </p:nvSpPr>
        <p:spPr>
          <a:xfrm>
            <a:off x="7018692" y="2596997"/>
            <a:ext cx="2085670" cy="2259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0"/>
              </a:spcBef>
            </a:pPr>
            <a:r>
              <a:rPr lang="en-US" sz="1200" b="1" spc="-4" dirty="0" err="1">
                <a:latin typeface="AGBenguiat Mon" panose="020B7200000000000000" pitchFamily="34" charset="0"/>
                <a:cs typeface="Times New Roman" pitchFamily="18" charset="0"/>
              </a:rPr>
              <a:t>L.Khaltar</a:t>
            </a:r>
            <a:endParaRPr sz="1200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117" name="object 21"/>
          <p:cNvSpPr txBox="1"/>
          <p:nvPr/>
        </p:nvSpPr>
        <p:spPr>
          <a:xfrm>
            <a:off x="7024768" y="2836791"/>
            <a:ext cx="2085670" cy="6333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dirty="0">
                <a:latin typeface="AGBenguiat Mon" panose="020B7200000000000000" pitchFamily="34" charset="0"/>
                <a:cs typeface="Times New Roman" pitchFamily="18" charset="0"/>
              </a:rPr>
              <a:t>Vice Minister</a:t>
            </a:r>
          </a:p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spc="-14" dirty="0">
                <a:latin typeface="AGBenguiat Mon" panose="020B7200000000000000" pitchFamily="34" charset="0"/>
                <a:cs typeface="Times New Roman" pitchFamily="18" charset="0"/>
              </a:rPr>
              <a:t>Road and Transport</a:t>
            </a:r>
          </a:p>
        </p:txBody>
      </p:sp>
      <p:sp>
        <p:nvSpPr>
          <p:cNvPr id="118" name="object 40"/>
          <p:cNvSpPr/>
          <p:nvPr/>
        </p:nvSpPr>
        <p:spPr>
          <a:xfrm>
            <a:off x="7004646" y="3815361"/>
            <a:ext cx="2104720" cy="0"/>
          </a:xfrm>
          <a:custGeom>
            <a:avLst/>
            <a:gdLst/>
            <a:ahLst/>
            <a:cxnLst/>
            <a:rect l="l" t="t" r="r" b="b"/>
            <a:pathLst>
              <a:path w="2104720">
                <a:moveTo>
                  <a:pt x="0" y="0"/>
                </a:moveTo>
                <a:lnTo>
                  <a:pt x="2104720" y="0"/>
                </a:lnTo>
              </a:path>
            </a:pathLst>
          </a:custGeom>
          <a:ln w="12700">
            <a:solidFill>
              <a:srgbClr val="5D8BC8"/>
            </a:solidFill>
          </a:ln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119" name="object 22"/>
          <p:cNvSpPr txBox="1"/>
          <p:nvPr/>
        </p:nvSpPr>
        <p:spPr>
          <a:xfrm>
            <a:off x="7004645" y="3625714"/>
            <a:ext cx="2085670" cy="2259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0"/>
              </a:spcBef>
            </a:pPr>
            <a:r>
              <a:rPr lang="en-US" sz="1200" b="1" spc="-4" dirty="0" err="1">
                <a:latin typeface="AGBenguiat Mon" panose="020B7200000000000000" pitchFamily="34" charset="0"/>
                <a:cs typeface="Times New Roman" pitchFamily="18" charset="0"/>
              </a:rPr>
              <a:t>D.Zagdjav</a:t>
            </a:r>
            <a:endParaRPr lang="mn-MN" sz="1200" b="1" spc="-4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120" name="object 21"/>
          <p:cNvSpPr txBox="1"/>
          <p:nvPr/>
        </p:nvSpPr>
        <p:spPr>
          <a:xfrm>
            <a:off x="7010720" y="3865508"/>
            <a:ext cx="2286823" cy="6333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dirty="0">
                <a:latin typeface="AGBenguiat Mon" panose="020B7200000000000000" pitchFamily="34" charset="0"/>
                <a:cs typeface="Times New Roman" pitchFamily="18" charset="0"/>
              </a:rPr>
              <a:t>Vice Minister</a:t>
            </a:r>
          </a:p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spc="-14" dirty="0">
                <a:latin typeface="AGBenguiat Mon" panose="020B7200000000000000" pitchFamily="34" charset="0"/>
                <a:cs typeface="Times New Roman" pitchFamily="18" charset="0"/>
              </a:rPr>
              <a:t>Mining and Heavy Industry</a:t>
            </a:r>
          </a:p>
        </p:txBody>
      </p:sp>
      <p:sp>
        <p:nvSpPr>
          <p:cNvPr id="121" name="object 40"/>
          <p:cNvSpPr/>
          <p:nvPr/>
        </p:nvSpPr>
        <p:spPr>
          <a:xfrm>
            <a:off x="6992494" y="4820640"/>
            <a:ext cx="2104720" cy="0"/>
          </a:xfrm>
          <a:custGeom>
            <a:avLst/>
            <a:gdLst/>
            <a:ahLst/>
            <a:cxnLst/>
            <a:rect l="l" t="t" r="r" b="b"/>
            <a:pathLst>
              <a:path w="2104720">
                <a:moveTo>
                  <a:pt x="0" y="0"/>
                </a:moveTo>
                <a:lnTo>
                  <a:pt x="2104720" y="0"/>
                </a:lnTo>
              </a:path>
            </a:pathLst>
          </a:custGeom>
          <a:ln w="12700">
            <a:solidFill>
              <a:srgbClr val="5D8BC8"/>
            </a:solidFill>
          </a:ln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122" name="object 22"/>
          <p:cNvSpPr txBox="1"/>
          <p:nvPr/>
        </p:nvSpPr>
        <p:spPr>
          <a:xfrm>
            <a:off x="6992494" y="4630993"/>
            <a:ext cx="2085670" cy="2259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0"/>
              </a:spcBef>
            </a:pPr>
            <a:r>
              <a:rPr lang="en-US" sz="1200" b="1" spc="-4" dirty="0" err="1">
                <a:latin typeface="AGBenguiat Mon" panose="020B7200000000000000" pitchFamily="34" charset="0"/>
                <a:cs typeface="Times New Roman" pitchFamily="18" charset="0"/>
              </a:rPr>
              <a:t>J.Saule</a:t>
            </a:r>
            <a:endParaRPr sz="1200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123" name="object 21"/>
          <p:cNvSpPr txBox="1"/>
          <p:nvPr/>
        </p:nvSpPr>
        <p:spPr>
          <a:xfrm>
            <a:off x="6998570" y="4870787"/>
            <a:ext cx="2085670" cy="6333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dirty="0">
                <a:latin typeface="AGBenguiat Mon" panose="020B7200000000000000" pitchFamily="34" charset="0"/>
                <a:cs typeface="Times New Roman" pitchFamily="18" charset="0"/>
              </a:rPr>
              <a:t>Vice Minister</a:t>
            </a:r>
          </a:p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spc="-14" dirty="0">
                <a:latin typeface="AGBenguiat Mon" panose="020B7200000000000000" pitchFamily="34" charset="0"/>
                <a:cs typeface="Times New Roman" pitchFamily="18" charset="0"/>
              </a:rPr>
              <a:t>Food, Agriculture, Light Industry</a:t>
            </a:r>
          </a:p>
        </p:txBody>
      </p:sp>
      <p:sp>
        <p:nvSpPr>
          <p:cNvPr id="124" name="object 40"/>
          <p:cNvSpPr/>
          <p:nvPr/>
        </p:nvSpPr>
        <p:spPr>
          <a:xfrm>
            <a:off x="6944503" y="5832706"/>
            <a:ext cx="2104720" cy="0"/>
          </a:xfrm>
          <a:custGeom>
            <a:avLst/>
            <a:gdLst/>
            <a:ahLst/>
            <a:cxnLst/>
            <a:rect l="l" t="t" r="r" b="b"/>
            <a:pathLst>
              <a:path w="2104720">
                <a:moveTo>
                  <a:pt x="0" y="0"/>
                </a:moveTo>
                <a:lnTo>
                  <a:pt x="2104720" y="0"/>
                </a:lnTo>
              </a:path>
            </a:pathLst>
          </a:custGeom>
          <a:ln w="12700">
            <a:solidFill>
              <a:srgbClr val="5D8BC8"/>
            </a:solidFill>
          </a:ln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125" name="object 22"/>
          <p:cNvSpPr txBox="1"/>
          <p:nvPr/>
        </p:nvSpPr>
        <p:spPr>
          <a:xfrm>
            <a:off x="6944503" y="5643059"/>
            <a:ext cx="2085670" cy="2259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0"/>
              </a:spcBef>
            </a:pPr>
            <a:r>
              <a:rPr lang="en-US" sz="1200" b="1" spc="-4" dirty="0" err="1">
                <a:latin typeface="AGBenguiat Mon" panose="020B7200000000000000" pitchFamily="34" charset="0"/>
                <a:cs typeface="Times New Roman" pitchFamily="18" charset="0"/>
              </a:rPr>
              <a:t>L.Byambasuren</a:t>
            </a:r>
            <a:endParaRPr lang="mn-MN" sz="1200" b="1" spc="-4" dirty="0">
              <a:latin typeface="AGBenguiat Mon" panose="020B7200000000000000" pitchFamily="34" charset="0"/>
              <a:cs typeface="Times New Roman" pitchFamily="18" charset="0"/>
            </a:endParaRPr>
          </a:p>
          <a:p>
            <a:pPr marL="44475">
              <a:lnSpc>
                <a:spcPct val="95825"/>
              </a:lnSpc>
              <a:spcBef>
                <a:spcPts val="380"/>
              </a:spcBef>
            </a:pPr>
            <a:r>
              <a:rPr lang="en-US" sz="1200" spc="-4" dirty="0">
                <a:latin typeface="AGBenguiat Mon" panose="020B7200000000000000" pitchFamily="34" charset="0"/>
                <a:cs typeface="Times New Roman" pitchFamily="18" charset="0"/>
              </a:rPr>
              <a:t>Vice Minister</a:t>
            </a:r>
          </a:p>
          <a:p>
            <a:pPr marL="44475">
              <a:lnSpc>
                <a:spcPct val="95825"/>
              </a:lnSpc>
              <a:spcBef>
                <a:spcPts val="380"/>
              </a:spcBef>
            </a:pPr>
            <a:r>
              <a:rPr lang="en-US" sz="1200" spc="-4" dirty="0">
                <a:latin typeface="AGBenguiat Mon" panose="020B7200000000000000" pitchFamily="34" charset="0"/>
                <a:cs typeface="Times New Roman" pitchFamily="18" charset="0"/>
              </a:rPr>
              <a:t>Health</a:t>
            </a:r>
            <a:endParaRPr lang="mn-MN" sz="1200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pic>
        <p:nvPicPr>
          <p:cNvPr id="126" name="Picture 12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2742" y="4601436"/>
            <a:ext cx="623307" cy="65636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27804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/>
          <p:cNvSpPr/>
          <p:nvPr/>
        </p:nvSpPr>
        <p:spPr>
          <a:xfrm>
            <a:off x="4256035" y="237465"/>
            <a:ext cx="5627842" cy="3693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en-US" b="1" dirty="0">
                <a:solidFill>
                  <a:srgbClr val="002060"/>
                </a:solidFill>
                <a:latin typeface="AGBenguiat Mon" pitchFamily="34" charset="0"/>
                <a:cs typeface="Times New Roman" pitchFamily="18" charset="0"/>
              </a:rPr>
              <a:t>MEMBERS OF THE NATIONAL COMMITTEE</a:t>
            </a:r>
            <a:endParaRPr lang="mn-MN" b="1" dirty="0">
              <a:solidFill>
                <a:srgbClr val="002060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50" name="object 52"/>
          <p:cNvSpPr/>
          <p:nvPr/>
        </p:nvSpPr>
        <p:spPr>
          <a:xfrm>
            <a:off x="9021263" y="1422813"/>
            <a:ext cx="0" cy="3953459"/>
          </a:xfrm>
          <a:custGeom>
            <a:avLst/>
            <a:gdLst/>
            <a:ahLst/>
            <a:cxnLst/>
            <a:rect l="l" t="t" r="r" b="b"/>
            <a:pathLst>
              <a:path h="3953459">
                <a:moveTo>
                  <a:pt x="0" y="0"/>
                </a:moveTo>
                <a:lnTo>
                  <a:pt x="0" y="3953459"/>
                </a:lnTo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1200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pic>
        <p:nvPicPr>
          <p:cNvPr id="51" name="Picture 50" descr="Related image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89244" y="5066393"/>
            <a:ext cx="586562" cy="585391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</p:pic>
      <p:pic>
        <p:nvPicPr>
          <p:cNvPr id="52" name="Picture 51" descr="Image result for МБОИЗ Б.Эрдэнэ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73358" y="3828216"/>
            <a:ext cx="639532" cy="660171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</p:pic>
      <p:pic>
        <p:nvPicPr>
          <p:cNvPr id="54" name="Picture 53" descr="Image result for Газар зохион байгуулалт, геодези, зураг зүйн газрын дарга Ц.Ганхүү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9392" y="1463070"/>
            <a:ext cx="597527" cy="587517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</p:pic>
      <p:pic>
        <p:nvPicPr>
          <p:cNvPr id="55" name="Picture 54" descr="Image result for Онцгой байдлын ерөнхий газрын дарга Т.Бадрал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7505" y="1431771"/>
            <a:ext cx="594360" cy="614441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</p:pic>
      <p:pic>
        <p:nvPicPr>
          <p:cNvPr id="56" name="Picture 55" descr="Image result for Мэргэжлийн хяналтын Ерөнхий газрын дарга Н.Цагаанхүү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0588" y="5066391"/>
            <a:ext cx="594360" cy="571878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</p:pic>
      <p:pic>
        <p:nvPicPr>
          <p:cNvPr id="57" name="Picture 56" descr="Image result for Цагдаагийн ерөнхий газрын дарга С.Баатаржав"/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0588" y="3782279"/>
            <a:ext cx="642938" cy="664243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</p:pic>
      <p:pic>
        <p:nvPicPr>
          <p:cNvPr id="58" name="Picture 57" descr="Image result for Эрчим хүчний Дэд сайд Т.Гантулга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97" y="1423912"/>
            <a:ext cx="594360" cy="619236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</p:pic>
      <p:sp>
        <p:nvSpPr>
          <p:cNvPr id="59" name="object 40"/>
          <p:cNvSpPr/>
          <p:nvPr/>
        </p:nvSpPr>
        <p:spPr>
          <a:xfrm>
            <a:off x="1312576" y="1597947"/>
            <a:ext cx="2104720" cy="0"/>
          </a:xfrm>
          <a:custGeom>
            <a:avLst/>
            <a:gdLst/>
            <a:ahLst/>
            <a:cxnLst/>
            <a:rect l="l" t="t" r="r" b="b"/>
            <a:pathLst>
              <a:path w="2104720">
                <a:moveTo>
                  <a:pt x="0" y="0"/>
                </a:moveTo>
                <a:lnTo>
                  <a:pt x="2104720" y="0"/>
                </a:lnTo>
              </a:path>
            </a:pathLst>
          </a:custGeom>
          <a:ln w="12700">
            <a:solidFill>
              <a:srgbClr val="5D8BC8"/>
            </a:solidFill>
          </a:ln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1200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60" name="object 22"/>
          <p:cNvSpPr txBox="1"/>
          <p:nvPr/>
        </p:nvSpPr>
        <p:spPr>
          <a:xfrm>
            <a:off x="1312576" y="1408300"/>
            <a:ext cx="2085670" cy="2259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0"/>
              </a:spcBef>
            </a:pPr>
            <a:r>
              <a:rPr lang="en-US" sz="1200" b="1" spc="-4" dirty="0" err="1">
                <a:latin typeface="AGBenguiat Mon" panose="020B7200000000000000" pitchFamily="34" charset="0"/>
                <a:cs typeface="Times New Roman" pitchFamily="18" charset="0"/>
              </a:rPr>
              <a:t>T.Gantulga</a:t>
            </a:r>
            <a:endParaRPr lang="mn-MN" sz="1200" b="1" spc="-4" dirty="0">
              <a:latin typeface="AGBenguiat Mon" panose="020B7200000000000000" pitchFamily="34" charset="0"/>
              <a:cs typeface="Times New Roman" pitchFamily="18" charset="0"/>
            </a:endParaRPr>
          </a:p>
          <a:p>
            <a:pPr marL="44475">
              <a:lnSpc>
                <a:spcPct val="95825"/>
              </a:lnSpc>
              <a:spcBef>
                <a:spcPts val="380"/>
              </a:spcBef>
            </a:pPr>
            <a:endParaRPr lang="mn-MN" sz="1200" b="1" spc="-4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61" name="object 21"/>
          <p:cNvSpPr txBox="1"/>
          <p:nvPr/>
        </p:nvSpPr>
        <p:spPr>
          <a:xfrm>
            <a:off x="1318652" y="1648094"/>
            <a:ext cx="2085670" cy="6333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dirty="0">
                <a:latin typeface="AGBenguiat Mon" panose="020B7200000000000000" pitchFamily="34" charset="0"/>
                <a:cs typeface="Times New Roman" pitchFamily="18" charset="0"/>
              </a:rPr>
              <a:t>Vice Minister</a:t>
            </a:r>
          </a:p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spc="-14" dirty="0">
                <a:latin typeface="AGBenguiat Mon" panose="020B7200000000000000" pitchFamily="34" charset="0"/>
                <a:cs typeface="Times New Roman" pitchFamily="18" charset="0"/>
              </a:rPr>
              <a:t>Energy</a:t>
            </a:r>
          </a:p>
        </p:txBody>
      </p:sp>
      <p:sp>
        <p:nvSpPr>
          <p:cNvPr id="62" name="object 40"/>
          <p:cNvSpPr/>
          <p:nvPr/>
        </p:nvSpPr>
        <p:spPr>
          <a:xfrm>
            <a:off x="1300426" y="2806092"/>
            <a:ext cx="2104720" cy="0"/>
          </a:xfrm>
          <a:custGeom>
            <a:avLst/>
            <a:gdLst/>
            <a:ahLst/>
            <a:cxnLst/>
            <a:rect l="l" t="t" r="r" b="b"/>
            <a:pathLst>
              <a:path w="2104720">
                <a:moveTo>
                  <a:pt x="0" y="0"/>
                </a:moveTo>
                <a:lnTo>
                  <a:pt x="2104720" y="0"/>
                </a:lnTo>
              </a:path>
            </a:pathLst>
          </a:custGeom>
          <a:ln w="12700">
            <a:solidFill>
              <a:srgbClr val="5D8BC8"/>
            </a:solidFill>
          </a:ln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1200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63" name="object 22"/>
          <p:cNvSpPr txBox="1"/>
          <p:nvPr/>
        </p:nvSpPr>
        <p:spPr>
          <a:xfrm>
            <a:off x="1300425" y="2616445"/>
            <a:ext cx="2085670" cy="2259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0"/>
              </a:spcBef>
            </a:pPr>
            <a:r>
              <a:rPr lang="en-US" sz="1200" b="1" spc="-4" dirty="0">
                <a:latin typeface="AGBenguiat Mon" panose="020B7200000000000000" pitchFamily="34" charset="0"/>
                <a:cs typeface="Times New Roman" pitchFamily="18" charset="0"/>
              </a:rPr>
              <a:t>P</a:t>
            </a:r>
            <a:r>
              <a:rPr lang="mn-MN" sz="1200" b="1" spc="-4" dirty="0">
                <a:latin typeface="AGBenguiat Mon" panose="020B7200000000000000" pitchFamily="34" charset="0"/>
                <a:cs typeface="Times New Roman" pitchFamily="18" charset="0"/>
              </a:rPr>
              <a:t>.</a:t>
            </a:r>
            <a:r>
              <a:rPr lang="en-US" sz="1200" b="1" spc="-4" dirty="0" err="1">
                <a:latin typeface="AGBenguiat Mon" panose="020B7200000000000000" pitchFamily="34" charset="0"/>
                <a:cs typeface="Times New Roman" pitchFamily="18" charset="0"/>
              </a:rPr>
              <a:t>Tsogtsaikhan</a:t>
            </a:r>
            <a:endParaRPr sz="1200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64" name="object 21"/>
          <p:cNvSpPr txBox="1"/>
          <p:nvPr/>
        </p:nvSpPr>
        <p:spPr>
          <a:xfrm>
            <a:off x="1306501" y="2856239"/>
            <a:ext cx="2085670" cy="6333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dirty="0">
                <a:latin typeface="AGBenguiat Mon" panose="020B7200000000000000" pitchFamily="34" charset="0"/>
                <a:cs typeface="Times New Roman" pitchFamily="18" charset="0"/>
              </a:rPr>
              <a:t>Chair</a:t>
            </a:r>
          </a:p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spc="-14" dirty="0">
                <a:latin typeface="AGBenguiat Mon" panose="020B7200000000000000" pitchFamily="34" charset="0"/>
                <a:cs typeface="Times New Roman" pitchFamily="18" charset="0"/>
              </a:rPr>
              <a:t>MNE, department</a:t>
            </a:r>
          </a:p>
        </p:txBody>
      </p:sp>
      <p:sp>
        <p:nvSpPr>
          <p:cNvPr id="65" name="object 40"/>
          <p:cNvSpPr/>
          <p:nvPr/>
        </p:nvSpPr>
        <p:spPr>
          <a:xfrm>
            <a:off x="1286378" y="4035447"/>
            <a:ext cx="2104720" cy="0"/>
          </a:xfrm>
          <a:custGeom>
            <a:avLst/>
            <a:gdLst/>
            <a:ahLst/>
            <a:cxnLst/>
            <a:rect l="l" t="t" r="r" b="b"/>
            <a:pathLst>
              <a:path w="2104720">
                <a:moveTo>
                  <a:pt x="0" y="0"/>
                </a:moveTo>
                <a:lnTo>
                  <a:pt x="2104720" y="0"/>
                </a:lnTo>
              </a:path>
            </a:pathLst>
          </a:custGeom>
          <a:ln w="12700">
            <a:solidFill>
              <a:srgbClr val="5D8BC8"/>
            </a:solidFill>
          </a:ln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1200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66" name="object 22"/>
          <p:cNvSpPr txBox="1"/>
          <p:nvPr/>
        </p:nvSpPr>
        <p:spPr>
          <a:xfrm>
            <a:off x="1286378" y="3845800"/>
            <a:ext cx="2085670" cy="2259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0"/>
              </a:spcBef>
            </a:pPr>
            <a:r>
              <a:rPr lang="en-US" sz="1200" b="1" spc="-4" dirty="0" err="1">
                <a:latin typeface="AGBenguiat Mon" panose="020B7200000000000000" pitchFamily="34" charset="0"/>
                <a:cs typeface="Times New Roman" pitchFamily="18" charset="0"/>
              </a:rPr>
              <a:t>S.Baatarjav</a:t>
            </a:r>
            <a:endParaRPr sz="1200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67" name="object 21"/>
          <p:cNvSpPr txBox="1"/>
          <p:nvPr/>
        </p:nvSpPr>
        <p:spPr>
          <a:xfrm>
            <a:off x="1292454" y="4085594"/>
            <a:ext cx="2286823" cy="6333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dirty="0">
                <a:latin typeface="AGBenguiat Mon" panose="020B7200000000000000" pitchFamily="34" charset="0"/>
                <a:cs typeface="Times New Roman" pitchFamily="18" charset="0"/>
              </a:rPr>
              <a:t>Chair </a:t>
            </a:r>
          </a:p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spc="-14" dirty="0">
                <a:latin typeface="AGBenguiat Mon" panose="020B7200000000000000" pitchFamily="34" charset="0"/>
                <a:cs typeface="Times New Roman" pitchFamily="18" charset="0"/>
              </a:rPr>
              <a:t>National Police Agency</a:t>
            </a:r>
          </a:p>
        </p:txBody>
      </p:sp>
      <p:sp>
        <p:nvSpPr>
          <p:cNvPr id="68" name="object 40"/>
          <p:cNvSpPr/>
          <p:nvPr/>
        </p:nvSpPr>
        <p:spPr>
          <a:xfrm>
            <a:off x="1274228" y="5253103"/>
            <a:ext cx="2104720" cy="0"/>
          </a:xfrm>
          <a:custGeom>
            <a:avLst/>
            <a:gdLst/>
            <a:ahLst/>
            <a:cxnLst/>
            <a:rect l="l" t="t" r="r" b="b"/>
            <a:pathLst>
              <a:path w="2104720">
                <a:moveTo>
                  <a:pt x="0" y="0"/>
                </a:moveTo>
                <a:lnTo>
                  <a:pt x="2104720" y="0"/>
                </a:lnTo>
              </a:path>
            </a:pathLst>
          </a:custGeom>
          <a:ln w="12700">
            <a:solidFill>
              <a:srgbClr val="5D8BC8"/>
            </a:solidFill>
          </a:ln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1200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69" name="object 22"/>
          <p:cNvSpPr txBox="1"/>
          <p:nvPr/>
        </p:nvSpPr>
        <p:spPr>
          <a:xfrm>
            <a:off x="1274227" y="5063456"/>
            <a:ext cx="2085670" cy="2259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0"/>
              </a:spcBef>
            </a:pPr>
            <a:r>
              <a:rPr lang="en-US" sz="1200" b="1" spc="-4" dirty="0" err="1">
                <a:latin typeface="AGBenguiat Mon" panose="020B7200000000000000" pitchFamily="34" charset="0"/>
                <a:cs typeface="Times New Roman" pitchFamily="18" charset="0"/>
              </a:rPr>
              <a:t>N.Tsagaankhuu</a:t>
            </a:r>
            <a:endParaRPr sz="1200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70" name="object 21"/>
          <p:cNvSpPr txBox="1"/>
          <p:nvPr/>
        </p:nvSpPr>
        <p:spPr>
          <a:xfrm>
            <a:off x="1280303" y="5303250"/>
            <a:ext cx="2085670" cy="6333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dirty="0">
                <a:latin typeface="AGBenguiat Mon" panose="020B7200000000000000" pitchFamily="34" charset="0"/>
                <a:cs typeface="Times New Roman" pitchFamily="18" charset="0"/>
              </a:rPr>
              <a:t>Director</a:t>
            </a:r>
          </a:p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spc="-14" dirty="0">
                <a:latin typeface="AGBenguiat Mon" panose="020B7200000000000000" pitchFamily="34" charset="0"/>
                <a:cs typeface="Times New Roman" pitchFamily="18" charset="0"/>
              </a:rPr>
              <a:t>National</a:t>
            </a:r>
            <a:r>
              <a:rPr lang="mn-MN" sz="1100" spc="-14" dirty="0">
                <a:latin typeface="AGBenguiat Mon" panose="020B7200000000000000" pitchFamily="34" charset="0"/>
                <a:cs typeface="Times New Roman" pitchFamily="18" charset="0"/>
              </a:rPr>
              <a:t> </a:t>
            </a:r>
            <a:r>
              <a:rPr lang="en-US" sz="1100" spc="-14" dirty="0">
                <a:latin typeface="AGBenguiat Mon" panose="020B7200000000000000" pitchFamily="34" charset="0"/>
                <a:cs typeface="Times New Roman" pitchFamily="18" charset="0"/>
              </a:rPr>
              <a:t>Inspection Agency</a:t>
            </a:r>
          </a:p>
        </p:txBody>
      </p:sp>
      <p:sp>
        <p:nvSpPr>
          <p:cNvPr id="71" name="object 40"/>
          <p:cNvSpPr/>
          <p:nvPr/>
        </p:nvSpPr>
        <p:spPr>
          <a:xfrm>
            <a:off x="4168376" y="1598866"/>
            <a:ext cx="2104720" cy="0"/>
          </a:xfrm>
          <a:custGeom>
            <a:avLst/>
            <a:gdLst/>
            <a:ahLst/>
            <a:cxnLst/>
            <a:rect l="l" t="t" r="r" b="b"/>
            <a:pathLst>
              <a:path w="2104720">
                <a:moveTo>
                  <a:pt x="0" y="0"/>
                </a:moveTo>
                <a:lnTo>
                  <a:pt x="2104720" y="0"/>
                </a:lnTo>
              </a:path>
            </a:pathLst>
          </a:custGeom>
          <a:ln w="12700">
            <a:solidFill>
              <a:srgbClr val="5D8BC8"/>
            </a:solidFill>
          </a:ln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1200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72" name="object 22"/>
          <p:cNvSpPr txBox="1"/>
          <p:nvPr/>
        </p:nvSpPr>
        <p:spPr>
          <a:xfrm>
            <a:off x="4168375" y="1409219"/>
            <a:ext cx="2085670" cy="2259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0"/>
              </a:spcBef>
            </a:pPr>
            <a:r>
              <a:rPr lang="en-US" sz="1200" b="1" spc="-4" dirty="0" err="1">
                <a:latin typeface="AGBenguiat Mon" panose="020B7200000000000000" pitchFamily="34" charset="0"/>
                <a:cs typeface="Times New Roman" pitchFamily="18" charset="0"/>
              </a:rPr>
              <a:t>T.Badral</a:t>
            </a:r>
            <a:endParaRPr sz="1200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73" name="object 21"/>
          <p:cNvSpPr txBox="1"/>
          <p:nvPr/>
        </p:nvSpPr>
        <p:spPr>
          <a:xfrm>
            <a:off x="4174451" y="1649011"/>
            <a:ext cx="2085670" cy="6333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dirty="0">
                <a:latin typeface="AGBenguiat Mon" panose="020B7200000000000000" pitchFamily="34" charset="0"/>
                <a:cs typeface="Times New Roman" pitchFamily="18" charset="0"/>
              </a:rPr>
              <a:t>Chair</a:t>
            </a:r>
          </a:p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spc="-14" dirty="0">
                <a:latin typeface="AGBenguiat Mon" panose="020B7200000000000000" pitchFamily="34" charset="0"/>
                <a:cs typeface="Times New Roman" pitchFamily="18" charset="0"/>
              </a:rPr>
              <a:t>National Emergency Management Agency</a:t>
            </a:r>
          </a:p>
        </p:txBody>
      </p:sp>
      <p:sp>
        <p:nvSpPr>
          <p:cNvPr id="74" name="object 40"/>
          <p:cNvSpPr/>
          <p:nvPr/>
        </p:nvSpPr>
        <p:spPr>
          <a:xfrm>
            <a:off x="7035671" y="1604966"/>
            <a:ext cx="2104720" cy="0"/>
          </a:xfrm>
          <a:custGeom>
            <a:avLst/>
            <a:gdLst/>
            <a:ahLst/>
            <a:cxnLst/>
            <a:rect l="l" t="t" r="r" b="b"/>
            <a:pathLst>
              <a:path w="2104720">
                <a:moveTo>
                  <a:pt x="0" y="0"/>
                </a:moveTo>
                <a:lnTo>
                  <a:pt x="2104720" y="0"/>
                </a:lnTo>
              </a:path>
            </a:pathLst>
          </a:custGeom>
          <a:ln w="12700">
            <a:solidFill>
              <a:srgbClr val="5D8BC8"/>
            </a:solidFill>
          </a:ln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1200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75" name="object 22"/>
          <p:cNvSpPr txBox="1"/>
          <p:nvPr/>
        </p:nvSpPr>
        <p:spPr>
          <a:xfrm>
            <a:off x="7035671" y="1415319"/>
            <a:ext cx="2085670" cy="2259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0"/>
              </a:spcBef>
            </a:pPr>
            <a:r>
              <a:rPr lang="en-US" sz="1200" b="1" spc="-4" dirty="0" err="1">
                <a:latin typeface="AGBenguiat Mon" panose="020B7200000000000000" pitchFamily="34" charset="0"/>
                <a:cs typeface="Times New Roman" pitchFamily="18" charset="0"/>
              </a:rPr>
              <a:t>Ts.Gankhuu</a:t>
            </a:r>
            <a:endParaRPr sz="1200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76" name="object 21"/>
          <p:cNvSpPr txBox="1"/>
          <p:nvPr/>
        </p:nvSpPr>
        <p:spPr>
          <a:xfrm>
            <a:off x="7041746" y="1655111"/>
            <a:ext cx="2635653" cy="3954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dirty="0">
                <a:latin typeface="AGBenguiat Mon" panose="020B7200000000000000" pitchFamily="34" charset="0"/>
                <a:cs typeface="Times New Roman" pitchFamily="18" charset="0"/>
              </a:rPr>
              <a:t>Chair</a:t>
            </a:r>
          </a:p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dirty="0">
                <a:latin typeface="AGBenguiat Mon" panose="020B7200000000000000" pitchFamily="34" charset="0"/>
                <a:cs typeface="Times New Roman" pitchFamily="18" charset="0"/>
              </a:rPr>
              <a:t>National Agency for Land Administration and management, Geodesy and Cartography </a:t>
            </a:r>
            <a:endParaRPr lang="en-US" sz="1100" b="1" spc="-14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77" name="object 40"/>
          <p:cNvSpPr/>
          <p:nvPr/>
        </p:nvSpPr>
        <p:spPr>
          <a:xfrm>
            <a:off x="4180440" y="2813111"/>
            <a:ext cx="2104720" cy="0"/>
          </a:xfrm>
          <a:custGeom>
            <a:avLst/>
            <a:gdLst/>
            <a:ahLst/>
            <a:cxnLst/>
            <a:rect l="l" t="t" r="r" b="b"/>
            <a:pathLst>
              <a:path w="2104720">
                <a:moveTo>
                  <a:pt x="0" y="0"/>
                </a:moveTo>
                <a:lnTo>
                  <a:pt x="2104720" y="0"/>
                </a:lnTo>
              </a:path>
            </a:pathLst>
          </a:custGeom>
          <a:ln w="12700">
            <a:solidFill>
              <a:srgbClr val="5D8BC8"/>
            </a:solidFill>
          </a:ln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1200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79" name="object 21"/>
          <p:cNvSpPr txBox="1"/>
          <p:nvPr/>
        </p:nvSpPr>
        <p:spPr>
          <a:xfrm>
            <a:off x="4186516" y="2863258"/>
            <a:ext cx="2085670" cy="6333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dirty="0">
                <a:latin typeface="AGBenguiat Mon" panose="020B7200000000000000" pitchFamily="34" charset="0"/>
                <a:cs typeface="Times New Roman" pitchFamily="18" charset="0"/>
              </a:rPr>
              <a:t>Chair</a:t>
            </a:r>
          </a:p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spc="-14" dirty="0">
                <a:latin typeface="AGBenguiat Mon" panose="020B7200000000000000" pitchFamily="34" charset="0"/>
                <a:cs typeface="Times New Roman" pitchFamily="18" charset="0"/>
              </a:rPr>
              <a:t>APRD</a:t>
            </a:r>
          </a:p>
        </p:txBody>
      </p:sp>
      <p:sp>
        <p:nvSpPr>
          <p:cNvPr id="80" name="object 40"/>
          <p:cNvSpPr/>
          <p:nvPr/>
        </p:nvSpPr>
        <p:spPr>
          <a:xfrm>
            <a:off x="4166393" y="4042466"/>
            <a:ext cx="2104720" cy="0"/>
          </a:xfrm>
          <a:custGeom>
            <a:avLst/>
            <a:gdLst/>
            <a:ahLst/>
            <a:cxnLst/>
            <a:rect l="l" t="t" r="r" b="b"/>
            <a:pathLst>
              <a:path w="2104720">
                <a:moveTo>
                  <a:pt x="0" y="0"/>
                </a:moveTo>
                <a:lnTo>
                  <a:pt x="2104720" y="0"/>
                </a:lnTo>
              </a:path>
            </a:pathLst>
          </a:custGeom>
          <a:ln w="12700">
            <a:solidFill>
              <a:srgbClr val="5D8BC8"/>
            </a:solidFill>
          </a:ln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1200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81" name="object 22"/>
          <p:cNvSpPr txBox="1"/>
          <p:nvPr/>
        </p:nvSpPr>
        <p:spPr>
          <a:xfrm>
            <a:off x="4166393" y="3852819"/>
            <a:ext cx="2085670" cy="2259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0"/>
              </a:spcBef>
            </a:pPr>
            <a:r>
              <a:rPr lang="en-US" sz="1200" b="1" spc="-4" dirty="0" err="1">
                <a:latin typeface="AGBenguiat Mon" panose="020B7200000000000000" pitchFamily="34" charset="0"/>
                <a:cs typeface="Times New Roman" pitchFamily="18" charset="0"/>
              </a:rPr>
              <a:t>B.Erdene</a:t>
            </a:r>
            <a:endParaRPr lang="mn-MN" sz="1200" b="1" spc="-4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82" name="object 21"/>
          <p:cNvSpPr txBox="1"/>
          <p:nvPr/>
        </p:nvSpPr>
        <p:spPr>
          <a:xfrm>
            <a:off x="4172469" y="4092612"/>
            <a:ext cx="2286823" cy="6333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dirty="0">
                <a:latin typeface="AGBenguiat Mon" panose="020B7200000000000000" pitchFamily="34" charset="0"/>
                <a:cs typeface="Times New Roman" pitchFamily="18" charset="0"/>
              </a:rPr>
              <a:t>Chair</a:t>
            </a:r>
          </a:p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spc="-14" dirty="0">
                <a:latin typeface="AGBenguiat Mon" panose="020B7200000000000000" pitchFamily="34" charset="0"/>
                <a:cs typeface="Times New Roman" pitchFamily="18" charset="0"/>
              </a:rPr>
              <a:t>“MBOIZ” NGO</a:t>
            </a:r>
          </a:p>
        </p:txBody>
      </p:sp>
      <p:sp>
        <p:nvSpPr>
          <p:cNvPr id="83" name="object 40"/>
          <p:cNvSpPr/>
          <p:nvPr/>
        </p:nvSpPr>
        <p:spPr>
          <a:xfrm>
            <a:off x="4154243" y="5260122"/>
            <a:ext cx="2104720" cy="0"/>
          </a:xfrm>
          <a:custGeom>
            <a:avLst/>
            <a:gdLst/>
            <a:ahLst/>
            <a:cxnLst/>
            <a:rect l="l" t="t" r="r" b="b"/>
            <a:pathLst>
              <a:path w="2104720">
                <a:moveTo>
                  <a:pt x="0" y="0"/>
                </a:moveTo>
                <a:lnTo>
                  <a:pt x="2104720" y="0"/>
                </a:lnTo>
              </a:path>
            </a:pathLst>
          </a:custGeom>
          <a:ln w="12700">
            <a:solidFill>
              <a:srgbClr val="5D8BC8"/>
            </a:solidFill>
          </a:ln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1200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84" name="object 22"/>
          <p:cNvSpPr txBox="1"/>
          <p:nvPr/>
        </p:nvSpPr>
        <p:spPr>
          <a:xfrm>
            <a:off x="4154242" y="5070475"/>
            <a:ext cx="2085670" cy="2259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0"/>
              </a:spcBef>
            </a:pPr>
            <a:r>
              <a:rPr lang="en-US" sz="1200" b="1" spc="-4" dirty="0" err="1">
                <a:latin typeface="AGBenguiat Mon" panose="020B7200000000000000" pitchFamily="34" charset="0"/>
                <a:cs typeface="Times New Roman" pitchFamily="18" charset="0"/>
              </a:rPr>
              <a:t>Ts.Purevkhuu</a:t>
            </a:r>
            <a:endParaRPr sz="1200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85" name="object 21"/>
          <p:cNvSpPr txBox="1"/>
          <p:nvPr/>
        </p:nvSpPr>
        <p:spPr>
          <a:xfrm>
            <a:off x="4160318" y="5310269"/>
            <a:ext cx="2085670" cy="6333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dirty="0">
                <a:latin typeface="AGBenguiat Mon" panose="020B7200000000000000" pitchFamily="34" charset="0"/>
                <a:cs typeface="Times New Roman" pitchFamily="18" charset="0"/>
              </a:rPr>
              <a:t>Chair</a:t>
            </a:r>
          </a:p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dirty="0">
                <a:latin typeface="AGBenguiat Mon" panose="020B7200000000000000" pitchFamily="34" charset="0"/>
                <a:cs typeface="Times New Roman" pitchFamily="18" charset="0"/>
              </a:rPr>
              <a:t>“Parent’s association against air pollution” NGO</a:t>
            </a:r>
            <a:endParaRPr lang="en-US" sz="1100" b="1" spc="-14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86" name="object 40"/>
          <p:cNvSpPr/>
          <p:nvPr/>
        </p:nvSpPr>
        <p:spPr>
          <a:xfrm>
            <a:off x="7061279" y="2828646"/>
            <a:ext cx="2104720" cy="0"/>
          </a:xfrm>
          <a:custGeom>
            <a:avLst/>
            <a:gdLst/>
            <a:ahLst/>
            <a:cxnLst/>
            <a:rect l="l" t="t" r="r" b="b"/>
            <a:pathLst>
              <a:path w="2104720">
                <a:moveTo>
                  <a:pt x="0" y="0"/>
                </a:moveTo>
                <a:lnTo>
                  <a:pt x="2104720" y="0"/>
                </a:lnTo>
              </a:path>
            </a:pathLst>
          </a:custGeom>
          <a:ln w="12700">
            <a:solidFill>
              <a:srgbClr val="5D8BC8"/>
            </a:solidFill>
          </a:ln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1200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87" name="object 22"/>
          <p:cNvSpPr txBox="1"/>
          <p:nvPr/>
        </p:nvSpPr>
        <p:spPr>
          <a:xfrm>
            <a:off x="7061278" y="2638999"/>
            <a:ext cx="2085670" cy="2259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0"/>
              </a:spcBef>
            </a:pPr>
            <a:r>
              <a:rPr lang="en-US" sz="1200" b="1" spc="-4" dirty="0" err="1">
                <a:latin typeface="AGBenguiat Mon" panose="020B7200000000000000" pitchFamily="34" charset="0"/>
                <a:cs typeface="Times New Roman" pitchFamily="18" charset="0"/>
              </a:rPr>
              <a:t>N.Alimaa</a:t>
            </a:r>
            <a:endParaRPr sz="1200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88" name="object 21"/>
          <p:cNvSpPr txBox="1"/>
          <p:nvPr/>
        </p:nvSpPr>
        <p:spPr>
          <a:xfrm>
            <a:off x="7067354" y="2878793"/>
            <a:ext cx="2085670" cy="6333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dirty="0">
                <a:latin typeface="AGBenguiat Mon" panose="020B7200000000000000" pitchFamily="34" charset="0"/>
                <a:cs typeface="Times New Roman" pitchFamily="18" charset="0"/>
              </a:rPr>
              <a:t>Chair </a:t>
            </a:r>
          </a:p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spc="-14" dirty="0">
                <a:latin typeface="AGBenguiat Mon" panose="020B7200000000000000" pitchFamily="34" charset="0"/>
                <a:cs typeface="Times New Roman" pitchFamily="18" charset="0"/>
              </a:rPr>
              <a:t>“Breathe Mongolia” NGO</a:t>
            </a:r>
          </a:p>
        </p:txBody>
      </p:sp>
      <p:sp>
        <p:nvSpPr>
          <p:cNvPr id="89" name="object 40"/>
          <p:cNvSpPr/>
          <p:nvPr/>
        </p:nvSpPr>
        <p:spPr>
          <a:xfrm>
            <a:off x="7047231" y="4058001"/>
            <a:ext cx="2104720" cy="0"/>
          </a:xfrm>
          <a:custGeom>
            <a:avLst/>
            <a:gdLst/>
            <a:ahLst/>
            <a:cxnLst/>
            <a:rect l="l" t="t" r="r" b="b"/>
            <a:pathLst>
              <a:path w="2104720">
                <a:moveTo>
                  <a:pt x="0" y="0"/>
                </a:moveTo>
                <a:lnTo>
                  <a:pt x="2104720" y="0"/>
                </a:lnTo>
              </a:path>
            </a:pathLst>
          </a:custGeom>
          <a:ln w="12700">
            <a:solidFill>
              <a:srgbClr val="5D8BC8"/>
            </a:solidFill>
          </a:ln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1200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sp>
        <p:nvSpPr>
          <p:cNvPr id="90" name="object 21"/>
          <p:cNvSpPr txBox="1"/>
          <p:nvPr/>
        </p:nvSpPr>
        <p:spPr>
          <a:xfrm>
            <a:off x="7053307" y="4243469"/>
            <a:ext cx="2286823" cy="6333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5"/>
              </a:spcBef>
            </a:pPr>
            <a:r>
              <a:rPr lang="en-US" sz="1100" dirty="0">
                <a:latin typeface="AGBenguiat Mon" panose="020B7200000000000000" pitchFamily="34" charset="0"/>
                <a:cs typeface="Times New Roman" pitchFamily="18" charset="0"/>
              </a:rPr>
              <a:t>Observer status</a:t>
            </a:r>
            <a:endParaRPr lang="mn-MN" sz="1100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pic>
        <p:nvPicPr>
          <p:cNvPr id="91" name="Picture 90" descr="Related image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712" y="3828690"/>
            <a:ext cx="653372" cy="674067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</p:pic>
      <p:sp>
        <p:nvSpPr>
          <p:cNvPr id="92" name="object 22"/>
          <p:cNvSpPr txBox="1"/>
          <p:nvPr/>
        </p:nvSpPr>
        <p:spPr>
          <a:xfrm>
            <a:off x="7080328" y="3674484"/>
            <a:ext cx="2085670" cy="36411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75">
              <a:lnSpc>
                <a:spcPct val="95825"/>
              </a:lnSpc>
              <a:spcBef>
                <a:spcPts val="380"/>
              </a:spcBef>
            </a:pPr>
            <a:r>
              <a:rPr lang="en-US" sz="1200" b="1" spc="-4" dirty="0">
                <a:latin typeface="AGBenguiat Mon" panose="020B7200000000000000" pitchFamily="34" charset="0"/>
                <a:cs typeface="Times New Roman" pitchFamily="18" charset="0"/>
              </a:rPr>
              <a:t>Representative from UNICEF Mongolia</a:t>
            </a:r>
            <a:endParaRPr lang="mn-MN" sz="1200" b="1" spc="-4" dirty="0">
              <a:latin typeface="AGBenguiat Mon" panose="020B7200000000000000" pitchFamily="34" charset="0"/>
              <a:cs typeface="Times New Roman" pitchFamily="18" charset="0"/>
            </a:endParaRPr>
          </a:p>
        </p:txBody>
      </p:sp>
      <p:pic>
        <p:nvPicPr>
          <p:cNvPr id="93" name="Picture 92" descr="Ð°Ð»ÑÐ°Ð½ Ð°Ð»Ð¸Ð¼ Ð·ÑÑÐ³Ð°Ð½ Ð¸Ð»ÑÑÑÒ¯Ò¯Ð´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951" y="2574940"/>
            <a:ext cx="582161" cy="63691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93" descr="C:\Users\DELL\Downloads\tsogoo-1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870" y="2585832"/>
            <a:ext cx="598625" cy="64008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object 22">
            <a:extLst>
              <a:ext uri="{FF2B5EF4-FFF2-40B4-BE49-F238E27FC236}">
                <a16:creationId xmlns:a16="http://schemas.microsoft.com/office/drawing/2014/main" xmlns="" id="{0D133BA5-FB92-45B4-941C-241A36075D49}"/>
              </a:ext>
            </a:extLst>
          </p:cNvPr>
          <p:cNvSpPr txBox="1"/>
          <p:nvPr/>
        </p:nvSpPr>
        <p:spPr>
          <a:xfrm>
            <a:off x="4252013" y="2646831"/>
            <a:ext cx="2259476" cy="2259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44475">
              <a:lnSpc>
                <a:spcPct val="95825"/>
              </a:lnSpc>
              <a:spcBef>
                <a:spcPts val="380"/>
              </a:spcBef>
            </a:pPr>
            <a:r>
              <a:rPr lang="en-US" sz="1200" b="1" spc="-4" dirty="0" err="1">
                <a:latin typeface="Times New Roman" pitchFamily="18" charset="0"/>
                <a:cs typeface="Times New Roman" pitchFamily="18" charset="0"/>
              </a:rPr>
              <a:t>Kh</a:t>
            </a:r>
            <a:r>
              <a:rPr lang="mn-MN" sz="1200" b="1" spc="-4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200" b="1" spc="-4" dirty="0" err="1">
                <a:latin typeface="Times New Roman" pitchFamily="18" charset="0"/>
                <a:cs typeface="Times New Roman" pitchFamily="18" charset="0"/>
              </a:rPr>
              <a:t>Galimbek</a:t>
            </a:r>
            <a:endParaRPr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5" name="Picture 2">
            <a:extLst>
              <a:ext uri="{FF2B5EF4-FFF2-40B4-BE49-F238E27FC236}">
                <a16:creationId xmlns:a16="http://schemas.microsoft.com/office/drawing/2014/main" xmlns="" id="{27EDE16B-7668-4160-9F72-93A5D05AA5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85" r="22145"/>
          <a:stretch/>
        </p:blipFill>
        <p:spPr bwMode="auto">
          <a:xfrm>
            <a:off x="3429000" y="2543976"/>
            <a:ext cx="694944" cy="65642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35689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3962400" y="1290221"/>
            <a:ext cx="5665021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Courier New" pitchFamily="49" charset="0"/>
              <a:buChar char="o"/>
            </a:pPr>
            <a:r>
              <a:rPr lang="mn-MN" sz="1600" b="1" dirty="0">
                <a:solidFill>
                  <a:srgbClr val="002060"/>
                </a:solidFill>
                <a:latin typeface="AGBengaly Mon" pitchFamily="2" charset="0"/>
                <a:cs typeface="Arial" panose="020B0604020202020204" pitchFamily="34" charset="0"/>
              </a:rPr>
              <a:t>21 </a:t>
            </a:r>
            <a:r>
              <a:rPr lang="en-US" sz="1600" b="1" dirty="0">
                <a:solidFill>
                  <a:srgbClr val="002060"/>
                </a:solidFill>
                <a:latin typeface="AGBengaly Mon" pitchFamily="2" charset="0"/>
                <a:cs typeface="Arial" panose="020B0604020202020204" pitchFamily="34" charset="0"/>
              </a:rPr>
              <a:t>billion - Nighttime electricity tariff </a:t>
            </a:r>
          </a:p>
          <a:p>
            <a:pPr marL="285750" indent="-285750" algn="just">
              <a:buFont typeface="Courier New" pitchFamily="49" charset="0"/>
              <a:buChar char="o"/>
            </a:pPr>
            <a:endParaRPr lang="en-US" sz="1600" b="1" dirty="0">
              <a:solidFill>
                <a:srgbClr val="002060"/>
              </a:solidFill>
              <a:latin typeface="AGBengaly Mon" pitchFamily="2" charset="0"/>
              <a:cs typeface="Arial" panose="020B0604020202020204" pitchFamily="34" charset="0"/>
            </a:endParaRPr>
          </a:p>
          <a:p>
            <a:pPr marL="285750" indent="-285750" algn="just">
              <a:buFont typeface="Courier New" pitchFamily="49" charset="0"/>
              <a:buChar char="o"/>
            </a:pPr>
            <a:endParaRPr lang="en-US" sz="1600" b="1" dirty="0">
              <a:solidFill>
                <a:srgbClr val="002060"/>
              </a:solidFill>
              <a:latin typeface="AGBengaly Mon" pitchFamily="2" charset="0"/>
              <a:cs typeface="Arial" panose="020B0604020202020204" pitchFamily="34" charset="0"/>
            </a:endParaRPr>
          </a:p>
          <a:p>
            <a:pPr marL="285750" indent="-285750" algn="just">
              <a:buFont typeface="Courier New" pitchFamily="49" charset="0"/>
              <a:buChar char="o"/>
            </a:pPr>
            <a:r>
              <a:rPr lang="mn-MN" sz="1600" b="1" dirty="0">
                <a:solidFill>
                  <a:srgbClr val="002060"/>
                </a:solidFill>
                <a:latin typeface="AGBengaly Mon" pitchFamily="2" charset="0"/>
                <a:cs typeface="Arial" panose="020B0604020202020204" pitchFamily="34" charset="0"/>
              </a:rPr>
              <a:t>3,6 тэрбум</a:t>
            </a:r>
            <a:r>
              <a:rPr lang="en-US" sz="1600" b="1" dirty="0">
                <a:solidFill>
                  <a:srgbClr val="002060"/>
                </a:solidFill>
                <a:latin typeface="AGBengaly Mon" pitchFamily="2" charset="0"/>
                <a:cs typeface="Arial" panose="020B0604020202020204" pitchFamily="34" charset="0"/>
              </a:rPr>
              <a:t> - Support for reducing air pollution in provinces </a:t>
            </a:r>
          </a:p>
          <a:p>
            <a:pPr marL="285750" indent="-285750" algn="just">
              <a:buFont typeface="Courier New" pitchFamily="49" charset="0"/>
              <a:buChar char="o"/>
            </a:pPr>
            <a:endParaRPr lang="en-US" sz="1600" b="1" dirty="0">
              <a:solidFill>
                <a:srgbClr val="002060"/>
              </a:solidFill>
              <a:latin typeface="AGBengaly Mon" pitchFamily="2" charset="0"/>
              <a:cs typeface="Arial" panose="020B0604020202020204" pitchFamily="34" charset="0"/>
            </a:endParaRPr>
          </a:p>
          <a:p>
            <a:pPr marL="285750" indent="-285750" algn="just">
              <a:buFont typeface="Courier New" pitchFamily="49" charset="0"/>
              <a:buChar char="o"/>
            </a:pPr>
            <a:endParaRPr lang="en-US" sz="1600" b="1" dirty="0">
              <a:solidFill>
                <a:srgbClr val="002060"/>
              </a:solidFill>
              <a:latin typeface="AGBengaly Mon" pitchFamily="2" charset="0"/>
              <a:cs typeface="Arial" panose="020B0604020202020204" pitchFamily="34" charset="0"/>
            </a:endParaRPr>
          </a:p>
          <a:p>
            <a:pPr marL="285750" indent="-285750" algn="just">
              <a:buFont typeface="Courier New" pitchFamily="49" charset="0"/>
              <a:buChar char="o"/>
            </a:pPr>
            <a:r>
              <a:rPr lang="mn-MN" sz="1600" b="1" dirty="0">
                <a:solidFill>
                  <a:srgbClr val="002060"/>
                </a:solidFill>
                <a:latin typeface="AGBengaly Mon" pitchFamily="2" charset="0"/>
                <a:cs typeface="Arial" panose="020B0604020202020204" pitchFamily="34" charset="0"/>
              </a:rPr>
              <a:t>3,4 тэрбум</a:t>
            </a:r>
            <a:r>
              <a:rPr lang="en-US" sz="1600" b="1" dirty="0">
                <a:solidFill>
                  <a:srgbClr val="002060"/>
                </a:solidFill>
                <a:latin typeface="AGBengaly Mon" pitchFamily="2" charset="0"/>
                <a:cs typeface="Arial" panose="020B0604020202020204" pitchFamily="34" charset="0"/>
              </a:rPr>
              <a:t> - Safe electricity distribution in </a:t>
            </a:r>
            <a:r>
              <a:rPr lang="en-US" sz="1600" b="1" dirty="0" err="1">
                <a:solidFill>
                  <a:srgbClr val="002060"/>
                </a:solidFill>
                <a:latin typeface="AGBengaly Mon" pitchFamily="2" charset="0"/>
                <a:cs typeface="Arial" panose="020B0604020202020204" pitchFamily="34" charset="0"/>
              </a:rPr>
              <a:t>ger</a:t>
            </a:r>
            <a:r>
              <a:rPr lang="en-US" sz="1600" b="1" dirty="0">
                <a:solidFill>
                  <a:srgbClr val="002060"/>
                </a:solidFill>
                <a:latin typeface="AGBengaly Mon" pitchFamily="2" charset="0"/>
                <a:cs typeface="Arial" panose="020B0604020202020204" pitchFamily="34" charset="0"/>
              </a:rPr>
              <a:t> areas </a:t>
            </a:r>
          </a:p>
          <a:p>
            <a:pPr algn="ctr"/>
            <a:r>
              <a:rPr lang="mn-MN" sz="1600" dirty="0">
                <a:solidFill>
                  <a:srgbClr val="002060"/>
                </a:solidFill>
                <a:latin typeface="AGBengaly Mon" pitchFamily="2" charset="0"/>
                <a:cs typeface="Arial" panose="020B0604020202020204" pitchFamily="34" charset="0"/>
              </a:rPr>
              <a:t> </a:t>
            </a:r>
            <a:endParaRPr lang="en-US" sz="1600" b="1" dirty="0">
              <a:solidFill>
                <a:srgbClr val="002060"/>
              </a:solidFill>
              <a:latin typeface="AGBengaly Mon" pitchFamily="2" charset="0"/>
              <a:cs typeface="Arial" panose="020B0604020202020204" pitchFamily="34" charset="0"/>
            </a:endParaRPr>
          </a:p>
          <a:p>
            <a:pPr algn="just"/>
            <a:endParaRPr lang="en-US" sz="1600" b="1" dirty="0">
              <a:solidFill>
                <a:srgbClr val="002060"/>
              </a:solidFill>
              <a:latin typeface="AGBengaly Mon" pitchFamily="2" charset="0"/>
              <a:cs typeface="Arial" panose="020B0604020202020204" pitchFamily="34" charset="0"/>
            </a:endParaRPr>
          </a:p>
          <a:p>
            <a:pPr marL="2176463" indent="-288925">
              <a:buFont typeface="Wingdings" panose="05000000000000000000" pitchFamily="2" charset="2"/>
              <a:buChar char="Ø"/>
            </a:pPr>
            <a:endParaRPr lang="en-US" sz="1600" dirty="0">
              <a:solidFill>
                <a:srgbClr val="002060"/>
              </a:solidFill>
              <a:latin typeface="AGBengaly Mon" pitchFamily="2" charset="0"/>
              <a:cs typeface="Arial" panose="020B0604020202020204" pitchFamily="34" charset="0"/>
            </a:endParaRPr>
          </a:p>
          <a:p>
            <a:pPr marL="2176463" indent="-288925">
              <a:buFont typeface="Arial" pitchFamily="34" charset="0"/>
              <a:buChar char="•"/>
            </a:pPr>
            <a:r>
              <a:rPr lang="en-US" sz="1600" dirty="0">
                <a:solidFill>
                  <a:srgbClr val="002060"/>
                </a:solidFill>
                <a:latin typeface="AGBengaly Mon" pitchFamily="2" charset="0"/>
                <a:cs typeface="Arial" panose="020B0604020202020204" pitchFamily="34" charset="0"/>
              </a:rPr>
              <a:t>Increase capacity of power over </a:t>
            </a:r>
            <a:r>
              <a:rPr lang="mn-MN" sz="1600" dirty="0">
                <a:solidFill>
                  <a:srgbClr val="002060"/>
                </a:solidFill>
                <a:latin typeface="AGBengaly Mon" pitchFamily="2" charset="0"/>
                <a:cs typeface="Arial" panose="020B0604020202020204" pitchFamily="34" charset="0"/>
              </a:rPr>
              <a:t>20</a:t>
            </a:r>
            <a:r>
              <a:rPr lang="en-US" sz="1600" dirty="0">
                <a:solidFill>
                  <a:srgbClr val="002060"/>
                </a:solidFill>
                <a:latin typeface="AGBengaly Mon" pitchFamily="2" charset="0"/>
                <a:cs typeface="Arial" panose="020B0604020202020204" pitchFamily="34" charset="0"/>
              </a:rPr>
              <a:t>K households</a:t>
            </a:r>
          </a:p>
          <a:p>
            <a:pPr marL="2176463" indent="-288925">
              <a:buFont typeface="Arial" pitchFamily="34" charset="0"/>
              <a:buChar char="•"/>
            </a:pPr>
            <a:endParaRPr lang="mn-MN" sz="1600" dirty="0">
              <a:solidFill>
                <a:srgbClr val="002060"/>
              </a:solidFill>
              <a:latin typeface="AGBengaly Mon" pitchFamily="2" charset="0"/>
              <a:cs typeface="Arial" panose="020B0604020202020204" pitchFamily="34" charset="0"/>
            </a:endParaRPr>
          </a:p>
          <a:p>
            <a:pPr marL="2176463" indent="-288925">
              <a:buFont typeface="Arial" pitchFamily="34" charset="0"/>
              <a:buChar char="•"/>
            </a:pPr>
            <a:r>
              <a:rPr lang="mn-MN" sz="1600" dirty="0">
                <a:solidFill>
                  <a:srgbClr val="002060"/>
                </a:solidFill>
                <a:latin typeface="AGBengaly Mon" pitchFamily="2" charset="0"/>
                <a:cs typeface="Arial" panose="020B0604020202020204" pitchFamily="34" charset="0"/>
              </a:rPr>
              <a:t>8000 </a:t>
            </a:r>
            <a:r>
              <a:rPr lang="en-US" sz="1600" dirty="0">
                <a:solidFill>
                  <a:srgbClr val="002060"/>
                </a:solidFill>
                <a:latin typeface="AGBengaly Mon" pitchFamily="2" charset="0"/>
                <a:cs typeface="Arial" panose="020B0604020202020204" pitchFamily="34" charset="0"/>
              </a:rPr>
              <a:t>households</a:t>
            </a:r>
            <a:r>
              <a:rPr lang="mn-MN" sz="1600" dirty="0">
                <a:solidFill>
                  <a:srgbClr val="002060"/>
                </a:solidFill>
                <a:latin typeface="AGBengaly Mon" pitchFamily="2" charset="0"/>
                <a:cs typeface="Arial" panose="020B0604020202020204" pitchFamily="34" charset="0"/>
              </a:rPr>
              <a:t>, 90 </a:t>
            </a:r>
            <a:r>
              <a:rPr lang="en-US" sz="1600" dirty="0">
                <a:solidFill>
                  <a:srgbClr val="002060"/>
                </a:solidFill>
                <a:latin typeface="AGBengaly Mon" pitchFamily="2" charset="0"/>
                <a:cs typeface="Arial" panose="020B0604020202020204" pitchFamily="34" charset="0"/>
              </a:rPr>
              <a:t>organizations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-1" y="0"/>
            <a:ext cx="9906001" cy="6858000"/>
            <a:chOff x="-1" y="0"/>
            <a:chExt cx="9144001" cy="6858000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pic>
            <p:nvPicPr>
              <p:cNvPr id="4" name="Picture 2" descr="D:\Хэвлэл мэдээлэл\agaarmn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96000" y="6400800"/>
                <a:ext cx="2954728" cy="4000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" name="Rectangle 4"/>
              <p:cNvSpPr/>
              <p:nvPr/>
            </p:nvSpPr>
            <p:spPr>
              <a:xfrm>
                <a:off x="0" y="6781800"/>
                <a:ext cx="9144000" cy="76200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GBengaly Mon" pitchFamily="2" charset="0"/>
                </a:endParaRPr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0" y="0"/>
                <a:ext cx="9144000" cy="76200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GBengaly Mon" pitchFamily="2" charset="0"/>
                </a:endParaRPr>
              </a:p>
            </p:txBody>
          </p:sp>
        </p:grpSp>
        <p:pic>
          <p:nvPicPr>
            <p:cNvPr id="8" name="Picture 2" descr="D:\Хэвлэл мэдээлэл\logo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47850"/>
              <a:ext cx="2401311" cy="690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TextBox 9"/>
          <p:cNvSpPr txBox="1"/>
          <p:nvPr/>
        </p:nvSpPr>
        <p:spPr>
          <a:xfrm>
            <a:off x="228600" y="1334869"/>
            <a:ext cx="3367529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AGBengaly Mon" pitchFamily="2" charset="0"/>
              </a:rPr>
              <a:t>SOME HIGHLIGHTED ACTIONS SINCE 2017</a:t>
            </a:r>
            <a:endParaRPr lang="mn-MN" b="1" dirty="0">
              <a:solidFill>
                <a:srgbClr val="002060"/>
              </a:solidFill>
              <a:latin typeface="AGBengaly Mon" pitchFamily="2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91" y="2057400"/>
            <a:ext cx="2982191" cy="2253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082" y="4310913"/>
            <a:ext cx="2667000" cy="1997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97866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6200" y="1013936"/>
            <a:ext cx="30416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6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Law on Air </a:t>
            </a:r>
          </a:p>
          <a:p>
            <a:pPr marL="285750" indent="-285750">
              <a:buFontTx/>
              <a:buChar char="-"/>
            </a:pPr>
            <a:r>
              <a:rPr lang="en-US" sz="16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Law on Payment of Air Pollution</a:t>
            </a:r>
            <a:endParaRPr lang="en-US" sz="1600" dirty="0">
              <a:solidFill>
                <a:srgbClr val="002060"/>
              </a:solidFill>
              <a:latin typeface="AGBenguiat Mon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00400" y="3171567"/>
            <a:ext cx="44600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en-US" sz="16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Governmental resolution No.43 </a:t>
            </a:r>
            <a:r>
              <a:rPr lang="mn-MN" sz="16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“</a:t>
            </a:r>
            <a:r>
              <a:rPr lang="en-US" sz="16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Some actions to reduce air pollution</a:t>
            </a:r>
            <a:r>
              <a:rPr lang="mn-MN" sz="16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”</a:t>
            </a:r>
            <a:endParaRPr lang="en-US" sz="1600" b="1" dirty="0">
              <a:solidFill>
                <a:srgbClr val="002060"/>
              </a:solidFill>
              <a:latin typeface="AGBenguiat Mon" pitchFamily="34" charset="0"/>
              <a:cs typeface="Arial" panose="020B0604020202020204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en-US" sz="16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Governmental resolution No.62 </a:t>
            </a:r>
            <a:r>
              <a:rPr lang="mn-MN" sz="16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“</a:t>
            </a:r>
            <a:r>
              <a:rPr lang="en-US" sz="16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Banning the usage of raw coal</a:t>
            </a:r>
            <a:r>
              <a:rPr lang="mn-MN" sz="16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”</a:t>
            </a:r>
            <a:endParaRPr lang="en-US" sz="1600" dirty="0">
              <a:solidFill>
                <a:srgbClr val="002060"/>
              </a:solidFill>
              <a:latin typeface="AGBenguiat Mon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95599" y="1905000"/>
            <a:ext cx="25908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- The National </a:t>
            </a:r>
            <a:r>
              <a:rPr lang="en-US" sz="1600" dirty="0" err="1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Programme</a:t>
            </a:r>
            <a:r>
              <a:rPr lang="en-US" sz="16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 on Air and Environmental Pollution</a:t>
            </a:r>
          </a:p>
        </p:txBody>
      </p:sp>
      <p:cxnSp>
        <p:nvCxnSpPr>
          <p:cNvPr id="8" name="Elbow Connector 7"/>
          <p:cNvCxnSpPr/>
          <p:nvPr/>
        </p:nvCxnSpPr>
        <p:spPr>
          <a:xfrm>
            <a:off x="304801" y="990600"/>
            <a:ext cx="5257800" cy="838199"/>
          </a:xfrm>
          <a:prstGeom prst="bentConnector3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Elbow Connector 11"/>
          <p:cNvCxnSpPr/>
          <p:nvPr/>
        </p:nvCxnSpPr>
        <p:spPr>
          <a:xfrm rot="16200000" flipH="1">
            <a:off x="5261237" y="2104771"/>
            <a:ext cx="2685533" cy="2133600"/>
          </a:xfrm>
          <a:prstGeom prst="bentConnector3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7696200" y="4514333"/>
            <a:ext cx="19812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400800" y="4610103"/>
            <a:ext cx="33059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Tx/>
              <a:buChar char="-"/>
            </a:pPr>
            <a:r>
              <a:rPr lang="mn-MN" sz="16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“</a:t>
            </a:r>
            <a:r>
              <a:rPr lang="en-US" sz="16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Renewal of approval of air quality improvement zones“</a:t>
            </a:r>
            <a:endParaRPr lang="mn-MN" sz="1600" dirty="0">
              <a:solidFill>
                <a:srgbClr val="002060"/>
              </a:solidFill>
              <a:latin typeface="AGBenguiat Mon" pitchFamily="34" charset="0"/>
              <a:cs typeface="Arial" panose="020B0604020202020204" pitchFamily="34" charset="0"/>
            </a:endParaRPr>
          </a:p>
          <a:p>
            <a:pPr marL="171450" indent="-171450" algn="just">
              <a:buFontTx/>
              <a:buChar char="-"/>
            </a:pPr>
            <a:r>
              <a:rPr lang="en-US" sz="16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Renew of standard on improved fuels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30442" y="228600"/>
            <a:ext cx="43993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- </a:t>
            </a:r>
            <a:r>
              <a:rPr lang="en-US" sz="16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Policy document - </a:t>
            </a:r>
            <a:r>
              <a:rPr lang="en-US" sz="16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1</a:t>
            </a:r>
            <a:r>
              <a:rPr lang="mn-MN" sz="16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 </a:t>
            </a:r>
            <a:endParaRPr lang="en-US" sz="1600" dirty="0">
              <a:solidFill>
                <a:srgbClr val="002060"/>
              </a:solidFill>
              <a:latin typeface="AGBenguiat Mon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16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- </a:t>
            </a:r>
            <a:r>
              <a:rPr lang="en-US" sz="16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Laws - </a:t>
            </a:r>
            <a:r>
              <a:rPr lang="en-US" sz="16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2</a:t>
            </a:r>
            <a:r>
              <a:rPr lang="mn-MN" sz="16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 </a:t>
            </a:r>
            <a:endParaRPr lang="en-US" sz="1600" dirty="0">
              <a:solidFill>
                <a:srgbClr val="002060"/>
              </a:solidFill>
              <a:latin typeface="AGBenguiat Mon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16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- </a:t>
            </a:r>
            <a:r>
              <a:rPr lang="en-US" sz="16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Rule, order, norm, methods - </a:t>
            </a:r>
            <a:r>
              <a:rPr lang="en-US" sz="16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over 30</a:t>
            </a:r>
            <a:endParaRPr lang="en-US" sz="1600" dirty="0">
              <a:solidFill>
                <a:srgbClr val="002060"/>
              </a:solidFill>
              <a:latin typeface="AGBenguiat Mon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16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- </a:t>
            </a:r>
            <a:r>
              <a:rPr lang="en-US" sz="16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Standards - </a:t>
            </a:r>
            <a:r>
              <a:rPr lang="en-US" sz="16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over </a:t>
            </a:r>
            <a:r>
              <a:rPr lang="mn-MN" sz="16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40</a:t>
            </a:r>
            <a:endParaRPr lang="en-US" sz="1600" dirty="0">
              <a:solidFill>
                <a:srgbClr val="002060"/>
              </a:solidFill>
              <a:latin typeface="AGBenguiat Mon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665734" y="1459467"/>
            <a:ext cx="8130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mn-MN" b="1" dirty="0">
                <a:solidFill>
                  <a:srgbClr val="FF0000"/>
                </a:solidFill>
                <a:latin typeface="AGBenguiat Mon" pitchFamily="34" charset="0"/>
              </a:rPr>
              <a:t>2017</a:t>
            </a:r>
            <a:endParaRPr lang="en-US" b="1" dirty="0">
              <a:solidFill>
                <a:srgbClr val="FF0000"/>
              </a:solidFill>
              <a:latin typeface="AGBenguiat Mon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197481" y="2784517"/>
            <a:ext cx="8130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mn-MN" b="1" dirty="0">
                <a:solidFill>
                  <a:srgbClr val="FF0000"/>
                </a:solidFill>
                <a:latin typeface="AGBenguiat Mon" pitchFamily="34" charset="0"/>
              </a:rPr>
              <a:t>201</a:t>
            </a:r>
            <a:r>
              <a:rPr lang="en-US" b="1" dirty="0">
                <a:solidFill>
                  <a:srgbClr val="FF0000"/>
                </a:solidFill>
                <a:latin typeface="AGBenguiat Mon" pitchFamily="34" charset="0"/>
              </a:rPr>
              <a:t>8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280278" y="4145001"/>
            <a:ext cx="8130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mn-MN" b="1" dirty="0">
                <a:solidFill>
                  <a:srgbClr val="FF0000"/>
                </a:solidFill>
                <a:latin typeface="AGBenguiat Mon" pitchFamily="34" charset="0"/>
              </a:rPr>
              <a:t>20</a:t>
            </a:r>
            <a:r>
              <a:rPr lang="en-US" b="1" dirty="0">
                <a:solidFill>
                  <a:srgbClr val="FF0000"/>
                </a:solidFill>
                <a:latin typeface="AGBenguiat Mon" pitchFamily="34" charset="0"/>
              </a:rPr>
              <a:t>19</a:t>
            </a:r>
          </a:p>
        </p:txBody>
      </p:sp>
      <p:sp>
        <p:nvSpPr>
          <p:cNvPr id="9" name="Rectangle 8"/>
          <p:cNvSpPr/>
          <p:nvPr/>
        </p:nvSpPr>
        <p:spPr>
          <a:xfrm rot="20666617">
            <a:off x="580923" y="5354644"/>
            <a:ext cx="2735044" cy="400110"/>
          </a:xfrm>
          <a:prstGeom prst="rect">
            <a:avLst/>
          </a:prstGeom>
          <a:ln w="57150">
            <a:solidFill>
              <a:srgbClr val="002060"/>
            </a:solidFill>
          </a:ln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Benguiat Mon" pitchFamily="34" charset="0"/>
                <a:cs typeface="Arial" panose="020B0604020202020204" pitchFamily="34" charset="0"/>
              </a:rPr>
              <a:t>Legal environment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781343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" y="0"/>
            <a:ext cx="9906001" cy="6858000"/>
            <a:chOff x="-1" y="0"/>
            <a:chExt cx="9144001" cy="6858000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pic>
            <p:nvPicPr>
              <p:cNvPr id="4" name="Picture 2" descr="D:\Хэвлэл мэдээлэл\agaarmn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96000" y="6400800"/>
                <a:ext cx="2954728" cy="4000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" name="Rectangle 4"/>
              <p:cNvSpPr/>
              <p:nvPr/>
            </p:nvSpPr>
            <p:spPr>
              <a:xfrm>
                <a:off x="0" y="6781800"/>
                <a:ext cx="9144000" cy="76200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GBenguiat Mon" pitchFamily="34" charset="0"/>
                </a:endParaRPr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0" y="0"/>
                <a:ext cx="9144000" cy="76200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GBenguiat Mon" pitchFamily="34" charset="0"/>
                </a:endParaRPr>
              </a:p>
            </p:txBody>
          </p:sp>
        </p:grpSp>
        <p:pic>
          <p:nvPicPr>
            <p:cNvPr id="8" name="Picture 2" descr="D:\Хэвлэл мэдээлэл\logo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47850"/>
              <a:ext cx="2401311" cy="690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975C4040-7B20-4251-AFD2-F2682E1FF37F}"/>
              </a:ext>
            </a:extLst>
          </p:cNvPr>
          <p:cNvGrpSpPr/>
          <p:nvPr/>
        </p:nvGrpSpPr>
        <p:grpSpPr>
          <a:xfrm>
            <a:off x="1828800" y="1172617"/>
            <a:ext cx="5709105" cy="5228183"/>
            <a:chOff x="3105413" y="915674"/>
            <a:chExt cx="5931810" cy="5537533"/>
          </a:xfrm>
        </p:grpSpPr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xmlns="" id="{19F3DFE3-F2BF-44A2-BF9A-5DE27F6DC67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91270" y="915674"/>
              <a:ext cx="5598488" cy="5537533"/>
              <a:chOff x="1212938" y="1472114"/>
              <a:chExt cx="4777725" cy="4725956"/>
            </a:xfrm>
          </p:grpSpPr>
          <p:sp>
            <p:nvSpPr>
              <p:cNvPr id="72" name="Ellipse 1">
                <a:extLst>
                  <a:ext uri="{FF2B5EF4-FFF2-40B4-BE49-F238E27FC236}">
                    <a16:creationId xmlns:a16="http://schemas.microsoft.com/office/drawing/2014/main" xmlns="" id="{EBECE534-E0D5-4280-960B-5B97F3118C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7049" y="1472114"/>
                <a:ext cx="1405500" cy="1215978"/>
              </a:xfrm>
              <a:custGeom>
                <a:avLst/>
                <a:gdLst>
                  <a:gd name="T0" fmla="*/ 679645 w 1881327"/>
                  <a:gd name="T1" fmla="*/ 0 h 1627643"/>
                  <a:gd name="T2" fmla="*/ 1405500 w 1881327"/>
                  <a:gd name="T3" fmla="*/ 725855 h 1627643"/>
                  <a:gd name="T4" fmla="*/ 1211989 w 1881327"/>
                  <a:gd name="T5" fmla="*/ 1215978 h 1627643"/>
                  <a:gd name="T6" fmla="*/ 687082 w 1881327"/>
                  <a:gd name="T7" fmla="*/ 1104503 h 1627643"/>
                  <a:gd name="T8" fmla="*/ 327044 w 1881327"/>
                  <a:gd name="T9" fmla="*/ 1156186 h 1627643"/>
                  <a:gd name="T10" fmla="*/ 328668 w 1881327"/>
                  <a:gd name="T11" fmla="*/ 1145853 h 1627643"/>
                  <a:gd name="T12" fmla="*/ 0 w 1881327"/>
                  <a:gd name="T13" fmla="*/ 472914 h 1627643"/>
                  <a:gd name="T14" fmla="*/ 679645 w 1881327"/>
                  <a:gd name="T15" fmla="*/ 0 h 162764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81327" h="1627643">
                    <a:moveTo>
                      <a:pt x="909737" y="0"/>
                    </a:moveTo>
                    <a:cubicBezTo>
                      <a:pt x="1446331" y="0"/>
                      <a:pt x="1881327" y="434996"/>
                      <a:pt x="1881327" y="971590"/>
                    </a:cubicBezTo>
                    <a:cubicBezTo>
                      <a:pt x="1881327" y="1225467"/>
                      <a:pt x="1783954" y="1456601"/>
                      <a:pt x="1622304" y="1627643"/>
                    </a:cubicBezTo>
                    <a:cubicBezTo>
                      <a:pt x="1407823" y="1531333"/>
                      <a:pt x="1169935" y="1478429"/>
                      <a:pt x="919691" y="1478429"/>
                    </a:cubicBezTo>
                    <a:cubicBezTo>
                      <a:pt x="752338" y="1478429"/>
                      <a:pt x="590510" y="1502090"/>
                      <a:pt x="437764" y="1547609"/>
                    </a:cubicBezTo>
                    <a:cubicBezTo>
                      <a:pt x="439086" y="1543067"/>
                      <a:pt x="439528" y="1538427"/>
                      <a:pt x="439938" y="1533777"/>
                    </a:cubicBezTo>
                    <a:cubicBezTo>
                      <a:pt x="472664" y="1162783"/>
                      <a:pt x="292347" y="822130"/>
                      <a:pt x="0" y="633018"/>
                    </a:cubicBezTo>
                    <a:cubicBezTo>
                      <a:pt x="136468" y="263166"/>
                      <a:pt x="492370" y="0"/>
                      <a:pt x="909737" y="0"/>
                    </a:cubicBezTo>
                    <a:close/>
                  </a:path>
                </a:pathLst>
              </a:custGeom>
              <a:solidFill>
                <a:srgbClr val="72B238"/>
              </a:solidFill>
              <a:ln w="381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endParaRPr lang="en-US">
                  <a:latin typeface="AGBenguiat Mon" panose="020B7200000000000000" pitchFamily="34" charset="0"/>
                </a:endParaRPr>
              </a:p>
            </p:txBody>
          </p:sp>
          <p:sp>
            <p:nvSpPr>
              <p:cNvPr id="73" name="Ellipse 2">
                <a:extLst>
                  <a:ext uri="{FF2B5EF4-FFF2-40B4-BE49-F238E27FC236}">
                    <a16:creationId xmlns:a16="http://schemas.microsoft.com/office/drawing/2014/main" xmlns="" id="{50F0743D-E081-46A2-8DED-1A377F3BD30E}"/>
                  </a:ext>
                </a:extLst>
              </p:cNvPr>
              <p:cNvSpPr>
                <a:spLocks/>
              </p:cNvSpPr>
              <p:nvPr/>
            </p:nvSpPr>
            <p:spPr bwMode="auto">
              <a:xfrm rot="-292988">
                <a:off x="4120720" y="1819766"/>
                <a:ext cx="1293201" cy="1451479"/>
              </a:xfrm>
              <a:custGeom>
                <a:avLst/>
                <a:gdLst>
                  <a:gd name="T0" fmla="*/ 641561 w 1731010"/>
                  <a:gd name="T1" fmla="*/ 3747 h 1942872"/>
                  <a:gd name="T2" fmla="*/ 1293201 w 1731010"/>
                  <a:gd name="T3" fmla="*/ 725855 h 1942872"/>
                  <a:gd name="T4" fmla="*/ 571896 w 1731010"/>
                  <a:gd name="T5" fmla="*/ 1451479 h 1942872"/>
                  <a:gd name="T6" fmla="*/ 0 w 1731010"/>
                  <a:gd name="T7" fmla="*/ 814365 h 1942872"/>
                  <a:gd name="T8" fmla="*/ 233026 w 1731010"/>
                  <a:gd name="T9" fmla="*/ 341603 h 1942872"/>
                  <a:gd name="T10" fmla="*/ 210796 w 1731010"/>
                  <a:gd name="T11" fmla="*/ 94026 h 1942872"/>
                  <a:gd name="T12" fmla="*/ 567347 w 1731010"/>
                  <a:gd name="T13" fmla="*/ 0 h 1942872"/>
                  <a:gd name="T14" fmla="*/ 641561 w 1731010"/>
                  <a:gd name="T15" fmla="*/ 3747 h 19428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731010" h="1942872">
                    <a:moveTo>
                      <a:pt x="858760" y="5016"/>
                    </a:moveTo>
                    <a:cubicBezTo>
                      <a:pt x="1348690" y="54771"/>
                      <a:pt x="1731010" y="468533"/>
                      <a:pt x="1731010" y="971590"/>
                    </a:cubicBezTo>
                    <a:cubicBezTo>
                      <a:pt x="1731011" y="1506152"/>
                      <a:pt x="1299302" y="1939885"/>
                      <a:pt x="765509" y="1942872"/>
                    </a:cubicBezTo>
                    <a:cubicBezTo>
                      <a:pt x="615484" y="1581148"/>
                      <a:pt x="345116" y="1278803"/>
                      <a:pt x="0" y="1090065"/>
                    </a:cubicBezTo>
                    <a:cubicBezTo>
                      <a:pt x="173819" y="931818"/>
                      <a:pt x="290325" y="709981"/>
                      <a:pt x="311916" y="457252"/>
                    </a:cubicBezTo>
                    <a:cubicBezTo>
                      <a:pt x="321717" y="342547"/>
                      <a:pt x="311168" y="230797"/>
                      <a:pt x="282160" y="125858"/>
                    </a:cubicBezTo>
                    <a:cubicBezTo>
                      <a:pt x="422873" y="45524"/>
                      <a:pt x="585831" y="0"/>
                      <a:pt x="759421" y="0"/>
                    </a:cubicBezTo>
                    <a:cubicBezTo>
                      <a:pt x="792958" y="0"/>
                      <a:pt x="826098" y="1699"/>
                      <a:pt x="858760" y="5016"/>
                    </a:cubicBezTo>
                    <a:close/>
                  </a:path>
                </a:pathLst>
              </a:custGeom>
              <a:solidFill>
                <a:srgbClr val="CF334B"/>
              </a:solidFill>
              <a:ln w="381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endParaRPr lang="en-US">
                  <a:latin typeface="AGBenguiat Mon" panose="020B7200000000000000" pitchFamily="34" charset="0"/>
                </a:endParaRPr>
              </a:p>
            </p:txBody>
          </p:sp>
          <p:sp>
            <p:nvSpPr>
              <p:cNvPr id="75" name="Ellipse 3">
                <a:extLst>
                  <a:ext uri="{FF2B5EF4-FFF2-40B4-BE49-F238E27FC236}">
                    <a16:creationId xmlns:a16="http://schemas.microsoft.com/office/drawing/2014/main" xmlns="" id="{AE466340-A0C1-4E56-8445-3D31BCBEE5A1}"/>
                  </a:ext>
                </a:extLst>
              </p:cNvPr>
              <p:cNvSpPr>
                <a:spLocks/>
              </p:cNvSpPr>
              <p:nvPr/>
            </p:nvSpPr>
            <p:spPr bwMode="auto">
              <a:xfrm rot="-609606">
                <a:off x="4769167" y="2841103"/>
                <a:ext cx="1221496" cy="1417920"/>
              </a:xfrm>
              <a:custGeom>
                <a:avLst/>
                <a:gdLst>
                  <a:gd name="T0" fmla="*/ 714646 w 1635030"/>
                  <a:gd name="T1" fmla="*/ 0 h 1897952"/>
                  <a:gd name="T2" fmla="*/ 1221496 w 1635030"/>
                  <a:gd name="T3" fmla="*/ 692066 h 1897952"/>
                  <a:gd name="T4" fmla="*/ 495642 w 1635030"/>
                  <a:gd name="T5" fmla="*/ 1417920 h 1897952"/>
                  <a:gd name="T6" fmla="*/ 0 w 1635030"/>
                  <a:gd name="T7" fmla="*/ 1221331 h 1897952"/>
                  <a:gd name="T8" fmla="*/ 83225 w 1635030"/>
                  <a:gd name="T9" fmla="*/ 944173 h 1897952"/>
                  <a:gd name="T10" fmla="*/ 43804 w 1635030"/>
                  <a:gd name="T11" fmla="*/ 327797 h 1897952"/>
                  <a:gd name="T12" fmla="*/ 714646 w 1635030"/>
                  <a:gd name="T13" fmla="*/ 0 h 18979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35030" h="1897952">
                    <a:moveTo>
                      <a:pt x="956588" y="0"/>
                    </a:moveTo>
                    <a:cubicBezTo>
                      <a:pt x="1349940" y="124139"/>
                      <a:pt x="1635030" y="491957"/>
                      <a:pt x="1635030" y="926362"/>
                    </a:cubicBezTo>
                    <a:cubicBezTo>
                      <a:pt x="1635030" y="1462956"/>
                      <a:pt x="1200034" y="1897952"/>
                      <a:pt x="663440" y="1897952"/>
                    </a:cubicBezTo>
                    <a:cubicBezTo>
                      <a:pt x="406603" y="1897952"/>
                      <a:pt x="173042" y="1798295"/>
                      <a:pt x="0" y="1634809"/>
                    </a:cubicBezTo>
                    <a:cubicBezTo>
                      <a:pt x="50748" y="1518368"/>
                      <a:pt x="88053" y="1394101"/>
                      <a:pt x="111401" y="1263820"/>
                    </a:cubicBezTo>
                    <a:cubicBezTo>
                      <a:pt x="162526" y="978537"/>
                      <a:pt x="140877" y="697051"/>
                      <a:pt x="58634" y="438772"/>
                    </a:cubicBezTo>
                    <a:cubicBezTo>
                      <a:pt x="428124" y="471037"/>
                      <a:pt x="767689" y="291430"/>
                      <a:pt x="956588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381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endParaRPr lang="en-US">
                  <a:latin typeface="AGBenguiat Mon" panose="020B7200000000000000" pitchFamily="34" charset="0"/>
                </a:endParaRPr>
              </a:p>
            </p:txBody>
          </p:sp>
          <p:sp>
            <p:nvSpPr>
              <p:cNvPr id="83" name="Ellipse 4">
                <a:extLst>
                  <a:ext uri="{FF2B5EF4-FFF2-40B4-BE49-F238E27FC236}">
                    <a16:creationId xmlns:a16="http://schemas.microsoft.com/office/drawing/2014/main" xmlns="" id="{B388EC26-BCB3-431A-BFFE-57FEB69A45E7}"/>
                  </a:ext>
                </a:extLst>
              </p:cNvPr>
              <p:cNvSpPr/>
              <p:nvPr/>
            </p:nvSpPr>
            <p:spPr bwMode="auto">
              <a:xfrm rot="1800000">
                <a:off x="4544903" y="4080359"/>
                <a:ext cx="1246113" cy="1431916"/>
              </a:xfrm>
              <a:custGeom>
                <a:avLst/>
                <a:gdLst/>
                <a:ahLst/>
                <a:cxnLst/>
                <a:rect l="l" t="t" r="r" b="b"/>
                <a:pathLst>
                  <a:path w="1668225" h="1917087">
                    <a:moveTo>
                      <a:pt x="63584" y="420981"/>
                    </a:moveTo>
                    <a:cubicBezTo>
                      <a:pt x="301175" y="436911"/>
                      <a:pt x="544391" y="362470"/>
                      <a:pt x="740979" y="196574"/>
                    </a:cubicBezTo>
                    <a:cubicBezTo>
                      <a:pt x="810270" y="138102"/>
                      <a:pt x="869335" y="72009"/>
                      <a:pt x="917157" y="0"/>
                    </a:cubicBezTo>
                    <a:cubicBezTo>
                      <a:pt x="1347622" y="99043"/>
                      <a:pt x="1668225" y="484830"/>
                      <a:pt x="1668225" y="945497"/>
                    </a:cubicBezTo>
                    <a:cubicBezTo>
                      <a:pt x="1668225" y="1482091"/>
                      <a:pt x="1233229" y="1917087"/>
                      <a:pt x="696635" y="1917087"/>
                    </a:cubicBezTo>
                    <a:cubicBezTo>
                      <a:pt x="423198" y="1917087"/>
                      <a:pt x="176143" y="1804131"/>
                      <a:pt x="0" y="1621933"/>
                    </a:cubicBezTo>
                    <a:cubicBezTo>
                      <a:pt x="162221" y="1248707"/>
                      <a:pt x="190159" y="822130"/>
                      <a:pt x="63584" y="420981"/>
                    </a:cubicBezTo>
                    <a:close/>
                  </a:path>
                </a:pathLst>
              </a:custGeom>
              <a:solidFill>
                <a:srgbClr val="CF334B"/>
              </a:solidFill>
              <a:ln w="381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defTabSz="914377" eaLnBrk="1" hangingPunct="1">
                  <a:defRPr/>
                </a:pPr>
                <a:endParaRPr lang="fr-FR" sz="1200" b="1">
                  <a:latin typeface="AGBenguiat Mon" panose="020B7200000000000000" pitchFamily="34" charset="0"/>
                </a:endParaRPr>
              </a:p>
            </p:txBody>
          </p:sp>
          <p:sp>
            <p:nvSpPr>
              <p:cNvPr id="84" name="Ellipse 5">
                <a:extLst>
                  <a:ext uri="{FF2B5EF4-FFF2-40B4-BE49-F238E27FC236}">
                    <a16:creationId xmlns:a16="http://schemas.microsoft.com/office/drawing/2014/main" xmlns="" id="{7AB3204A-329B-43D3-BF90-A6E1930DDCCA}"/>
                  </a:ext>
                </a:extLst>
              </p:cNvPr>
              <p:cNvSpPr>
                <a:spLocks/>
              </p:cNvSpPr>
              <p:nvPr/>
            </p:nvSpPr>
            <p:spPr bwMode="auto">
              <a:xfrm rot="1503323">
                <a:off x="3419586" y="4871775"/>
                <a:ext cx="1451708" cy="1326295"/>
              </a:xfrm>
              <a:custGeom>
                <a:avLst/>
                <a:gdLst>
                  <a:gd name="T0" fmla="*/ 675633 w 1943180"/>
                  <a:gd name="T1" fmla="*/ 0 h 1775308"/>
                  <a:gd name="T2" fmla="*/ 1174575 w 1943180"/>
                  <a:gd name="T3" fmla="*/ 265580 h 1775308"/>
                  <a:gd name="T4" fmla="*/ 1364968 w 1943180"/>
                  <a:gd name="T5" fmla="*/ 256256 h 1775308"/>
                  <a:gd name="T6" fmla="*/ 1451708 w 1943180"/>
                  <a:gd name="T7" fmla="*/ 600441 h 1775308"/>
                  <a:gd name="T8" fmla="*/ 725854 w 1943180"/>
                  <a:gd name="T9" fmla="*/ 1326295 h 1775308"/>
                  <a:gd name="T10" fmla="*/ 0 w 1943180"/>
                  <a:gd name="T11" fmla="*/ 600441 h 1775308"/>
                  <a:gd name="T12" fmla="*/ 217 w 1943180"/>
                  <a:gd name="T13" fmla="*/ 597565 h 1775308"/>
                  <a:gd name="T14" fmla="*/ 82070 w 1943180"/>
                  <a:gd name="T15" fmla="*/ 564221 h 1775308"/>
                  <a:gd name="T16" fmla="*/ 675633 w 1943180"/>
                  <a:gd name="T17" fmla="*/ 0 h 177530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943180" h="1775308">
                    <a:moveTo>
                      <a:pt x="904367" y="0"/>
                    </a:moveTo>
                    <a:cubicBezTo>
                      <a:pt x="1062994" y="197860"/>
                      <a:pt x="1299569" y="331902"/>
                      <a:pt x="1572225" y="355491"/>
                    </a:cubicBezTo>
                    <a:cubicBezTo>
                      <a:pt x="1659461" y="363038"/>
                      <a:pt x="1745001" y="358812"/>
                      <a:pt x="1827075" y="343010"/>
                    </a:cubicBezTo>
                    <a:cubicBezTo>
                      <a:pt x="1901182" y="480062"/>
                      <a:pt x="1943180" y="636986"/>
                      <a:pt x="1943180" y="803718"/>
                    </a:cubicBezTo>
                    <a:cubicBezTo>
                      <a:pt x="1943180" y="1340312"/>
                      <a:pt x="1508184" y="1775308"/>
                      <a:pt x="971590" y="1775308"/>
                    </a:cubicBezTo>
                    <a:cubicBezTo>
                      <a:pt x="434996" y="1775308"/>
                      <a:pt x="0" y="1340312"/>
                      <a:pt x="0" y="803718"/>
                    </a:cubicBezTo>
                    <a:lnTo>
                      <a:pt x="291" y="799869"/>
                    </a:lnTo>
                    <a:lnTo>
                      <a:pt x="109854" y="755236"/>
                    </a:lnTo>
                    <a:cubicBezTo>
                      <a:pt x="463499" y="589912"/>
                      <a:pt x="735380" y="320692"/>
                      <a:pt x="904367" y="0"/>
                    </a:cubicBezTo>
                    <a:close/>
                  </a:path>
                </a:pathLst>
              </a:custGeom>
              <a:solidFill>
                <a:srgbClr val="72B238"/>
              </a:solidFill>
              <a:ln w="381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endParaRPr lang="en-US">
                  <a:latin typeface="AGBenguiat Mon" panose="020B7200000000000000" pitchFamily="34" charset="0"/>
                </a:endParaRPr>
              </a:p>
            </p:txBody>
          </p:sp>
          <p:sp>
            <p:nvSpPr>
              <p:cNvPr id="85" name="Ellipse 6">
                <a:extLst>
                  <a:ext uri="{FF2B5EF4-FFF2-40B4-BE49-F238E27FC236}">
                    <a16:creationId xmlns:a16="http://schemas.microsoft.com/office/drawing/2014/main" xmlns="" id="{F600414C-3120-44D6-8405-C646B1164F34}"/>
                  </a:ext>
                </a:extLst>
              </p:cNvPr>
              <p:cNvSpPr/>
              <p:nvPr/>
            </p:nvSpPr>
            <p:spPr bwMode="auto">
              <a:xfrm rot="1176661">
                <a:off x="2276500" y="4955066"/>
                <a:ext cx="1411204" cy="1233479"/>
              </a:xfrm>
              <a:custGeom>
                <a:avLst/>
                <a:gdLst/>
                <a:ahLst/>
                <a:cxnLst/>
                <a:rect l="l" t="t" r="r" b="b"/>
                <a:pathLst>
                  <a:path w="1889394" h="1651744">
                    <a:moveTo>
                      <a:pt x="279665" y="0"/>
                    </a:moveTo>
                    <a:cubicBezTo>
                      <a:pt x="634044" y="154724"/>
                      <a:pt x="1040729" y="190238"/>
                      <a:pt x="1435837" y="76626"/>
                    </a:cubicBezTo>
                    <a:cubicBezTo>
                      <a:pt x="1435485" y="77872"/>
                      <a:pt x="1435361" y="79143"/>
                      <a:pt x="1435240" y="80413"/>
                    </a:cubicBezTo>
                    <a:cubicBezTo>
                      <a:pt x="1399091" y="459696"/>
                      <a:pt x="1586117" y="808797"/>
                      <a:pt x="1889394" y="996686"/>
                    </a:cubicBezTo>
                    <a:cubicBezTo>
                      <a:pt x="1758959" y="1378030"/>
                      <a:pt x="1397239" y="1651744"/>
                      <a:pt x="971590" y="1651744"/>
                    </a:cubicBezTo>
                    <a:cubicBezTo>
                      <a:pt x="434996" y="1651744"/>
                      <a:pt x="0" y="1216748"/>
                      <a:pt x="0" y="680154"/>
                    </a:cubicBezTo>
                    <a:cubicBezTo>
                      <a:pt x="0" y="414855"/>
                      <a:pt x="106332" y="174391"/>
                      <a:pt x="279665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381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defTabSz="914377" eaLnBrk="1" hangingPunct="1">
                  <a:defRPr/>
                </a:pPr>
                <a:endParaRPr lang="fr-FR" sz="1200" b="1">
                  <a:latin typeface="AGBenguiat Mon" panose="020B7200000000000000" pitchFamily="34" charset="0"/>
                </a:endParaRPr>
              </a:p>
            </p:txBody>
          </p:sp>
          <p:sp>
            <p:nvSpPr>
              <p:cNvPr id="86" name="Ellipse 7">
                <a:extLst>
                  <a:ext uri="{FF2B5EF4-FFF2-40B4-BE49-F238E27FC236}">
                    <a16:creationId xmlns:a16="http://schemas.microsoft.com/office/drawing/2014/main" xmlns="" id="{E762C405-0BDF-426D-90AC-48FF8D394F6F}"/>
                  </a:ext>
                </a:extLst>
              </p:cNvPr>
              <p:cNvSpPr>
                <a:spLocks/>
              </p:cNvSpPr>
              <p:nvPr/>
            </p:nvSpPr>
            <p:spPr bwMode="auto">
              <a:xfrm rot="909458">
                <a:off x="1391720" y="3965154"/>
                <a:ext cx="1342195" cy="1451708"/>
              </a:xfrm>
              <a:custGeom>
                <a:avLst/>
                <a:gdLst>
                  <a:gd name="T0" fmla="*/ 510008 w 1796590"/>
                  <a:gd name="T1" fmla="*/ 32633 h 1943180"/>
                  <a:gd name="T2" fmla="*/ 725855 w 1796590"/>
                  <a:gd name="T3" fmla="*/ 0 h 1943180"/>
                  <a:gd name="T4" fmla="*/ 733671 w 1796590"/>
                  <a:gd name="T5" fmla="*/ 710 h 1943180"/>
                  <a:gd name="T6" fmla="*/ 1342195 w 1796590"/>
                  <a:gd name="T7" fmla="*/ 682678 h 1943180"/>
                  <a:gd name="T8" fmla="*/ 1093867 w 1796590"/>
                  <a:gd name="T9" fmla="*/ 1172757 h 1943180"/>
                  <a:gd name="T10" fmla="*/ 1101806 w 1796590"/>
                  <a:gd name="T11" fmla="*/ 1345896 h 1943180"/>
                  <a:gd name="T12" fmla="*/ 725855 w 1796590"/>
                  <a:gd name="T13" fmla="*/ 1451708 h 1943180"/>
                  <a:gd name="T14" fmla="*/ 0 w 1796590"/>
                  <a:gd name="T15" fmla="*/ 725854 h 1943180"/>
                  <a:gd name="T16" fmla="*/ 510008 w 1796590"/>
                  <a:gd name="T17" fmla="*/ 32633 h 194318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96590" h="1943180">
                    <a:moveTo>
                      <a:pt x="682669" y="43681"/>
                    </a:moveTo>
                    <a:cubicBezTo>
                      <a:pt x="773939" y="15293"/>
                      <a:pt x="870979" y="0"/>
                      <a:pt x="971590" y="0"/>
                    </a:cubicBezTo>
                    <a:lnTo>
                      <a:pt x="982053" y="950"/>
                    </a:lnTo>
                    <a:cubicBezTo>
                      <a:pt x="1137146" y="405830"/>
                      <a:pt x="1432341" y="724421"/>
                      <a:pt x="1796590" y="913797"/>
                    </a:cubicBezTo>
                    <a:cubicBezTo>
                      <a:pt x="1609613" y="1073552"/>
                      <a:pt x="1484803" y="1305144"/>
                      <a:pt x="1464191" y="1569791"/>
                    </a:cubicBezTo>
                    <a:cubicBezTo>
                      <a:pt x="1458025" y="1648968"/>
                      <a:pt x="1461531" y="1726667"/>
                      <a:pt x="1474818" y="1801546"/>
                    </a:cubicBezTo>
                    <a:cubicBezTo>
                      <a:pt x="1328502" y="1891776"/>
                      <a:pt x="1156049" y="1943180"/>
                      <a:pt x="971590" y="1943180"/>
                    </a:cubicBezTo>
                    <a:cubicBezTo>
                      <a:pt x="434996" y="1943180"/>
                      <a:pt x="0" y="1508184"/>
                      <a:pt x="0" y="971590"/>
                    </a:cubicBezTo>
                    <a:cubicBezTo>
                      <a:pt x="0" y="535607"/>
                      <a:pt x="287165" y="166695"/>
                      <a:pt x="682669" y="43681"/>
                    </a:cubicBezTo>
                    <a:close/>
                  </a:path>
                </a:pathLst>
              </a:custGeom>
              <a:solidFill>
                <a:srgbClr val="72B238"/>
              </a:solidFill>
              <a:ln w="381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endParaRPr lang="en-US">
                  <a:latin typeface="AGBenguiat Mon" panose="020B7200000000000000" pitchFamily="34" charset="0"/>
                </a:endParaRPr>
              </a:p>
            </p:txBody>
          </p:sp>
          <p:sp>
            <p:nvSpPr>
              <p:cNvPr id="87" name="Ellipse 8">
                <a:extLst>
                  <a:ext uri="{FF2B5EF4-FFF2-40B4-BE49-F238E27FC236}">
                    <a16:creationId xmlns:a16="http://schemas.microsoft.com/office/drawing/2014/main" xmlns="" id="{89B71648-43FC-4E24-8B7C-B1D95D0C6CC9}"/>
                  </a:ext>
                </a:extLst>
              </p:cNvPr>
              <p:cNvSpPr/>
              <p:nvPr/>
            </p:nvSpPr>
            <p:spPr bwMode="auto">
              <a:xfrm rot="548672">
                <a:off x="1212938" y="2823067"/>
                <a:ext cx="1246114" cy="1411279"/>
              </a:xfrm>
              <a:custGeom>
                <a:avLst/>
                <a:gdLst/>
                <a:ahLst/>
                <a:cxnLst/>
                <a:rect l="l" t="t" r="r" b="b"/>
                <a:pathLst>
                  <a:path w="1668163" h="1890659">
                    <a:moveTo>
                      <a:pt x="775781" y="19739"/>
                    </a:moveTo>
                    <a:cubicBezTo>
                      <a:pt x="839029" y="6797"/>
                      <a:pt x="904516" y="0"/>
                      <a:pt x="971590" y="0"/>
                    </a:cubicBezTo>
                    <a:cubicBezTo>
                      <a:pt x="1244994" y="0"/>
                      <a:pt x="1492023" y="112929"/>
                      <a:pt x="1668163" y="295086"/>
                    </a:cubicBezTo>
                    <a:cubicBezTo>
                      <a:pt x="1526732" y="598933"/>
                      <a:pt x="1471606" y="946877"/>
                      <a:pt x="1528881" y="1302684"/>
                    </a:cubicBezTo>
                    <a:cubicBezTo>
                      <a:pt x="1538399" y="1361813"/>
                      <a:pt x="1550796" y="1419761"/>
                      <a:pt x="1565918" y="1476406"/>
                    </a:cubicBezTo>
                    <a:cubicBezTo>
                      <a:pt x="1562561" y="1475471"/>
                      <a:pt x="1559135" y="1475092"/>
                      <a:pt x="1555703" y="1474731"/>
                    </a:cubicBezTo>
                    <a:cubicBezTo>
                      <a:pt x="1190050" y="1436214"/>
                      <a:pt x="850441" y="1605803"/>
                      <a:pt x="658517" y="1890659"/>
                    </a:cubicBezTo>
                    <a:cubicBezTo>
                      <a:pt x="275385" y="1761163"/>
                      <a:pt x="0" y="1398536"/>
                      <a:pt x="0" y="971590"/>
                    </a:cubicBezTo>
                    <a:cubicBezTo>
                      <a:pt x="0" y="502070"/>
                      <a:pt x="333044" y="110336"/>
                      <a:pt x="775781" y="19739"/>
                    </a:cubicBezTo>
                    <a:close/>
                  </a:path>
                </a:pathLst>
              </a:custGeom>
              <a:solidFill>
                <a:srgbClr val="CF334B"/>
              </a:solidFill>
              <a:ln w="381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defTabSz="914377" eaLnBrk="1" hangingPunct="1">
                  <a:defRPr/>
                </a:pPr>
                <a:endParaRPr lang="fr-FR" sz="1200" b="1">
                  <a:latin typeface="AGBenguiat Mon" panose="020B7200000000000000" pitchFamily="34" charset="0"/>
                </a:endParaRPr>
              </a:p>
            </p:txBody>
          </p:sp>
          <p:sp>
            <p:nvSpPr>
              <p:cNvPr id="88" name="Ellipse 9">
                <a:extLst>
                  <a:ext uri="{FF2B5EF4-FFF2-40B4-BE49-F238E27FC236}">
                    <a16:creationId xmlns:a16="http://schemas.microsoft.com/office/drawing/2014/main" xmlns="" id="{27152360-6117-4341-87C5-05BD6C54E786}"/>
                  </a:ext>
                </a:extLst>
              </p:cNvPr>
              <p:cNvSpPr>
                <a:spLocks/>
              </p:cNvSpPr>
              <p:nvPr/>
            </p:nvSpPr>
            <p:spPr bwMode="auto">
              <a:xfrm rot="302462">
                <a:off x="1802694" y="1828590"/>
                <a:ext cx="1451708" cy="1317895"/>
              </a:xfrm>
              <a:custGeom>
                <a:avLst/>
                <a:gdLst>
                  <a:gd name="T0" fmla="*/ 651640 w 1943180"/>
                  <a:gd name="T1" fmla="*/ 3747 h 1764064"/>
                  <a:gd name="T2" fmla="*/ 725854 w 1943180"/>
                  <a:gd name="T3" fmla="*/ 0 h 1764064"/>
                  <a:gd name="T4" fmla="*/ 1451708 w 1943180"/>
                  <a:gd name="T5" fmla="*/ 725854 h 1764064"/>
                  <a:gd name="T6" fmla="*/ 1451248 w 1943180"/>
                  <a:gd name="T7" fmla="*/ 736202 h 1764064"/>
                  <a:gd name="T8" fmla="*/ 783174 w 1943180"/>
                  <a:gd name="T9" fmla="*/ 1317895 h 1764064"/>
                  <a:gd name="T10" fmla="*/ 280524 w 1943180"/>
                  <a:gd name="T11" fmla="*/ 1059725 h 1764064"/>
                  <a:gd name="T12" fmla="*/ 87876 w 1943180"/>
                  <a:gd name="T13" fmla="*/ 1072282 h 1764064"/>
                  <a:gd name="T14" fmla="*/ 0 w 1943180"/>
                  <a:gd name="T15" fmla="*/ 725854 h 1764064"/>
                  <a:gd name="T16" fmla="*/ 651640 w 1943180"/>
                  <a:gd name="T17" fmla="*/ 3747 h 176406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943180" h="1764064">
                    <a:moveTo>
                      <a:pt x="872251" y="5016"/>
                    </a:moveTo>
                    <a:cubicBezTo>
                      <a:pt x="904913" y="1699"/>
                      <a:pt x="938053" y="0"/>
                      <a:pt x="971590" y="0"/>
                    </a:cubicBezTo>
                    <a:cubicBezTo>
                      <a:pt x="1508184" y="0"/>
                      <a:pt x="1943180" y="434996"/>
                      <a:pt x="1943180" y="971590"/>
                    </a:cubicBezTo>
                    <a:lnTo>
                      <a:pt x="1942564" y="985441"/>
                    </a:lnTo>
                    <a:cubicBezTo>
                      <a:pt x="1557767" y="1132507"/>
                      <a:pt x="1243321" y="1412222"/>
                      <a:pt x="1048315" y="1764064"/>
                    </a:cubicBezTo>
                    <a:cubicBezTo>
                      <a:pt x="886896" y="1568582"/>
                      <a:pt x="648418" y="1438073"/>
                      <a:pt x="375495" y="1418492"/>
                    </a:cubicBezTo>
                    <a:cubicBezTo>
                      <a:pt x="287012" y="1412144"/>
                      <a:pt x="200448" y="1417854"/>
                      <a:pt x="117626" y="1435300"/>
                    </a:cubicBezTo>
                    <a:cubicBezTo>
                      <a:pt x="42605" y="1297505"/>
                      <a:pt x="0" y="1139523"/>
                      <a:pt x="0" y="971590"/>
                    </a:cubicBezTo>
                    <a:cubicBezTo>
                      <a:pt x="0" y="468533"/>
                      <a:pt x="382321" y="54771"/>
                      <a:pt x="872251" y="5016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381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endParaRPr lang="en-US">
                  <a:solidFill>
                    <a:srgbClr val="002060"/>
                  </a:solidFill>
                  <a:latin typeface="AGBenguiat Mon" panose="020B7200000000000000" pitchFamily="34" charset="0"/>
                </a:endParaRPr>
              </a:p>
            </p:txBody>
          </p:sp>
        </p:grp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xmlns="" id="{FC6B67F1-2CEE-40EC-ADC6-417B91F4DAE1}"/>
                </a:ext>
              </a:extLst>
            </p:cNvPr>
            <p:cNvSpPr txBox="1"/>
            <p:nvPr/>
          </p:nvSpPr>
          <p:spPr>
            <a:xfrm>
              <a:off x="3452580" y="4405288"/>
              <a:ext cx="1614115" cy="488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AGBenguiat Mon" panose="020B7200000000000000" pitchFamily="34" charset="0"/>
                  <a:cs typeface="Arial" panose="020B0604020202020204" pitchFamily="34" charset="0"/>
                </a:rPr>
                <a:t>Public transportation</a:t>
              </a:r>
              <a:endParaRPr lang="mn-MN" sz="1200" b="1" dirty="0">
                <a:solidFill>
                  <a:schemeClr val="bg1"/>
                </a:solidFill>
                <a:latin typeface="AGBenguiat Mon" panose="020B7200000000000000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xmlns="" id="{917903FB-42CF-4F31-BC68-514F3E58A2E0}"/>
                </a:ext>
              </a:extLst>
            </p:cNvPr>
            <p:cNvSpPr txBox="1"/>
            <p:nvPr/>
          </p:nvSpPr>
          <p:spPr>
            <a:xfrm>
              <a:off x="3105413" y="3002274"/>
              <a:ext cx="1715375" cy="2933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AGBenguiat Mon" panose="020B7200000000000000" pitchFamily="34" charset="0"/>
                  <a:cs typeface="Arial" panose="020B0604020202020204" pitchFamily="34" charset="0"/>
                </a:rPr>
                <a:t>HOB</a:t>
              </a:r>
              <a:endParaRPr lang="mn-MN" sz="1200" b="1" dirty="0">
                <a:solidFill>
                  <a:schemeClr val="bg1"/>
                </a:solidFill>
                <a:latin typeface="AGBenguiat Mon" panose="020B7200000000000000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xmlns="" id="{3CF61C69-9B4D-4D8B-81D8-AD7C0284AC63}"/>
                </a:ext>
              </a:extLst>
            </p:cNvPr>
            <p:cNvSpPr txBox="1"/>
            <p:nvPr/>
          </p:nvSpPr>
          <p:spPr>
            <a:xfrm>
              <a:off x="4003405" y="1660282"/>
              <a:ext cx="1614115" cy="2933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AGBenguiat Mon" panose="020B7200000000000000" pitchFamily="34" charset="0"/>
                  <a:cs typeface="Arial" panose="020B0604020202020204" pitchFamily="34" charset="0"/>
                </a:rPr>
                <a:t>Health</a:t>
              </a:r>
              <a:endParaRPr lang="mn-MN" sz="1200" b="1" dirty="0">
                <a:solidFill>
                  <a:schemeClr val="bg1"/>
                </a:solidFill>
                <a:latin typeface="AGBenguiat Mon" panose="020B7200000000000000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xmlns="" id="{E917D13B-85AA-4517-8E2D-F7E58A1DD7EF}"/>
                </a:ext>
              </a:extLst>
            </p:cNvPr>
            <p:cNvSpPr txBox="1"/>
            <p:nvPr/>
          </p:nvSpPr>
          <p:spPr>
            <a:xfrm>
              <a:off x="5278090" y="1375665"/>
              <a:ext cx="1614115" cy="2933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AGBenguiat Mon" panose="020B7200000000000000" pitchFamily="34" charset="0"/>
                  <a:cs typeface="Arial" panose="020B0604020202020204" pitchFamily="34" charset="0"/>
                </a:rPr>
                <a:t>Electricity</a:t>
              </a:r>
              <a:r>
                <a:rPr lang="mn-MN" sz="1200" b="1" dirty="0">
                  <a:solidFill>
                    <a:schemeClr val="bg1"/>
                  </a:solidFill>
                  <a:latin typeface="AGBenguiat Mon" panose="020B7200000000000000" pitchFamily="34" charset="0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xmlns="" id="{7F2BEB8B-0C22-44C1-B588-AAAA088E8257}"/>
                </a:ext>
              </a:extLst>
            </p:cNvPr>
            <p:cNvSpPr txBox="1"/>
            <p:nvPr/>
          </p:nvSpPr>
          <p:spPr>
            <a:xfrm>
              <a:off x="6677912" y="1937401"/>
              <a:ext cx="1614115" cy="2933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AGBenguiat Mon" panose="020B7200000000000000" pitchFamily="34" charset="0"/>
                  <a:cs typeface="Arial" panose="020B0604020202020204" pitchFamily="34" charset="0"/>
                </a:rPr>
                <a:t>Green loan</a:t>
              </a:r>
              <a:endParaRPr lang="mn-MN" sz="1200" b="1" dirty="0">
                <a:solidFill>
                  <a:schemeClr val="bg1"/>
                </a:solidFill>
                <a:latin typeface="AGBenguiat Mon" panose="020B7200000000000000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xmlns="" id="{6E820C42-40CF-4C59-9262-1E6C8477AB43}"/>
                </a:ext>
              </a:extLst>
            </p:cNvPr>
            <p:cNvSpPr txBox="1"/>
            <p:nvPr/>
          </p:nvSpPr>
          <p:spPr>
            <a:xfrm>
              <a:off x="7423108" y="3196631"/>
              <a:ext cx="1614115" cy="2933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AGBenguiat Mon" panose="020B7200000000000000" pitchFamily="34" charset="0"/>
                  <a:cs typeface="Arial" panose="020B0604020202020204" pitchFamily="34" charset="0"/>
                </a:rPr>
                <a:t>Waste</a:t>
              </a:r>
              <a:endParaRPr lang="mn-MN" sz="1200" b="1" dirty="0">
                <a:solidFill>
                  <a:schemeClr val="bg1"/>
                </a:solidFill>
                <a:latin typeface="AGBenguiat Mon" panose="020B7200000000000000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xmlns="" id="{DB1FE25B-EE4B-4EB6-9643-75E63989F925}"/>
                </a:ext>
              </a:extLst>
            </p:cNvPr>
            <p:cNvSpPr txBox="1"/>
            <p:nvPr/>
          </p:nvSpPr>
          <p:spPr>
            <a:xfrm>
              <a:off x="7071799" y="4758324"/>
              <a:ext cx="1614115" cy="2933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AGBenguiat Mon" panose="020B7200000000000000" pitchFamily="34" charset="0"/>
                  <a:cs typeface="Arial" panose="020B0604020202020204" pitchFamily="34" charset="0"/>
                </a:rPr>
                <a:t>Upgraded fuel</a:t>
              </a:r>
              <a:endParaRPr lang="mn-MN" sz="1200" b="1" dirty="0">
                <a:solidFill>
                  <a:schemeClr val="bg1"/>
                </a:solidFill>
                <a:latin typeface="AGBenguiat Mon" panose="020B7200000000000000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xmlns="" id="{D624AC26-04B7-47C8-82E0-5E01F681E555}"/>
                </a:ext>
              </a:extLst>
            </p:cNvPr>
            <p:cNvSpPr txBox="1"/>
            <p:nvPr/>
          </p:nvSpPr>
          <p:spPr>
            <a:xfrm>
              <a:off x="5920232" y="5520742"/>
              <a:ext cx="1614115" cy="2933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AGBenguiat Mon" panose="020B7200000000000000" pitchFamily="34" charset="0"/>
                  <a:cs typeface="Arial" panose="020B0604020202020204" pitchFamily="34" charset="0"/>
                </a:rPr>
                <a:t>Provinces</a:t>
              </a:r>
              <a:endParaRPr lang="mn-MN" sz="1200" b="1" dirty="0">
                <a:solidFill>
                  <a:schemeClr val="bg1"/>
                </a:solidFill>
                <a:latin typeface="AGBenguiat Mon" panose="020B7200000000000000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xmlns="" id="{BB2AFEEA-DEEA-4547-9C30-672E19B9BA5D}"/>
                </a:ext>
              </a:extLst>
            </p:cNvPr>
            <p:cNvSpPr txBox="1"/>
            <p:nvPr/>
          </p:nvSpPr>
          <p:spPr>
            <a:xfrm>
              <a:off x="4505424" y="5467225"/>
              <a:ext cx="1614115" cy="488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AGBenguiat Mon" panose="020B7200000000000000" pitchFamily="34" charset="0"/>
                  <a:cs typeface="Arial" panose="020B0604020202020204" pitchFamily="34" charset="0"/>
                </a:rPr>
                <a:t>Schools, kindergarten</a:t>
              </a: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6BF9CB2B-1FC0-4521-8979-587B27B44A89}"/>
              </a:ext>
            </a:extLst>
          </p:cNvPr>
          <p:cNvSpPr/>
          <p:nvPr/>
        </p:nvSpPr>
        <p:spPr>
          <a:xfrm>
            <a:off x="3538990" y="3187420"/>
            <a:ext cx="2292257" cy="1314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US" sz="1400" b="1" dirty="0">
                <a:solidFill>
                  <a:srgbClr val="002060"/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Planned </a:t>
            </a:r>
            <a:r>
              <a:rPr lang="en-US" sz="1400" b="1" dirty="0">
                <a:solidFill>
                  <a:srgbClr val="FF0000"/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75,2</a:t>
            </a:r>
            <a:r>
              <a:rPr lang="en-US" sz="1400" b="1" dirty="0">
                <a:solidFill>
                  <a:srgbClr val="002060"/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 billion MNT for </a:t>
            </a:r>
            <a:r>
              <a:rPr lang="en-US" sz="1400" b="1" dirty="0">
                <a:solidFill>
                  <a:srgbClr val="FF0000"/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32</a:t>
            </a:r>
            <a:r>
              <a:rPr lang="en-US" sz="1400" b="1" dirty="0">
                <a:solidFill>
                  <a:srgbClr val="002060"/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 actions on reduction of air and environmental pollution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5D663769-FDA1-4079-AF3B-0744CF6283D9}"/>
              </a:ext>
            </a:extLst>
          </p:cNvPr>
          <p:cNvSpPr/>
          <p:nvPr/>
        </p:nvSpPr>
        <p:spPr>
          <a:xfrm>
            <a:off x="890084" y="1790555"/>
            <a:ext cx="14943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mn-MN" sz="1400" b="1" dirty="0">
                <a:solidFill>
                  <a:schemeClr val="bg1">
                    <a:lumMod val="50000"/>
                  </a:schemeClr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55,6</a:t>
            </a:r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1</a:t>
            </a:r>
            <a:r>
              <a:rPr lang="mn-MN" sz="1400" b="1" dirty="0">
                <a:solidFill>
                  <a:schemeClr val="bg1">
                    <a:lumMod val="50000"/>
                  </a:schemeClr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0 </a:t>
            </a:r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doses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AD71ED09-6EB5-41A4-89FE-E63F4EE7B8BA}"/>
              </a:ext>
            </a:extLst>
          </p:cNvPr>
          <p:cNvSpPr/>
          <p:nvPr/>
        </p:nvSpPr>
        <p:spPr>
          <a:xfrm>
            <a:off x="124919" y="2773808"/>
            <a:ext cx="18523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mn-MN" sz="1400" b="1" dirty="0">
                <a:solidFill>
                  <a:srgbClr val="CC0000"/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290</a:t>
            </a:r>
            <a:r>
              <a:rPr lang="en-US" sz="1400" b="1" dirty="0">
                <a:solidFill>
                  <a:srgbClr val="CC0000"/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 filters in HOB chimneys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7D0D089F-0562-4CCD-BD35-181D87F2611C}"/>
              </a:ext>
            </a:extLst>
          </p:cNvPr>
          <p:cNvSpPr/>
          <p:nvPr/>
        </p:nvSpPr>
        <p:spPr>
          <a:xfrm>
            <a:off x="394672" y="4549987"/>
            <a:ext cx="17502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b="1" dirty="0">
                <a:solidFill>
                  <a:srgbClr val="33CC33"/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DPF filters in </a:t>
            </a:r>
            <a:r>
              <a:rPr lang="mn-MN" sz="1400" b="1" dirty="0">
                <a:solidFill>
                  <a:srgbClr val="33CC33"/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150 </a:t>
            </a:r>
            <a:r>
              <a:rPr lang="en-US" sz="1400" b="1" dirty="0">
                <a:solidFill>
                  <a:srgbClr val="33CC33"/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public buses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8C0685C-D603-49F0-BB5E-027C9F614F07}"/>
              </a:ext>
            </a:extLst>
          </p:cNvPr>
          <p:cNvSpPr/>
          <p:nvPr/>
        </p:nvSpPr>
        <p:spPr>
          <a:xfrm>
            <a:off x="1166999" y="5626067"/>
            <a:ext cx="20092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mn-MN" sz="1400" b="1" dirty="0">
                <a:solidFill>
                  <a:schemeClr val="bg1">
                    <a:lumMod val="50000"/>
                  </a:schemeClr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20 </a:t>
            </a:r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(</a:t>
            </a:r>
            <a:r>
              <a:rPr lang="mn-MN" sz="1400" b="1" dirty="0">
                <a:solidFill>
                  <a:schemeClr val="bg1">
                    <a:lumMod val="50000"/>
                  </a:schemeClr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газ, цахилгаан бойлер</a:t>
            </a:r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) </a:t>
            </a:r>
            <a:r>
              <a:rPr lang="mn-MN" sz="1400" b="1" dirty="0">
                <a:solidFill>
                  <a:schemeClr val="bg1">
                    <a:lumMod val="50000"/>
                  </a:schemeClr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+</a:t>
            </a:r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 </a:t>
            </a:r>
            <a:r>
              <a:rPr lang="mn-MN" sz="1400" b="1" dirty="0">
                <a:solidFill>
                  <a:schemeClr val="bg1">
                    <a:lumMod val="50000"/>
                  </a:schemeClr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1</a:t>
            </a:r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 (heat pump)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F1C25590-FC64-45EB-91F5-5769757C471F}"/>
              </a:ext>
            </a:extLst>
          </p:cNvPr>
          <p:cNvSpPr/>
          <p:nvPr/>
        </p:nvSpPr>
        <p:spPr>
          <a:xfrm>
            <a:off x="5314696" y="1078889"/>
            <a:ext cx="29911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rgbClr val="33CC33"/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Nighttime electricity tariff, sub-station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77ED52AE-1DD9-42D4-9786-09A061B056E5}"/>
              </a:ext>
            </a:extLst>
          </p:cNvPr>
          <p:cNvSpPr/>
          <p:nvPr/>
        </p:nvSpPr>
        <p:spPr>
          <a:xfrm>
            <a:off x="6786470" y="1828194"/>
            <a:ext cx="25202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CC0000"/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Subsidized loan interest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7C32AB68-177C-402E-B4A5-CF67B4621B92}"/>
              </a:ext>
            </a:extLst>
          </p:cNvPr>
          <p:cNvSpPr/>
          <p:nvPr/>
        </p:nvSpPr>
        <p:spPr>
          <a:xfrm>
            <a:off x="7414492" y="3145826"/>
            <a:ext cx="236659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Used tire recycling</a:t>
            </a:r>
            <a:endParaRPr lang="mn-MN" sz="1400" b="1" dirty="0">
              <a:solidFill>
                <a:schemeClr val="bg1">
                  <a:lumMod val="50000"/>
                </a:schemeClr>
              </a:solidFill>
              <a:latin typeface="AGBenguiat Mon" panose="020B7200000000000000" pitchFamily="34" charset="0"/>
              <a:cs typeface="Times New Roman" panose="02020603050405020304" pitchFamily="18" charset="0"/>
            </a:endParaRPr>
          </a:p>
          <a:p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Waste sorting and recycling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D0D1FD99-D301-46E3-A865-B842F930EAB2}"/>
              </a:ext>
            </a:extLst>
          </p:cNvPr>
          <p:cNvSpPr/>
          <p:nvPr/>
        </p:nvSpPr>
        <p:spPr>
          <a:xfrm>
            <a:off x="7219392" y="4558135"/>
            <a:ext cx="21728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rgbClr val="CC0000"/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6 districts of Ulaanbaatar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xmlns="" id="{A446E0BE-E3D5-4462-AE9B-1EB80556E0B0}"/>
              </a:ext>
            </a:extLst>
          </p:cNvPr>
          <p:cNvSpPr/>
          <p:nvPr/>
        </p:nvSpPr>
        <p:spPr>
          <a:xfrm>
            <a:off x="6174544" y="5723343"/>
            <a:ext cx="17502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rgbClr val="33CC33"/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7 provinces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9D98D1B7-D269-47F8-A28E-A8B2AAA3F33D}"/>
              </a:ext>
            </a:extLst>
          </p:cNvPr>
          <p:cNvSpPr txBox="1"/>
          <p:nvPr/>
        </p:nvSpPr>
        <p:spPr>
          <a:xfrm>
            <a:off x="4724400" y="223540"/>
            <a:ext cx="5181600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rgbClr val="002060"/>
                </a:solidFill>
                <a:latin typeface="AGBengaly Mon" pitchFamily="2" charset="0"/>
              </a:rPr>
              <a:t>HIGHLIGHTS IN 2019</a:t>
            </a:r>
            <a:endParaRPr lang="mn-MN" b="1" dirty="0">
              <a:solidFill>
                <a:srgbClr val="002060"/>
              </a:solidFill>
              <a:latin typeface="AGBengaly Mo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28103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" y="0"/>
            <a:ext cx="9906001" cy="6858000"/>
            <a:chOff x="-1" y="0"/>
            <a:chExt cx="9144001" cy="6858000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pic>
            <p:nvPicPr>
              <p:cNvPr id="4" name="Picture 2" descr="D:\Хэвлэл мэдээлэл\agaarmn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96000" y="6400800"/>
                <a:ext cx="2954728" cy="4000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" name="Rectangle 4"/>
              <p:cNvSpPr/>
              <p:nvPr/>
            </p:nvSpPr>
            <p:spPr>
              <a:xfrm>
                <a:off x="0" y="6781800"/>
                <a:ext cx="9144000" cy="76200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GBenguiat Mon" pitchFamily="34" charset="0"/>
                </a:endParaRPr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0" y="0"/>
                <a:ext cx="9144000" cy="76200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GBenguiat Mon" pitchFamily="34" charset="0"/>
                </a:endParaRPr>
              </a:p>
            </p:txBody>
          </p:sp>
        </p:grpSp>
        <p:pic>
          <p:nvPicPr>
            <p:cNvPr id="8" name="Picture 2" descr="D:\Хэвлэл мэдээлэл\logo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47850"/>
              <a:ext cx="2401311" cy="690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9" name="TextBox 28"/>
          <p:cNvSpPr txBox="1"/>
          <p:nvPr/>
        </p:nvSpPr>
        <p:spPr>
          <a:xfrm>
            <a:off x="4724400" y="223540"/>
            <a:ext cx="5181600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rgbClr val="002060"/>
                </a:solidFill>
                <a:latin typeface="AGBengaly Mon" pitchFamily="2" charset="0"/>
              </a:rPr>
              <a:t>HIGHLIGHTS IN 2019</a:t>
            </a:r>
            <a:endParaRPr lang="mn-MN" b="1" dirty="0">
              <a:solidFill>
                <a:srgbClr val="002060"/>
              </a:solidFill>
              <a:latin typeface="AGBengaly Mon" pitchFamily="2" charset="0"/>
            </a:endParaRP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62" y="1391939"/>
            <a:ext cx="2743200" cy="18302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2" name="object 5"/>
          <p:cNvSpPr/>
          <p:nvPr/>
        </p:nvSpPr>
        <p:spPr>
          <a:xfrm>
            <a:off x="3851235" y="1822545"/>
            <a:ext cx="2348332" cy="187650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 dirty="0">
              <a:latin typeface="AGBenguiat Mon" pitchFamily="34" charset="0"/>
            </a:endParaRPr>
          </a:p>
        </p:txBody>
      </p:sp>
      <p:pic>
        <p:nvPicPr>
          <p:cNvPr id="35" name="Picture 3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38" y="4362450"/>
            <a:ext cx="2651014" cy="1884777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" name="Group 37"/>
          <p:cNvGrpSpPr/>
          <p:nvPr/>
        </p:nvGrpSpPr>
        <p:grpSpPr>
          <a:xfrm>
            <a:off x="6963312" y="4422430"/>
            <a:ext cx="2841643" cy="2030525"/>
            <a:chOff x="1569340" y="1143000"/>
            <a:chExt cx="6945747" cy="5406656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pic>
          <p:nvPicPr>
            <p:cNvPr id="40" name="Picture 2" descr="D:\Amidrah orchin APP\Pics\xhx4lqv9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5735" y="3952373"/>
              <a:ext cx="3942419" cy="24207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3" descr="D:\Amidrah orchin APP\Pics\4-1024x683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9341" y="1143000"/>
              <a:ext cx="2885659" cy="1772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4" descr="D:\Amidrah orchin APP\Pics\11-1024x683.jp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9341" y="2971800"/>
              <a:ext cx="2885659" cy="1772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2" descr="C:\Users\DELL\Downloads\59778429_2309870472392652_5288222210262040576_n.jp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569340" y="4816549"/>
              <a:ext cx="2885660" cy="17331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3" descr="C:\Users\DELL\Downloads\59762107_2172502369729269_4998236137379069952_n.jp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30870" y="1221583"/>
              <a:ext cx="3984217" cy="2656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988" y="4605143"/>
            <a:ext cx="2098084" cy="1598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2028" y="1714316"/>
            <a:ext cx="2325809" cy="1768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Rectangle 50"/>
          <p:cNvSpPr/>
          <p:nvPr/>
        </p:nvSpPr>
        <p:spPr>
          <a:xfrm>
            <a:off x="3657600" y="1251466"/>
            <a:ext cx="32079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2060"/>
                </a:solidFill>
                <a:latin typeface="AGBenguiat Mon" pitchFamily="34" charset="0"/>
              </a:rPr>
              <a:t>DPF filter on public buses</a:t>
            </a:r>
          </a:p>
        </p:txBody>
      </p:sp>
      <p:sp>
        <p:nvSpPr>
          <p:cNvPr id="52" name="Rectangle 51"/>
          <p:cNvSpPr/>
          <p:nvPr/>
        </p:nvSpPr>
        <p:spPr>
          <a:xfrm>
            <a:off x="429480" y="3621190"/>
            <a:ext cx="28048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2060"/>
                </a:solidFill>
                <a:latin typeface="AGBenguiat Mon" pitchFamily="34" charset="0"/>
              </a:rPr>
              <a:t>Filters in </a:t>
            </a:r>
            <a:r>
              <a:rPr lang="en-US" dirty="0" err="1">
                <a:solidFill>
                  <a:srgbClr val="002060"/>
                </a:solidFill>
                <a:latin typeface="AGBenguiat Mon" pitchFamily="34" charset="0"/>
              </a:rPr>
              <a:t>HOBs’</a:t>
            </a:r>
            <a:r>
              <a:rPr lang="en-US" dirty="0">
                <a:solidFill>
                  <a:srgbClr val="002060"/>
                </a:solidFill>
                <a:latin typeface="AGBenguiat Mon" pitchFamily="34" charset="0"/>
              </a:rPr>
              <a:t> chimney</a:t>
            </a:r>
          </a:p>
        </p:txBody>
      </p:sp>
      <p:sp>
        <p:nvSpPr>
          <p:cNvPr id="53" name="Rectangle 52"/>
          <p:cNvSpPr/>
          <p:nvPr/>
        </p:nvSpPr>
        <p:spPr>
          <a:xfrm>
            <a:off x="3357257" y="4001869"/>
            <a:ext cx="33483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2060"/>
                </a:solidFill>
                <a:latin typeface="AGBenguiat Mon" pitchFamily="34" charset="0"/>
                <a:ea typeface="Times New Roman" panose="02020603050405020304" pitchFamily="18" charset="0"/>
                <a:cs typeface="Times New Roman" pitchFamily="18" charset="0"/>
              </a:rPr>
              <a:t>Recycling the used vehicle tires</a:t>
            </a:r>
            <a:endParaRPr lang="en-US" dirty="0">
              <a:solidFill>
                <a:srgbClr val="002060"/>
              </a:solidFill>
              <a:latin typeface="AGBenguiat Mon" pitchFamily="34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875823" y="1066800"/>
            <a:ext cx="17860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Improved fuel</a:t>
            </a:r>
            <a:endParaRPr lang="en-US" dirty="0">
              <a:latin typeface="AGBenguiat Mon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6963312" y="3657600"/>
            <a:ext cx="28416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2060"/>
                </a:solidFill>
                <a:latin typeface="AGBenguiat Mon" pitchFamily="34" charset="0"/>
              </a:rPr>
              <a:t>Above 4000 volunteers </a:t>
            </a:r>
          </a:p>
        </p:txBody>
      </p:sp>
      <p:sp>
        <p:nvSpPr>
          <p:cNvPr id="56" name="Rectangle 55"/>
          <p:cNvSpPr/>
          <p:nvPr/>
        </p:nvSpPr>
        <p:spPr>
          <a:xfrm>
            <a:off x="6669724" y="1154668"/>
            <a:ext cx="3292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2060"/>
                </a:solidFill>
                <a:latin typeface="AGBenguiat Mon" pitchFamily="34" charset="0"/>
              </a:rPr>
              <a:t>4 inspection posts</a:t>
            </a:r>
          </a:p>
        </p:txBody>
      </p:sp>
    </p:spTree>
    <p:extLst>
      <p:ext uri="{BB962C8B-B14F-4D97-AF65-F5344CB8AC3E}">
        <p14:creationId xmlns:p14="http://schemas.microsoft.com/office/powerpoint/2010/main" val="42120390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" y="0"/>
            <a:ext cx="9906001" cy="6858000"/>
            <a:chOff x="-1" y="0"/>
            <a:chExt cx="9144001" cy="6858000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pic>
            <p:nvPicPr>
              <p:cNvPr id="4" name="Picture 2" descr="D:\Хэвлэл мэдээлэл\agaarmn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96000" y="6400800"/>
                <a:ext cx="2954728" cy="4000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" name="Rectangle 4"/>
              <p:cNvSpPr/>
              <p:nvPr/>
            </p:nvSpPr>
            <p:spPr>
              <a:xfrm>
                <a:off x="0" y="6781800"/>
                <a:ext cx="9144000" cy="76200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GBenguiat Mon" pitchFamily="34" charset="0"/>
                </a:endParaRPr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0" y="0"/>
                <a:ext cx="9144000" cy="76200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GBenguiat Mon" pitchFamily="34" charset="0"/>
                </a:endParaRPr>
              </a:p>
            </p:txBody>
          </p:sp>
        </p:grpSp>
        <p:pic>
          <p:nvPicPr>
            <p:cNvPr id="8" name="Picture 2" descr="D:\Хэвлэл мэдээлэл\logo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47850"/>
              <a:ext cx="2401311" cy="690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" name="TextBox 17"/>
          <p:cNvSpPr txBox="1"/>
          <p:nvPr/>
        </p:nvSpPr>
        <p:spPr>
          <a:xfrm>
            <a:off x="4724400" y="223540"/>
            <a:ext cx="5181600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rgbClr val="002060"/>
                </a:solidFill>
                <a:latin typeface="AGBengaly Mon" pitchFamily="2" charset="0"/>
              </a:rPr>
              <a:t>HIGHLIGHTS IN 2019</a:t>
            </a:r>
            <a:endParaRPr lang="mn-MN" b="1" dirty="0">
              <a:solidFill>
                <a:srgbClr val="002060"/>
              </a:solidFill>
              <a:latin typeface="AGBengaly Mon" pitchFamily="2" charset="0"/>
            </a:endParaRP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906" y="3266458"/>
            <a:ext cx="1969803" cy="2342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747" y="5156478"/>
            <a:ext cx="2215479" cy="141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951" y="1559341"/>
            <a:ext cx="3616367" cy="2403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1811" y="1975259"/>
            <a:ext cx="2974975" cy="312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953000"/>
            <a:ext cx="1823178" cy="1334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Rectangle 31"/>
          <p:cNvSpPr/>
          <p:nvPr/>
        </p:nvSpPr>
        <p:spPr>
          <a:xfrm>
            <a:off x="228599" y="913010"/>
            <a:ext cx="29494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Waste sorting and recycling</a:t>
            </a:r>
            <a:endParaRPr lang="en-US" dirty="0">
              <a:latin typeface="AGBenguiat Mon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898501" y="2760870"/>
            <a:ext cx="29494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Public toilets</a:t>
            </a:r>
            <a:endParaRPr lang="mn-MN" dirty="0">
              <a:solidFill>
                <a:srgbClr val="002060"/>
              </a:solidFill>
              <a:latin typeface="AGBenguiat Mon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85800" y="4590595"/>
            <a:ext cx="3551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Vaccines for risky groups – </a:t>
            </a:r>
          </a:p>
          <a:p>
            <a:pPr algn="ctr"/>
            <a:r>
              <a:rPr lang="en-US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56110 doses</a:t>
            </a:r>
            <a:endParaRPr lang="mn-MN" dirty="0">
              <a:solidFill>
                <a:srgbClr val="002060"/>
              </a:solidFill>
              <a:latin typeface="AGBenguiat Mon" pitchFamily="34" charset="0"/>
              <a:cs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887331" y="1051929"/>
            <a:ext cx="29494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Renovation of HOBs at schools and kindergartens</a:t>
            </a:r>
            <a:endParaRPr lang="mn-MN" dirty="0">
              <a:solidFill>
                <a:srgbClr val="002060"/>
              </a:solidFill>
              <a:latin typeface="AGBenguiat Mon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0671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" y="0"/>
            <a:ext cx="9906001" cy="6858000"/>
            <a:chOff x="-1" y="0"/>
            <a:chExt cx="9144001" cy="6858000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pic>
            <p:nvPicPr>
              <p:cNvPr id="4" name="Picture 2" descr="D:\Хэвлэл мэдээлэл\agaarmn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96000" y="6400800"/>
                <a:ext cx="2954728" cy="4000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" name="Rectangle 4"/>
              <p:cNvSpPr/>
              <p:nvPr/>
            </p:nvSpPr>
            <p:spPr>
              <a:xfrm>
                <a:off x="0" y="6781800"/>
                <a:ext cx="9144000" cy="76200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GBenguiat Mon" pitchFamily="34" charset="0"/>
                </a:endParaRPr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0" y="0"/>
                <a:ext cx="9144000" cy="76200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GBenguiat Mon" pitchFamily="34" charset="0"/>
                </a:endParaRPr>
              </a:p>
            </p:txBody>
          </p:sp>
        </p:grpSp>
        <p:pic>
          <p:nvPicPr>
            <p:cNvPr id="8" name="Picture 2" descr="D:\Хэвлэл мэдээлэл\logo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47850"/>
              <a:ext cx="2401311" cy="690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9" name="Rectangle 28"/>
          <p:cNvSpPr/>
          <p:nvPr/>
        </p:nvSpPr>
        <p:spPr>
          <a:xfrm>
            <a:off x="228598" y="1676400"/>
            <a:ext cx="29494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  <a:latin typeface="AGBenguiat Mon" pitchFamily="34" charset="0"/>
                <a:cs typeface="Arial" panose="020B0604020202020204" pitchFamily="34" charset="0"/>
              </a:rPr>
              <a:t>Green loan</a:t>
            </a:r>
            <a:endParaRPr lang="mn-MN" b="1" dirty="0">
              <a:solidFill>
                <a:srgbClr val="00B050"/>
              </a:solidFill>
              <a:latin typeface="AGBenguiat Mon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78053" y="2766848"/>
            <a:ext cx="19379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Khaan</a:t>
            </a:r>
            <a:r>
              <a:rPr lang="mn-MN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, </a:t>
            </a:r>
            <a:r>
              <a:rPr lang="en-US" b="1" dirty="0" err="1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Khas</a:t>
            </a:r>
            <a:r>
              <a:rPr lang="mn-MN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, </a:t>
            </a:r>
            <a:r>
              <a:rPr lang="en-US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State banks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2743200" y="2289779"/>
            <a:ext cx="685800" cy="37722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334000" y="4191000"/>
            <a:ext cx="19379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Households in </a:t>
            </a:r>
            <a:r>
              <a:rPr lang="en-US" b="1" dirty="0" err="1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ger</a:t>
            </a:r>
            <a:r>
              <a:rPr lang="en-US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 areas 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4864976" y="3690178"/>
            <a:ext cx="685800" cy="37722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620000" y="5373947"/>
            <a:ext cx="19379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Up to 40 million MNT per household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7219" y="4961930"/>
            <a:ext cx="944562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427921" y="3454589"/>
            <a:ext cx="2923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Eco toilet</a:t>
            </a:r>
            <a:endParaRPr lang="mn-MN" b="1" dirty="0">
              <a:solidFill>
                <a:srgbClr val="002060"/>
              </a:solidFill>
              <a:latin typeface="AGBenguiat Mon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Electric heating</a:t>
            </a:r>
          </a:p>
          <a:p>
            <a:pPr marL="285750" indent="-285750">
              <a:buFontTx/>
              <a:buChar char="-"/>
            </a:pPr>
            <a:r>
              <a:rPr lang="en-US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Insulations for ger and houses</a:t>
            </a:r>
          </a:p>
        </p:txBody>
      </p:sp>
      <p:sp>
        <p:nvSpPr>
          <p:cNvPr id="12" name="Oval 11"/>
          <p:cNvSpPr/>
          <p:nvPr/>
        </p:nvSpPr>
        <p:spPr>
          <a:xfrm>
            <a:off x="7143588" y="1502188"/>
            <a:ext cx="2121777" cy="1952401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GBenguiat Mon" panose="020B7200000000000000" pitchFamily="34" charset="0"/>
                <a:cs typeface="Times New Roman" panose="02020603050405020304" pitchFamily="18" charset="0"/>
              </a:rPr>
              <a:t>Monthly interest up to </a:t>
            </a:r>
            <a:r>
              <a:rPr lang="mn-MN" b="1" dirty="0">
                <a:latin typeface="AGBenguiat Mon" panose="020B7200000000000000" pitchFamily="34" charset="0"/>
                <a:cs typeface="Times New Roman" panose="02020603050405020304" pitchFamily="18" charset="0"/>
              </a:rPr>
              <a:t>0,75</a:t>
            </a:r>
            <a:r>
              <a:rPr lang="en-US" b="1" dirty="0">
                <a:latin typeface="AGBenguiat Mon" panose="020B7200000000000000" pitchFamily="34" charset="0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24400" y="223540"/>
            <a:ext cx="5181600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rgbClr val="002060"/>
                </a:solidFill>
                <a:latin typeface="AGBengaly Mon" pitchFamily="2" charset="0"/>
              </a:rPr>
              <a:t>HIGHLIGHTS IN 2019</a:t>
            </a:r>
            <a:endParaRPr lang="mn-MN" b="1" dirty="0">
              <a:solidFill>
                <a:srgbClr val="002060"/>
              </a:solidFill>
              <a:latin typeface="AGBengaly Mo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252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066800"/>
            <a:ext cx="7848600" cy="2666999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2060"/>
                </a:solidFill>
                <a:latin typeface="AGBenguiat Mon" pitchFamily="34" charset="0"/>
              </a:rPr>
              <a:t>Air quality has worsened for last 15-20 years </a:t>
            </a:r>
            <a:endParaRPr lang="mn-MN" sz="2400" b="1" dirty="0">
              <a:solidFill>
                <a:srgbClr val="002060"/>
              </a:solidFill>
              <a:latin typeface="AGBenguiat Mon" pitchFamily="34" charset="0"/>
            </a:endParaRPr>
          </a:p>
          <a:p>
            <a:pPr marL="0" indent="0">
              <a:buNone/>
            </a:pPr>
            <a:endParaRPr lang="mn-MN" sz="1800" dirty="0">
              <a:solidFill>
                <a:srgbClr val="002060"/>
              </a:solidFill>
              <a:latin typeface="AGBenguiat Mon" pitchFamily="34" charset="0"/>
            </a:endParaRPr>
          </a:p>
          <a:p>
            <a:pPr marL="0" indent="0">
              <a:buNone/>
            </a:pPr>
            <a:r>
              <a:rPr lang="en-US" sz="1800" dirty="0">
                <a:solidFill>
                  <a:srgbClr val="002060"/>
                </a:solidFill>
                <a:latin typeface="AGBenguiat Mon" pitchFamily="34" charset="0"/>
              </a:rPr>
              <a:t>Factors</a:t>
            </a:r>
            <a:r>
              <a:rPr lang="mn-MN" sz="1800" dirty="0">
                <a:solidFill>
                  <a:srgbClr val="002060"/>
                </a:solidFill>
                <a:latin typeface="AGBenguiat Mon" pitchFamily="34" charset="0"/>
              </a:rPr>
              <a:t>:</a:t>
            </a:r>
          </a:p>
          <a:p>
            <a:pPr>
              <a:buFont typeface="Courier New" pitchFamily="49" charset="0"/>
              <a:buChar char="o"/>
            </a:pPr>
            <a:r>
              <a:rPr lang="en-US" sz="1800" dirty="0">
                <a:solidFill>
                  <a:srgbClr val="002060"/>
                </a:solidFill>
                <a:latin typeface="AGBenguiat Mon" pitchFamily="34" charset="0"/>
              </a:rPr>
              <a:t>Urban planning</a:t>
            </a:r>
            <a:endParaRPr lang="mn-MN" sz="1800" dirty="0">
              <a:solidFill>
                <a:srgbClr val="002060"/>
              </a:solidFill>
              <a:latin typeface="AGBenguiat Mon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en-US" sz="1800" dirty="0">
                <a:solidFill>
                  <a:srgbClr val="002060"/>
                </a:solidFill>
                <a:latin typeface="AGBenguiat Mon" pitchFamily="34" charset="0"/>
              </a:rPr>
              <a:t>Urban population, centralization</a:t>
            </a:r>
            <a:endParaRPr lang="mn-MN" sz="1800" dirty="0">
              <a:solidFill>
                <a:srgbClr val="002060"/>
              </a:solidFill>
              <a:latin typeface="AGBenguiat Mon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en-US" sz="1800" dirty="0">
                <a:solidFill>
                  <a:srgbClr val="002060"/>
                </a:solidFill>
                <a:latin typeface="AGBenguiat Mon" pitchFamily="34" charset="0"/>
              </a:rPr>
              <a:t>Infrastructure</a:t>
            </a:r>
            <a:r>
              <a:rPr lang="mn-MN" sz="1800" dirty="0">
                <a:solidFill>
                  <a:srgbClr val="002060"/>
                </a:solidFill>
                <a:latin typeface="AGBenguiat Mon" pitchFamily="34" charset="0"/>
              </a:rPr>
              <a:t>, </a:t>
            </a:r>
            <a:r>
              <a:rPr lang="en-US" sz="1800" dirty="0">
                <a:solidFill>
                  <a:srgbClr val="002060"/>
                </a:solidFill>
                <a:latin typeface="AGBenguiat Mon" pitchFamily="34" charset="0"/>
              </a:rPr>
              <a:t>investment correspondence</a:t>
            </a:r>
            <a:endParaRPr lang="mn-MN" sz="1800" dirty="0">
              <a:solidFill>
                <a:srgbClr val="002060"/>
              </a:solidFill>
              <a:latin typeface="AGBenguiat Mon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en-US" sz="1800" dirty="0">
                <a:solidFill>
                  <a:srgbClr val="002060"/>
                </a:solidFill>
                <a:latin typeface="AGBenguiat Mon" pitchFamily="34" charset="0"/>
              </a:rPr>
              <a:t>Increase in usage of raw coal</a:t>
            </a:r>
            <a:endParaRPr lang="mn-MN" sz="1800" dirty="0">
              <a:solidFill>
                <a:srgbClr val="002060"/>
              </a:solidFill>
              <a:latin typeface="AGBenguiat Mon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mn-MN" sz="1800" dirty="0">
                <a:solidFill>
                  <a:srgbClr val="002060"/>
                </a:solidFill>
                <a:latin typeface="AGBenguiat Mon" pitchFamily="34" charset="0"/>
              </a:rPr>
              <a:t>...</a:t>
            </a:r>
          </a:p>
          <a:p>
            <a:pPr>
              <a:buFont typeface="Courier New" pitchFamily="49" charset="0"/>
              <a:buChar char="o"/>
            </a:pPr>
            <a:endParaRPr lang="mn-MN" sz="2400" dirty="0">
              <a:solidFill>
                <a:srgbClr val="002060"/>
              </a:solidFill>
              <a:latin typeface="AGBenguiat Mon" pitchFamily="34" charset="0"/>
            </a:endParaRPr>
          </a:p>
          <a:p>
            <a:pPr marL="0" indent="0">
              <a:buNone/>
            </a:pPr>
            <a:endParaRPr lang="mn-MN" sz="2400" dirty="0">
              <a:solidFill>
                <a:srgbClr val="002060"/>
              </a:solidFill>
              <a:latin typeface="AGBenguiat Mon" pitchFamily="34" charset="0"/>
            </a:endParaRPr>
          </a:p>
          <a:p>
            <a:pPr marL="0" indent="0">
              <a:buNone/>
            </a:pPr>
            <a:endParaRPr lang="en-US" sz="2400" dirty="0">
              <a:solidFill>
                <a:srgbClr val="002060"/>
              </a:solidFill>
              <a:latin typeface="AGBenguiat Mon" pitchFamily="34" charset="0"/>
            </a:endParaRPr>
          </a:p>
        </p:txBody>
      </p:sp>
      <p:pic>
        <p:nvPicPr>
          <p:cNvPr id="2050" name="Picture 2" descr="http://vip76.mn/media/news/original/2018/03/12/8935f0e59455770c8b7fa3df40de51a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886200"/>
            <a:ext cx="3229131" cy="215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4.bp.blogspot.com/-M4F25jarEb4/WstYbWrLc2I/AAAAAAAABMk/d_jpBlm3ADIG3pd0jdSBKlaJYNKd9Tk7ACPcBGAYYCw/s1600/0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886200"/>
            <a:ext cx="3224313" cy="215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59834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048000"/>
            <a:ext cx="7960737" cy="5847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AGBenguiat Mon" pitchFamily="34" charset="0"/>
              </a:rPr>
              <a:t>Expectation</a:t>
            </a:r>
            <a:r>
              <a:rPr lang="mn-MN" sz="3200" b="1" dirty="0">
                <a:solidFill>
                  <a:srgbClr val="002060"/>
                </a:solidFill>
                <a:latin typeface="AGBenguiat Mon" pitchFamily="34" charset="0"/>
              </a:rPr>
              <a:t>?</a:t>
            </a:r>
            <a:endParaRPr lang="en-US" sz="3200" b="1" dirty="0">
              <a:solidFill>
                <a:srgbClr val="002060"/>
              </a:solidFill>
              <a:latin typeface="AGBenguiat Mon" pitchFamily="34" charset="0"/>
            </a:endParaRPr>
          </a:p>
        </p:txBody>
      </p:sp>
      <p:pic>
        <p:nvPicPr>
          <p:cNvPr id="4" name="Picture 4" descr="QUESTION MARK Ð·ÑÑÐ³Ð°Ð½ Ð¸Ð»ÑÑÑÒ¯Ò¯Ð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371600"/>
            <a:ext cx="1839433" cy="1226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1312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129F3B0B-F6E2-49FA-ACD1-38466E1A36A2}"/>
              </a:ext>
            </a:extLst>
          </p:cNvPr>
          <p:cNvSpPr/>
          <p:nvPr/>
        </p:nvSpPr>
        <p:spPr>
          <a:xfrm>
            <a:off x="3618129" y="143469"/>
            <a:ext cx="6287871" cy="3693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en-US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First results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E2A6249B-640E-4A43-A8A1-3AAD669C5BC9}"/>
              </a:ext>
            </a:extLst>
          </p:cNvPr>
          <p:cNvSpPr txBox="1"/>
          <p:nvPr/>
        </p:nvSpPr>
        <p:spPr>
          <a:xfrm rot="16200000">
            <a:off x="3991325" y="2191140"/>
            <a:ext cx="23948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Concentration</a:t>
            </a:r>
            <a:r>
              <a:rPr lang="mn-MN" sz="12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, </a:t>
            </a:r>
            <a:r>
              <a:rPr lang="en-US" sz="12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µg</a:t>
            </a:r>
            <a:r>
              <a:rPr lang="mn-MN" sz="12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/</a:t>
            </a:r>
            <a:r>
              <a:rPr lang="en-US" sz="12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m</a:t>
            </a:r>
            <a:r>
              <a:rPr lang="mn-MN" sz="1200" b="1" baseline="300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3</a:t>
            </a:r>
            <a:endParaRPr lang="en-US" sz="1200" b="1" dirty="0">
              <a:solidFill>
                <a:srgbClr val="002060"/>
              </a:solidFill>
              <a:latin typeface="AGBenguiat Mon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AB3F6BAD-ADB4-45EF-87D9-BF5E75F912CC}"/>
              </a:ext>
            </a:extLst>
          </p:cNvPr>
          <p:cNvGrpSpPr/>
          <p:nvPr/>
        </p:nvGrpSpPr>
        <p:grpSpPr>
          <a:xfrm>
            <a:off x="4909866" y="528935"/>
            <a:ext cx="4982279" cy="5971615"/>
            <a:chOff x="4909866" y="528935"/>
            <a:chExt cx="4982279" cy="5971615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xmlns="" id="{6D1DE64A-45F2-4770-99BE-3C17D31CDAA7}"/>
                </a:ext>
              </a:extLst>
            </p:cNvPr>
            <p:cNvGrpSpPr/>
            <p:nvPr/>
          </p:nvGrpSpPr>
          <p:grpSpPr>
            <a:xfrm>
              <a:off x="4909866" y="528935"/>
              <a:ext cx="4982279" cy="5971615"/>
              <a:chOff x="4732923" y="560379"/>
              <a:chExt cx="4982279" cy="5971615"/>
            </a:xfrm>
          </p:grpSpPr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xmlns="" id="{750890C6-8DEE-49E4-A712-693BF757BEE2}"/>
                  </a:ext>
                </a:extLst>
              </p:cNvPr>
              <p:cNvGrpSpPr/>
              <p:nvPr/>
            </p:nvGrpSpPr>
            <p:grpSpPr>
              <a:xfrm>
                <a:off x="5098705" y="939715"/>
                <a:ext cx="4477952" cy="5592279"/>
                <a:chOff x="5055675" y="897417"/>
                <a:chExt cx="4477952" cy="5592279"/>
              </a:xfrm>
            </p:grpSpPr>
            <p:pic>
              <p:nvPicPr>
                <p:cNvPr id="33" name="Picture 32">
                  <a:extLst>
                    <a:ext uri="{FF2B5EF4-FFF2-40B4-BE49-F238E27FC236}">
                      <a16:creationId xmlns:a16="http://schemas.microsoft.com/office/drawing/2014/main" xmlns="" id="{563151AF-8646-4E5C-9B4B-4F914975354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138571" y="6251686"/>
                  <a:ext cx="4084924" cy="238010"/>
                </a:xfrm>
                <a:prstGeom prst="rect">
                  <a:avLst/>
                </a:prstGeom>
              </p:spPr>
            </p:pic>
            <p:grpSp>
              <p:nvGrpSpPr>
                <p:cNvPr id="34" name="Group 33">
                  <a:extLst>
                    <a:ext uri="{FF2B5EF4-FFF2-40B4-BE49-F238E27FC236}">
                      <a16:creationId xmlns:a16="http://schemas.microsoft.com/office/drawing/2014/main" xmlns="" id="{EE7BFEEB-5B1A-4FED-9853-C091167168CB}"/>
                    </a:ext>
                  </a:extLst>
                </p:cNvPr>
                <p:cNvGrpSpPr/>
                <p:nvPr/>
              </p:nvGrpSpPr>
              <p:grpSpPr>
                <a:xfrm>
                  <a:off x="5055675" y="897417"/>
                  <a:ext cx="4477952" cy="2785497"/>
                  <a:chOff x="5552873" y="916515"/>
                  <a:chExt cx="4213343" cy="2702167"/>
                </a:xfrm>
              </p:grpSpPr>
              <p:pic>
                <p:nvPicPr>
                  <p:cNvPr id="35" name="Picture 34">
                    <a:extLst>
                      <a:ext uri="{FF2B5EF4-FFF2-40B4-BE49-F238E27FC236}">
                        <a16:creationId xmlns:a16="http://schemas.microsoft.com/office/drawing/2014/main" xmlns="" id="{586D4C88-30CE-456C-B797-AEE321E6B64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5552873" y="916515"/>
                    <a:ext cx="4198928" cy="1371600"/>
                  </a:xfrm>
                  <a:prstGeom prst="rect">
                    <a:avLst/>
                  </a:prstGeom>
                </p:spPr>
              </p:pic>
              <p:pic>
                <p:nvPicPr>
                  <p:cNvPr id="36" name="Picture 35">
                    <a:extLst>
                      <a:ext uri="{FF2B5EF4-FFF2-40B4-BE49-F238E27FC236}">
                        <a16:creationId xmlns:a16="http://schemas.microsoft.com/office/drawing/2014/main" xmlns="" id="{F631D60A-DF3A-4710-8F7B-77CEDCB9C2D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5556318" y="2247082"/>
                    <a:ext cx="4209898" cy="1371600"/>
                  </a:xfrm>
                  <a:prstGeom prst="rect">
                    <a:avLst/>
                  </a:prstGeom>
                </p:spPr>
              </p:pic>
            </p:grpSp>
          </p:grp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xmlns="" id="{E1385D60-7A78-4041-8380-052C8D1A5ABD}"/>
                  </a:ext>
                </a:extLst>
              </p:cNvPr>
              <p:cNvSpPr txBox="1"/>
              <p:nvPr/>
            </p:nvSpPr>
            <p:spPr>
              <a:xfrm>
                <a:off x="4732923" y="560379"/>
                <a:ext cx="498227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rgbClr val="002060"/>
                    </a:solidFill>
                    <a:latin typeface="AGBenguiat Mon" pitchFamily="34" charset="0"/>
                    <a:cs typeface="Arial" panose="020B0604020202020204" pitchFamily="34" charset="0"/>
                  </a:rPr>
                  <a:t>Daily averages for October 2016-2019</a:t>
                </a:r>
              </a:p>
            </p:txBody>
          </p:sp>
        </p:grp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xmlns="" id="{C44332DB-D67E-48A9-8EE8-E4CE31FD2C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933256" y="4495449"/>
              <a:ext cx="2458144" cy="1477502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xmlns="" id="{0947F0AF-82E1-4373-8062-FC230A42666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391400" y="4493249"/>
              <a:ext cx="2458144" cy="1477502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30305693-A234-4FE7-87E5-F6919D53647E}"/>
                </a:ext>
              </a:extLst>
            </p:cNvPr>
            <p:cNvSpPr txBox="1"/>
            <p:nvPr/>
          </p:nvSpPr>
          <p:spPr>
            <a:xfrm>
              <a:off x="5088737" y="3939850"/>
              <a:ext cx="474106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rgbClr val="002060"/>
                  </a:solidFill>
                  <a:latin typeface="AGBenguiat Mon" pitchFamily="34" charset="0"/>
                  <a:cs typeface="Arial" panose="020B0604020202020204" pitchFamily="34" charset="0"/>
                </a:rPr>
                <a:t>Weekly averages for 2016-2019</a:t>
              </a: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073BA28A-B150-429B-9084-C43DC447415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156" y="4761702"/>
            <a:ext cx="2123644" cy="1592733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B393627F-7549-4212-B013-FB1F80A5AB6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56" y="4761702"/>
            <a:ext cx="2123644" cy="159273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80807F82-7ACC-4FA6-AA1C-BDCE0B080E7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199" y="1219200"/>
            <a:ext cx="3415720" cy="351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485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129F3B0B-F6E2-49FA-ACD1-38466E1A36A2}"/>
              </a:ext>
            </a:extLst>
          </p:cNvPr>
          <p:cNvSpPr/>
          <p:nvPr/>
        </p:nvSpPr>
        <p:spPr>
          <a:xfrm>
            <a:off x="3618129" y="143469"/>
            <a:ext cx="6287871" cy="3693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en-US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First results</a:t>
            </a:r>
            <a:endParaRPr lang="en-US" dirty="0">
              <a:solidFill>
                <a:srgbClr val="002060"/>
              </a:solidFill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1524000" y="1452265"/>
            <a:ext cx="7194121" cy="4656990"/>
            <a:chOff x="3486556" y="1078138"/>
            <a:chExt cx="7194121" cy="4656990"/>
          </a:xfrm>
        </p:grpSpPr>
        <p:grpSp>
          <p:nvGrpSpPr>
            <p:cNvPr id="28" name="Group 27"/>
            <p:cNvGrpSpPr/>
            <p:nvPr/>
          </p:nvGrpSpPr>
          <p:grpSpPr>
            <a:xfrm>
              <a:off x="3486556" y="1078138"/>
              <a:ext cx="7194121" cy="4656990"/>
              <a:chOff x="3041889" y="971380"/>
              <a:chExt cx="7194121" cy="4656990"/>
            </a:xfrm>
          </p:grpSpPr>
          <p:pic>
            <p:nvPicPr>
              <p:cNvPr id="2" name="Picture 1"/>
              <p:cNvPicPr>
                <a:picLocks noChangeAspect="1"/>
              </p:cNvPicPr>
              <p:nvPr/>
            </p:nvPicPr>
            <p:blipFill rotWithShape="1">
              <a:blip r:embed="rId2"/>
              <a:srcRect r="32057" b="10211"/>
              <a:stretch/>
            </p:blipFill>
            <p:spPr>
              <a:xfrm>
                <a:off x="5006571" y="5345709"/>
                <a:ext cx="3670933" cy="282661"/>
              </a:xfrm>
              <a:prstGeom prst="rect">
                <a:avLst/>
              </a:prstGeom>
            </p:spPr>
          </p:pic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45630" y="971380"/>
                <a:ext cx="3550858" cy="2134293"/>
              </a:xfrm>
              <a:prstGeom prst="rect">
                <a:avLst/>
              </a:prstGeom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74283" y="971380"/>
                <a:ext cx="3547872" cy="2132498"/>
              </a:xfrm>
              <a:prstGeom prst="rect">
                <a:avLst/>
              </a:prstGeom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041889" y="3103878"/>
                <a:ext cx="3547872" cy="2132498"/>
              </a:xfrm>
              <a:prstGeom prst="rect">
                <a:avLst/>
              </a:prstGeom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688138" y="3155573"/>
                <a:ext cx="3547872" cy="2132498"/>
              </a:xfrm>
              <a:prstGeom prst="rect">
                <a:avLst/>
              </a:prstGeom>
            </p:spPr>
          </p:pic>
        </p:grpSp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921787" y="3123053"/>
              <a:ext cx="2935071" cy="158287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501245" y="3108273"/>
              <a:ext cx="2935071" cy="158287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880223" y="5272430"/>
              <a:ext cx="2935071" cy="158287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620000" y="5287253"/>
              <a:ext cx="2935071" cy="158287"/>
            </a:xfrm>
            <a:prstGeom prst="rect">
              <a:avLst/>
            </a:prstGeom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A050165B-A625-45C3-AC36-4D8FE6714E67}"/>
              </a:ext>
            </a:extLst>
          </p:cNvPr>
          <p:cNvSpPr txBox="1"/>
          <p:nvPr/>
        </p:nvSpPr>
        <p:spPr>
          <a:xfrm rot="16200000">
            <a:off x="2628161" y="3237689"/>
            <a:ext cx="49822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Concentration</a:t>
            </a:r>
            <a:r>
              <a:rPr lang="mn-MN" sz="12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, </a:t>
            </a:r>
            <a:r>
              <a:rPr lang="en-US" sz="12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µg</a:t>
            </a:r>
            <a:r>
              <a:rPr lang="mn-MN" sz="12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/</a:t>
            </a:r>
            <a:r>
              <a:rPr lang="en-US" sz="12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m</a:t>
            </a:r>
            <a:r>
              <a:rPr lang="mn-MN" sz="1200" b="1" baseline="300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3</a:t>
            </a:r>
            <a:endParaRPr lang="en-US" sz="1200" b="1" dirty="0">
              <a:solidFill>
                <a:srgbClr val="002060"/>
              </a:solidFill>
              <a:latin typeface="AGBenguiat Mon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2F3ABEA5-DBEB-4C0F-846D-4FD54CFDD4F9}"/>
              </a:ext>
            </a:extLst>
          </p:cNvPr>
          <p:cNvSpPr txBox="1"/>
          <p:nvPr/>
        </p:nvSpPr>
        <p:spPr>
          <a:xfrm rot="16200000">
            <a:off x="-1095413" y="3338285"/>
            <a:ext cx="49822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Concentration</a:t>
            </a:r>
            <a:r>
              <a:rPr lang="mn-MN" sz="12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, </a:t>
            </a:r>
            <a:r>
              <a:rPr lang="en-US" sz="12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µg</a:t>
            </a:r>
            <a:r>
              <a:rPr lang="mn-MN" sz="12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/</a:t>
            </a:r>
            <a:r>
              <a:rPr lang="en-US" sz="12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m</a:t>
            </a:r>
            <a:r>
              <a:rPr lang="mn-MN" sz="1200" b="1" baseline="300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3</a:t>
            </a:r>
            <a:endParaRPr lang="en-US" sz="1200" b="1" dirty="0">
              <a:solidFill>
                <a:srgbClr val="002060"/>
              </a:solidFill>
              <a:latin typeface="AGBenguiat Mon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BFBF2845-CC55-4192-AD91-8DECA1644F5C}"/>
              </a:ext>
            </a:extLst>
          </p:cNvPr>
          <p:cNvSpPr txBox="1"/>
          <p:nvPr/>
        </p:nvSpPr>
        <p:spPr>
          <a:xfrm>
            <a:off x="2895600" y="1048304"/>
            <a:ext cx="49822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Weekly averages for October 2016-2019</a:t>
            </a:r>
          </a:p>
        </p:txBody>
      </p:sp>
    </p:spTree>
    <p:extLst>
      <p:ext uri="{BB962C8B-B14F-4D97-AF65-F5344CB8AC3E}">
        <p14:creationId xmlns:p14="http://schemas.microsoft.com/office/powerpoint/2010/main" val="22113383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600200" y="1213946"/>
            <a:ext cx="70866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2060"/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Reduction of air and environmental pollution is expected to decline by </a:t>
            </a:r>
            <a:r>
              <a:rPr lang="en-US" sz="2000" b="1" dirty="0">
                <a:solidFill>
                  <a:srgbClr val="0070C0"/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80%</a:t>
            </a:r>
            <a:r>
              <a:rPr lang="en-US" sz="2000" dirty="0">
                <a:solidFill>
                  <a:srgbClr val="0070C0"/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by </a:t>
            </a:r>
            <a:r>
              <a:rPr lang="en-US" sz="2000" b="1" dirty="0">
                <a:solidFill>
                  <a:srgbClr val="0070C0"/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2025</a:t>
            </a:r>
            <a:r>
              <a:rPr lang="en-US" sz="2000" dirty="0">
                <a:solidFill>
                  <a:srgbClr val="002060"/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 from </a:t>
            </a:r>
            <a:r>
              <a:rPr lang="mn-MN" sz="2000" dirty="0">
                <a:solidFill>
                  <a:srgbClr val="002060"/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“</a:t>
            </a:r>
            <a:r>
              <a:rPr lang="en-US" sz="2000" dirty="0">
                <a:solidFill>
                  <a:srgbClr val="FF0000"/>
                </a:solidFill>
                <a:latin typeface="AGBenguiat Mon" pitchFamily="34" charset="0"/>
                <a:cs typeface="Arial" panose="020B0604020202020204" pitchFamily="34" charset="0"/>
              </a:rPr>
              <a:t>The National </a:t>
            </a:r>
            <a:r>
              <a:rPr lang="en-US" sz="2000" dirty="0" err="1">
                <a:solidFill>
                  <a:srgbClr val="FF0000"/>
                </a:solidFill>
                <a:latin typeface="AGBenguiat Mon" pitchFamily="34" charset="0"/>
                <a:cs typeface="Arial" panose="020B0604020202020204" pitchFamily="34" charset="0"/>
              </a:rPr>
              <a:t>Programme</a:t>
            </a:r>
            <a:r>
              <a:rPr lang="en-US" sz="2000" dirty="0">
                <a:solidFill>
                  <a:srgbClr val="FF0000"/>
                </a:solidFill>
                <a:latin typeface="AGBenguiat Mon" pitchFamily="34" charset="0"/>
                <a:cs typeface="Arial" panose="020B0604020202020204" pitchFamily="34" charset="0"/>
              </a:rPr>
              <a:t> on Air and Environmental Pollution</a:t>
            </a:r>
            <a:r>
              <a:rPr lang="en-US" sz="20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” by</a:t>
            </a:r>
            <a:r>
              <a:rPr lang="en-US" sz="2000" dirty="0">
                <a:latin typeface="AGBenguiat Mon" pitchFamily="34" charset="0"/>
                <a:cs typeface="Arial" panose="020B0604020202020204" pitchFamily="34" charset="0"/>
              </a:rPr>
              <a:t> </a:t>
            </a:r>
          </a:p>
          <a:p>
            <a:pPr algn="just"/>
            <a:endParaRPr lang="mn-MN" sz="2000" dirty="0">
              <a:solidFill>
                <a:srgbClr val="002060"/>
              </a:solidFill>
              <a:latin typeface="AGBenguiat Mon" panose="020B7200000000000000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en-US" sz="2000" dirty="0">
                <a:solidFill>
                  <a:srgbClr val="002060"/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Improving the quality and accessibility of environment-friendly and advanced technology </a:t>
            </a:r>
            <a:r>
              <a:rPr lang="en-US" sz="2000" b="1" dirty="0">
                <a:solidFill>
                  <a:srgbClr val="0070C0"/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infrastructure</a:t>
            </a:r>
          </a:p>
          <a:p>
            <a:pPr marL="285750" indent="-285750" algn="just">
              <a:buFontTx/>
              <a:buChar char="-"/>
            </a:pPr>
            <a:r>
              <a:rPr lang="en-US" sz="2000" dirty="0">
                <a:solidFill>
                  <a:srgbClr val="002060"/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Reducing the number of </a:t>
            </a:r>
            <a:r>
              <a:rPr lang="en-US" sz="2000" b="1" dirty="0">
                <a:solidFill>
                  <a:srgbClr val="0070C0"/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chimneys</a:t>
            </a:r>
            <a:r>
              <a:rPr lang="en-US" sz="2000" dirty="0">
                <a:solidFill>
                  <a:srgbClr val="002060"/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, banning the usage of </a:t>
            </a:r>
            <a:r>
              <a:rPr lang="en-US" sz="2000" b="1" dirty="0">
                <a:solidFill>
                  <a:srgbClr val="0070C0"/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raw coal</a:t>
            </a:r>
            <a:r>
              <a:rPr lang="en-US" sz="2000" dirty="0">
                <a:solidFill>
                  <a:srgbClr val="002060"/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, developing the provinces and </a:t>
            </a:r>
            <a:r>
              <a:rPr lang="en-US" sz="2000" b="1" dirty="0">
                <a:solidFill>
                  <a:srgbClr val="0070C0"/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decentralization</a:t>
            </a:r>
          </a:p>
          <a:p>
            <a:pPr marL="285750" indent="-285750" algn="just">
              <a:buFontTx/>
              <a:buChar char="-"/>
            </a:pPr>
            <a:r>
              <a:rPr lang="en-US" sz="2000" dirty="0">
                <a:solidFill>
                  <a:srgbClr val="002060"/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Enforcing a set of measures to strengthen the enforcement of environmental </a:t>
            </a:r>
            <a:r>
              <a:rPr lang="en-US" sz="2000" b="1" dirty="0">
                <a:solidFill>
                  <a:srgbClr val="0070C0"/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legislation</a:t>
            </a:r>
            <a:r>
              <a:rPr lang="en-US" sz="2000" dirty="0">
                <a:solidFill>
                  <a:srgbClr val="002060"/>
                </a:solidFill>
                <a:latin typeface="AGBenguiat Mon" panose="020B7200000000000000" pitchFamily="34" charset="0"/>
                <a:cs typeface="Times New Roman" panose="02020603050405020304" pitchFamily="18" charset="0"/>
              </a:rPr>
              <a:t> and standards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53000" y="157552"/>
            <a:ext cx="4953000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rgbClr val="002060"/>
                </a:solidFill>
                <a:latin typeface="AGBenguiat Mon" pitchFamily="34" charset="0"/>
              </a:rPr>
              <a:t>EXPECTATION IN MIDTERM</a:t>
            </a:r>
            <a:endParaRPr lang="mn-MN" b="1" dirty="0">
              <a:solidFill>
                <a:srgbClr val="002060"/>
              </a:solidFill>
              <a:latin typeface="AGBenguiat Mo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4783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0200" y="1219201"/>
            <a:ext cx="6026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mn-MN" dirty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127776" y="2460592"/>
            <a:ext cx="4546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000" b="1" dirty="0">
                <a:solidFill>
                  <a:srgbClr val="002060"/>
                </a:solidFill>
                <a:latin typeface="AGBenguiat Mon" pitchFamily="34" charset="0"/>
              </a:rPr>
              <a:t>We are focusing on </a:t>
            </a:r>
            <a:r>
              <a:rPr lang="en-US" sz="2000" b="1" dirty="0">
                <a:solidFill>
                  <a:srgbClr val="0070C0"/>
                </a:solidFill>
                <a:latin typeface="AGBenguiat Mon" pitchFamily="34" charset="0"/>
              </a:rPr>
              <a:t>cooperation</a:t>
            </a:r>
            <a:r>
              <a:rPr lang="en-US" sz="2000" b="1" dirty="0">
                <a:solidFill>
                  <a:srgbClr val="002060"/>
                </a:solidFill>
                <a:latin typeface="AGBenguiat Mon" pitchFamily="34" charset="0"/>
              </a:rPr>
              <a:t> with international organizations.</a:t>
            </a:r>
            <a:endParaRPr lang="mn-MN" sz="2000" b="1" dirty="0">
              <a:solidFill>
                <a:srgbClr val="002060"/>
              </a:solidFill>
              <a:latin typeface="AGBenguiat Mon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953932" y="308359"/>
            <a:ext cx="3914854" cy="3693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r"/>
            <a:r>
              <a:rPr lang="en-US" b="1" dirty="0">
                <a:solidFill>
                  <a:srgbClr val="002060"/>
                </a:solidFill>
                <a:latin typeface="AGBenguiat Mon" pitchFamily="34" charset="0"/>
              </a:rPr>
              <a:t>INTERNATIONAL COOPERATION</a:t>
            </a:r>
            <a:endParaRPr lang="mn-MN" b="1" dirty="0">
              <a:solidFill>
                <a:srgbClr val="002060"/>
              </a:solidFill>
              <a:latin typeface="AGBenguiat Mon" pitchFamily="34" charset="0"/>
            </a:endParaRPr>
          </a:p>
        </p:txBody>
      </p:sp>
      <p:pic>
        <p:nvPicPr>
          <p:cNvPr id="1026" name="Picture 2" descr="https://www.global-business-school.org/sites/default/files/global_communications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7711" y="990600"/>
            <a:ext cx="3305175" cy="3295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650945" y="4335963"/>
            <a:ext cx="446194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000" b="1" dirty="0">
                <a:solidFill>
                  <a:srgbClr val="002060"/>
                </a:solidFill>
                <a:latin typeface="AGBenguiat Mon" pitchFamily="34" charset="0"/>
              </a:rPr>
              <a:t>Global cooperation on reducing Air Pollution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b="1" dirty="0">
                <a:solidFill>
                  <a:srgbClr val="002060"/>
                </a:solidFill>
                <a:latin typeface="AGBenguiat Mon" pitchFamily="34" charset="0"/>
              </a:rPr>
              <a:t>We should </a:t>
            </a:r>
            <a:r>
              <a:rPr lang="en-US" sz="2000" b="1" dirty="0">
                <a:solidFill>
                  <a:srgbClr val="0070C0"/>
                </a:solidFill>
                <a:latin typeface="AGBenguiat Mon" pitchFamily="34" charset="0"/>
              </a:rPr>
              <a:t>Join Forces </a:t>
            </a:r>
            <a:r>
              <a:rPr lang="en-US" sz="2000" b="1" dirty="0">
                <a:solidFill>
                  <a:srgbClr val="002060"/>
                </a:solidFill>
                <a:latin typeface="AGBenguiat Mon" pitchFamily="34" charset="0"/>
              </a:rPr>
              <a:t>against the Air Pollution.</a:t>
            </a:r>
          </a:p>
        </p:txBody>
      </p:sp>
      <p:pic>
        <p:nvPicPr>
          <p:cNvPr id="7" name="Picture 2" descr="unicef Ð·ÑÑÐ³Ð°Ð½ Ð¸Ð»ÑÑÑÒ¯Ò¯Ð´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5187" y="4236538"/>
            <a:ext cx="1179690" cy="748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jica Ð·ÑÑÐ³Ð°Ð½ Ð¸Ð»ÑÑÑÒ¯Ò¯Ð´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1675" y="4247424"/>
            <a:ext cx="878764" cy="737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koica Ð·ÑÑÐ³Ð°Ð½ Ð¸Ð»ÑÑÑÒ¯Ò¯Ð´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705" y="4279664"/>
            <a:ext cx="143328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https://upload.wikimedia.org/wikipedia/commons/thumb/5/59/KfW_Bankengruppe.svg/1200px-KfW_Bankengruppe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101" y="5186392"/>
            <a:ext cx="945911" cy="335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adb Ð·ÑÑÐ³Ð°Ð½ Ð¸Ð»ÑÑÑÒ¯Ò¯Ð´">
            <a:extLst>
              <a:ext uri="{FF2B5EF4-FFF2-40B4-BE49-F238E27FC236}">
                <a16:creationId xmlns:a16="http://schemas.microsoft.com/office/drawing/2014/main" xmlns="" id="{35A43177-DD40-4D8D-803E-E0B56DD7C6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5173148"/>
            <a:ext cx="733884" cy="733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1839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Хэвлэл мэдээлэл\Huchee negtgey P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28307"/>
            <a:ext cx="8502650" cy="37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819400" y="4267200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b="1" dirty="0">
                <a:solidFill>
                  <a:srgbClr val="002060"/>
                </a:solidFill>
                <a:latin typeface="AGBenguiat Mon" pitchFamily="34" charset="0"/>
              </a:rPr>
              <a:t>Let’s Join Forces against Air and Environmental Pollution</a:t>
            </a:r>
          </a:p>
        </p:txBody>
      </p:sp>
    </p:spTree>
    <p:extLst>
      <p:ext uri="{BB962C8B-B14F-4D97-AF65-F5344CB8AC3E}">
        <p14:creationId xmlns:p14="http://schemas.microsoft.com/office/powerpoint/2010/main" val="3218220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Rectangle 587"/>
          <p:cNvSpPr/>
          <p:nvPr/>
        </p:nvSpPr>
        <p:spPr>
          <a:xfrm>
            <a:off x="-3223" y="-38134"/>
            <a:ext cx="9911806" cy="2334771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AGBenguiat Mon" pitchFamily="34" charset="0"/>
            </a:endParaRPr>
          </a:p>
        </p:txBody>
      </p:sp>
      <p:grpSp>
        <p:nvGrpSpPr>
          <p:cNvPr id="597" name="Group 596"/>
          <p:cNvGrpSpPr/>
          <p:nvPr/>
        </p:nvGrpSpPr>
        <p:grpSpPr>
          <a:xfrm>
            <a:off x="7532692" y="-56885"/>
            <a:ext cx="2375892" cy="6397925"/>
            <a:chOff x="9274175" y="-89906"/>
            <a:chExt cx="2924175" cy="6940969"/>
          </a:xfrm>
        </p:grpSpPr>
        <p:sp>
          <p:nvSpPr>
            <p:cNvPr id="598" name="Rectangle 6"/>
            <p:cNvSpPr>
              <a:spLocks noChangeArrowheads="1"/>
            </p:cNvSpPr>
            <p:nvPr/>
          </p:nvSpPr>
          <p:spPr bwMode="auto">
            <a:xfrm>
              <a:off x="9278938" y="-89906"/>
              <a:ext cx="2916238" cy="6154737"/>
            </a:xfrm>
            <a:prstGeom prst="rect">
              <a:avLst/>
            </a:prstGeom>
            <a:solidFill>
              <a:srgbClr val="A6DE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599" name="Rectangle 8"/>
            <p:cNvSpPr>
              <a:spLocks noChangeArrowheads="1"/>
            </p:cNvSpPr>
            <p:nvPr/>
          </p:nvSpPr>
          <p:spPr bwMode="auto">
            <a:xfrm>
              <a:off x="9278938" y="5499023"/>
              <a:ext cx="2916238" cy="1352040"/>
            </a:xfrm>
            <a:prstGeom prst="rect">
              <a:avLst/>
            </a:prstGeom>
            <a:solidFill>
              <a:srgbClr val="293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00" name="Rectangle 9"/>
            <p:cNvSpPr>
              <a:spLocks noChangeArrowheads="1"/>
            </p:cNvSpPr>
            <p:nvPr/>
          </p:nvSpPr>
          <p:spPr bwMode="auto">
            <a:xfrm>
              <a:off x="9278938" y="5445663"/>
              <a:ext cx="2916238" cy="928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pic>
          <p:nvPicPr>
            <p:cNvPr id="601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47350" y="5222406"/>
              <a:ext cx="31750" cy="3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2" name="Picture 1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48938" y="5228756"/>
              <a:ext cx="23813" cy="2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3" name="Picture 1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94963" y="5130331"/>
              <a:ext cx="31750" cy="3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4" name="Picture 1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23513" y="5222406"/>
              <a:ext cx="31750" cy="3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5" name="Picture 1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25100" y="5228756"/>
              <a:ext cx="23813" cy="2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6" name="Picture 1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61588" y="5223994"/>
              <a:ext cx="25400" cy="2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7" name="Picture 16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71125" y="5130331"/>
              <a:ext cx="31750" cy="3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8" name="Picture 17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9675" y="5222406"/>
              <a:ext cx="31750" cy="3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9" name="Picture 18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02850" y="5228756"/>
              <a:ext cx="23813" cy="2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0" name="Picture 19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39338" y="5223994"/>
              <a:ext cx="23813" cy="2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1" name="Picture 20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47288" y="5130331"/>
              <a:ext cx="31750" cy="3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2" name="Picture 2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75838" y="5222406"/>
              <a:ext cx="33338" cy="3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3" name="Picture 2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79013" y="5228756"/>
              <a:ext cx="23813" cy="2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" name="Picture 23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5500" y="5223994"/>
              <a:ext cx="23813" cy="2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" name="Picture 24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25038" y="5130331"/>
              <a:ext cx="31750" cy="3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6" name="Picture 25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53588" y="5222406"/>
              <a:ext cx="31750" cy="3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7" name="Picture 26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55175" y="5228756"/>
              <a:ext cx="23813" cy="2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8" name="Picture 27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91663" y="5223994"/>
              <a:ext cx="25400" cy="2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9" name="Picture 28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29750" y="5222406"/>
              <a:ext cx="31750" cy="3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0" name="Picture 29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32925" y="5228756"/>
              <a:ext cx="23813" cy="2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1" name="Picture 30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77363" y="5130331"/>
              <a:ext cx="31750" cy="3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2" name="Picture 31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68175" y="5223994"/>
              <a:ext cx="23813" cy="2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3" name="Picture 32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04675" y="5222406"/>
              <a:ext cx="31750" cy="3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4" name="Picture 33"/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07850" y="5228756"/>
              <a:ext cx="23813" cy="2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5" name="Picture 34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44338" y="5223994"/>
              <a:ext cx="23813" cy="2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6" name="Picture 35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52288" y="5130331"/>
              <a:ext cx="31750" cy="3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7" name="Picture 36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80838" y="5222406"/>
              <a:ext cx="33338" cy="3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8" name="Picture 37"/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84013" y="5228756"/>
              <a:ext cx="23813" cy="2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9" name="Picture 38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0500" y="5223994"/>
              <a:ext cx="23813" cy="2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0" name="Picture 39"/>
            <p:cNvPicPr>
              <a:picLocks noChangeAspect="1" noChangeArrowheads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30038" y="5130331"/>
              <a:ext cx="31750" cy="3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1" name="Picture 40"/>
            <p:cNvPicPr>
              <a:picLocks noChangeAspect="1" noChangeArrowheads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58588" y="5222406"/>
              <a:ext cx="31750" cy="3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2" name="Picture 41"/>
            <p:cNvPicPr>
              <a:picLocks noChangeAspect="1" noChangeArrowheads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60175" y="5228756"/>
              <a:ext cx="23813" cy="2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3" name="Picture 42"/>
            <p:cNvPicPr>
              <a:picLocks noChangeAspect="1" noChangeArrowheads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96663" y="5223994"/>
              <a:ext cx="25400" cy="2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4" name="Picture 43"/>
            <p:cNvPicPr>
              <a:picLocks noChangeAspect="1" noChangeArrowheads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06200" y="5130331"/>
              <a:ext cx="31750" cy="3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5" name="Picture 44"/>
            <p:cNvPicPr>
              <a:picLocks noChangeAspect="1" noChangeArrowheads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34750" y="5222406"/>
              <a:ext cx="31750" cy="3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6" name="Picture 45"/>
            <p:cNvPicPr>
              <a:picLocks noChangeAspect="1" noChangeArrowheads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37925" y="5228756"/>
              <a:ext cx="23813" cy="2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7" name="Picture 46"/>
            <p:cNvPicPr>
              <a:picLocks noChangeAspect="1" noChangeArrowheads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74413" y="5223994"/>
              <a:ext cx="23813" cy="2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8" name="Picture 47"/>
            <p:cNvPicPr>
              <a:picLocks noChangeAspect="1" noChangeArrowheads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82363" y="5130331"/>
              <a:ext cx="31750" cy="3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9" name="Picture 48"/>
            <p:cNvPicPr>
              <a:picLocks noChangeAspect="1" noChangeArrowheads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10913" y="5222406"/>
              <a:ext cx="33338" cy="3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0" name="Picture 49"/>
            <p:cNvPicPr>
              <a:picLocks noChangeAspect="1" noChangeArrowheads="1"/>
            </p:cNvPicPr>
            <p:nvPr/>
          </p:nvPicPr>
          <p:blipFill>
            <a:blip r:embed="rId4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14088" y="5228756"/>
              <a:ext cx="23813" cy="2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1" name="Picture 50"/>
            <p:cNvPicPr>
              <a:picLocks noChangeAspect="1" noChangeArrowheads="1"/>
            </p:cNvPicPr>
            <p:nvPr/>
          </p:nvPicPr>
          <p:blipFill>
            <a:blip r:embed="rId4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50575" y="5223994"/>
              <a:ext cx="23813" cy="2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2" name="Picture 51"/>
            <p:cNvPicPr>
              <a:picLocks noChangeAspect="1" noChangeArrowheads="1"/>
            </p:cNvPicPr>
            <p:nvPr/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88663" y="5222406"/>
              <a:ext cx="31750" cy="3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3" name="Picture 52"/>
            <p:cNvPicPr>
              <a:picLocks noChangeAspect="1" noChangeArrowheads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90250" y="5228756"/>
              <a:ext cx="23813" cy="2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4" name="Picture 53"/>
            <p:cNvPicPr>
              <a:picLocks noChangeAspect="1" noChangeArrowheads="1"/>
            </p:cNvPicPr>
            <p:nvPr/>
          </p:nvPicPr>
          <p:blipFill>
            <a:blip r:embed="rId4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36275" y="5130331"/>
              <a:ext cx="31750" cy="3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5" name="Picture 570"/>
            <p:cNvPicPr>
              <a:picLocks noChangeAspect="1" noChangeArrowheads="1"/>
            </p:cNvPicPr>
            <p:nvPr/>
          </p:nvPicPr>
          <p:blipFill>
            <a:blip r:embed="rId4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74175" y="5423367"/>
              <a:ext cx="2924175" cy="473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6" name="Rectangle 645"/>
            <p:cNvSpPr/>
            <p:nvPr/>
          </p:nvSpPr>
          <p:spPr>
            <a:xfrm>
              <a:off x="9621988" y="5962822"/>
              <a:ext cx="2227112" cy="7011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>
                <a:spcBef>
                  <a:spcPts val="1000"/>
                </a:spcBef>
                <a:defRPr/>
              </a:pPr>
              <a:r>
                <a:rPr lang="en-US" sz="1200" b="1" kern="0" dirty="0">
                  <a:solidFill>
                    <a:prstClr val="white"/>
                  </a:solidFill>
                  <a:latin typeface="AGBenguiat Mon" pitchFamily="34" charset="0"/>
                  <a:ea typeface="Roboto Black" panose="02000000000000000000" pitchFamily="2" charset="0"/>
                  <a:cs typeface="Times New Roman" pitchFamily="18" charset="0"/>
                </a:rPr>
                <a:t>DUST, WASTE, SOIL AND OTHER SOURCES</a:t>
              </a:r>
              <a:endParaRPr lang="mn-MN" sz="1200" b="1" kern="0" dirty="0">
                <a:solidFill>
                  <a:prstClr val="white"/>
                </a:solidFill>
                <a:latin typeface="AGBenguiat Mon" pitchFamily="34" charset="0"/>
                <a:ea typeface="Roboto Black" panose="02000000000000000000" pitchFamily="2" charset="0"/>
                <a:cs typeface="Times New Roman" pitchFamily="18" charset="0"/>
              </a:endParaRPr>
            </a:p>
          </p:txBody>
        </p:sp>
      </p:grpSp>
      <p:grpSp>
        <p:nvGrpSpPr>
          <p:cNvPr id="647" name="Group 646"/>
          <p:cNvGrpSpPr/>
          <p:nvPr/>
        </p:nvGrpSpPr>
        <p:grpSpPr>
          <a:xfrm>
            <a:off x="5027580" y="-38131"/>
            <a:ext cx="2369676" cy="6379172"/>
            <a:chOff x="6187789" y="-25868"/>
            <a:chExt cx="2916524" cy="6433314"/>
          </a:xfrm>
        </p:grpSpPr>
        <p:sp>
          <p:nvSpPr>
            <p:cNvPr id="648" name="Rectangle 54"/>
            <p:cNvSpPr>
              <a:spLocks noChangeArrowheads="1"/>
            </p:cNvSpPr>
            <p:nvPr/>
          </p:nvSpPr>
          <p:spPr bwMode="auto">
            <a:xfrm>
              <a:off x="6188075" y="-25868"/>
              <a:ext cx="2916238" cy="6154737"/>
            </a:xfrm>
            <a:prstGeom prst="rect">
              <a:avLst/>
            </a:prstGeom>
            <a:solidFill>
              <a:srgbClr val="A6DE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49" name="Rectangle 56"/>
            <p:cNvSpPr>
              <a:spLocks noChangeArrowheads="1"/>
            </p:cNvSpPr>
            <p:nvPr/>
          </p:nvSpPr>
          <p:spPr bwMode="auto">
            <a:xfrm>
              <a:off x="6187789" y="5205289"/>
              <a:ext cx="2916239" cy="1202157"/>
            </a:xfrm>
            <a:prstGeom prst="rect">
              <a:avLst/>
            </a:prstGeom>
            <a:solidFill>
              <a:srgbClr val="293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50" name="Freeform 58"/>
            <p:cNvSpPr>
              <a:spLocks noEditPoints="1"/>
            </p:cNvSpPr>
            <p:nvPr/>
          </p:nvSpPr>
          <p:spPr bwMode="auto">
            <a:xfrm>
              <a:off x="6334125" y="4606456"/>
              <a:ext cx="641350" cy="593725"/>
            </a:xfrm>
            <a:custGeom>
              <a:avLst/>
              <a:gdLst>
                <a:gd name="T0" fmla="*/ 184 w 404"/>
                <a:gd name="T1" fmla="*/ 333 h 374"/>
                <a:gd name="T2" fmla="*/ 184 w 404"/>
                <a:gd name="T3" fmla="*/ 307 h 374"/>
                <a:gd name="T4" fmla="*/ 211 w 404"/>
                <a:gd name="T5" fmla="*/ 307 h 374"/>
                <a:gd name="T6" fmla="*/ 211 w 404"/>
                <a:gd name="T7" fmla="*/ 333 h 374"/>
                <a:gd name="T8" fmla="*/ 184 w 404"/>
                <a:gd name="T9" fmla="*/ 333 h 374"/>
                <a:gd name="T10" fmla="*/ 243 w 404"/>
                <a:gd name="T11" fmla="*/ 293 h 374"/>
                <a:gd name="T12" fmla="*/ 243 w 404"/>
                <a:gd name="T13" fmla="*/ 265 h 374"/>
                <a:gd name="T14" fmla="*/ 270 w 404"/>
                <a:gd name="T15" fmla="*/ 265 h 374"/>
                <a:gd name="T16" fmla="*/ 270 w 404"/>
                <a:gd name="T17" fmla="*/ 293 h 374"/>
                <a:gd name="T18" fmla="*/ 243 w 404"/>
                <a:gd name="T19" fmla="*/ 293 h 374"/>
                <a:gd name="T20" fmla="*/ 302 w 404"/>
                <a:gd name="T21" fmla="*/ 209 h 374"/>
                <a:gd name="T22" fmla="*/ 302 w 404"/>
                <a:gd name="T23" fmla="*/ 181 h 374"/>
                <a:gd name="T24" fmla="*/ 330 w 404"/>
                <a:gd name="T25" fmla="*/ 181 h 374"/>
                <a:gd name="T26" fmla="*/ 330 w 404"/>
                <a:gd name="T27" fmla="*/ 209 h 374"/>
                <a:gd name="T28" fmla="*/ 302 w 404"/>
                <a:gd name="T29" fmla="*/ 209 h 374"/>
                <a:gd name="T30" fmla="*/ 67 w 404"/>
                <a:gd name="T31" fmla="*/ 167 h 374"/>
                <a:gd name="T32" fmla="*/ 67 w 404"/>
                <a:gd name="T33" fmla="*/ 139 h 374"/>
                <a:gd name="T34" fmla="*/ 94 w 404"/>
                <a:gd name="T35" fmla="*/ 139 h 374"/>
                <a:gd name="T36" fmla="*/ 94 w 404"/>
                <a:gd name="T37" fmla="*/ 167 h 374"/>
                <a:gd name="T38" fmla="*/ 67 w 404"/>
                <a:gd name="T39" fmla="*/ 167 h 374"/>
                <a:gd name="T40" fmla="*/ 184 w 404"/>
                <a:gd name="T41" fmla="*/ 125 h 374"/>
                <a:gd name="T42" fmla="*/ 184 w 404"/>
                <a:gd name="T43" fmla="*/ 97 h 374"/>
                <a:gd name="T44" fmla="*/ 211 w 404"/>
                <a:gd name="T45" fmla="*/ 97 h 374"/>
                <a:gd name="T46" fmla="*/ 211 w 404"/>
                <a:gd name="T47" fmla="*/ 125 h 374"/>
                <a:gd name="T48" fmla="*/ 184 w 404"/>
                <a:gd name="T49" fmla="*/ 125 h 374"/>
                <a:gd name="T50" fmla="*/ 126 w 404"/>
                <a:gd name="T51" fmla="*/ 83 h 374"/>
                <a:gd name="T52" fmla="*/ 126 w 404"/>
                <a:gd name="T53" fmla="*/ 57 h 374"/>
                <a:gd name="T54" fmla="*/ 153 w 404"/>
                <a:gd name="T55" fmla="*/ 57 h 374"/>
                <a:gd name="T56" fmla="*/ 153 w 404"/>
                <a:gd name="T57" fmla="*/ 83 h 374"/>
                <a:gd name="T58" fmla="*/ 126 w 404"/>
                <a:gd name="T59" fmla="*/ 83 h 374"/>
                <a:gd name="T60" fmla="*/ 116 w 404"/>
                <a:gd name="T61" fmla="*/ 0 h 374"/>
                <a:gd name="T62" fmla="*/ 0 w 404"/>
                <a:gd name="T63" fmla="*/ 0 h 374"/>
                <a:gd name="T64" fmla="*/ 0 w 404"/>
                <a:gd name="T65" fmla="*/ 374 h 374"/>
                <a:gd name="T66" fmla="*/ 404 w 404"/>
                <a:gd name="T67" fmla="*/ 374 h 374"/>
                <a:gd name="T68" fmla="*/ 404 w 404"/>
                <a:gd name="T69" fmla="*/ 144 h 374"/>
                <a:gd name="T70" fmla="*/ 347 w 404"/>
                <a:gd name="T71" fmla="*/ 144 h 374"/>
                <a:gd name="T72" fmla="*/ 347 w 404"/>
                <a:gd name="T73" fmla="*/ 115 h 374"/>
                <a:gd name="T74" fmla="*/ 288 w 404"/>
                <a:gd name="T75" fmla="*/ 115 h 374"/>
                <a:gd name="T76" fmla="*/ 288 w 404"/>
                <a:gd name="T77" fmla="*/ 87 h 374"/>
                <a:gd name="T78" fmla="*/ 231 w 404"/>
                <a:gd name="T79" fmla="*/ 87 h 374"/>
                <a:gd name="T80" fmla="*/ 231 w 404"/>
                <a:gd name="T81" fmla="*/ 57 h 374"/>
                <a:gd name="T82" fmla="*/ 173 w 404"/>
                <a:gd name="T83" fmla="*/ 57 h 374"/>
                <a:gd name="T84" fmla="*/ 173 w 404"/>
                <a:gd name="T85" fmla="*/ 28 h 374"/>
                <a:gd name="T86" fmla="*/ 116 w 404"/>
                <a:gd name="T87" fmla="*/ 28 h 374"/>
                <a:gd name="T88" fmla="*/ 116 w 404"/>
                <a:gd name="T8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04" h="374">
                  <a:moveTo>
                    <a:pt x="184" y="333"/>
                  </a:moveTo>
                  <a:lnTo>
                    <a:pt x="184" y="307"/>
                  </a:lnTo>
                  <a:lnTo>
                    <a:pt x="211" y="307"/>
                  </a:lnTo>
                  <a:lnTo>
                    <a:pt x="211" y="333"/>
                  </a:lnTo>
                  <a:lnTo>
                    <a:pt x="184" y="333"/>
                  </a:lnTo>
                  <a:close/>
                  <a:moveTo>
                    <a:pt x="243" y="293"/>
                  </a:moveTo>
                  <a:lnTo>
                    <a:pt x="243" y="265"/>
                  </a:lnTo>
                  <a:lnTo>
                    <a:pt x="270" y="265"/>
                  </a:lnTo>
                  <a:lnTo>
                    <a:pt x="270" y="293"/>
                  </a:lnTo>
                  <a:lnTo>
                    <a:pt x="243" y="293"/>
                  </a:lnTo>
                  <a:close/>
                  <a:moveTo>
                    <a:pt x="302" y="209"/>
                  </a:moveTo>
                  <a:lnTo>
                    <a:pt x="302" y="181"/>
                  </a:lnTo>
                  <a:lnTo>
                    <a:pt x="330" y="181"/>
                  </a:lnTo>
                  <a:lnTo>
                    <a:pt x="330" y="209"/>
                  </a:lnTo>
                  <a:lnTo>
                    <a:pt x="302" y="209"/>
                  </a:lnTo>
                  <a:close/>
                  <a:moveTo>
                    <a:pt x="67" y="167"/>
                  </a:moveTo>
                  <a:lnTo>
                    <a:pt x="67" y="139"/>
                  </a:lnTo>
                  <a:lnTo>
                    <a:pt x="94" y="139"/>
                  </a:lnTo>
                  <a:lnTo>
                    <a:pt x="94" y="167"/>
                  </a:lnTo>
                  <a:lnTo>
                    <a:pt x="67" y="167"/>
                  </a:lnTo>
                  <a:close/>
                  <a:moveTo>
                    <a:pt x="184" y="125"/>
                  </a:moveTo>
                  <a:lnTo>
                    <a:pt x="184" y="97"/>
                  </a:lnTo>
                  <a:lnTo>
                    <a:pt x="211" y="97"/>
                  </a:lnTo>
                  <a:lnTo>
                    <a:pt x="211" y="125"/>
                  </a:lnTo>
                  <a:lnTo>
                    <a:pt x="184" y="125"/>
                  </a:lnTo>
                  <a:close/>
                  <a:moveTo>
                    <a:pt x="126" y="83"/>
                  </a:moveTo>
                  <a:lnTo>
                    <a:pt x="126" y="57"/>
                  </a:lnTo>
                  <a:lnTo>
                    <a:pt x="153" y="57"/>
                  </a:lnTo>
                  <a:lnTo>
                    <a:pt x="153" y="83"/>
                  </a:lnTo>
                  <a:lnTo>
                    <a:pt x="126" y="83"/>
                  </a:lnTo>
                  <a:close/>
                  <a:moveTo>
                    <a:pt x="116" y="0"/>
                  </a:moveTo>
                  <a:lnTo>
                    <a:pt x="0" y="0"/>
                  </a:lnTo>
                  <a:lnTo>
                    <a:pt x="0" y="374"/>
                  </a:lnTo>
                  <a:lnTo>
                    <a:pt x="404" y="374"/>
                  </a:lnTo>
                  <a:lnTo>
                    <a:pt x="404" y="144"/>
                  </a:lnTo>
                  <a:lnTo>
                    <a:pt x="347" y="144"/>
                  </a:lnTo>
                  <a:lnTo>
                    <a:pt x="347" y="115"/>
                  </a:lnTo>
                  <a:lnTo>
                    <a:pt x="288" y="115"/>
                  </a:lnTo>
                  <a:lnTo>
                    <a:pt x="288" y="87"/>
                  </a:lnTo>
                  <a:lnTo>
                    <a:pt x="231" y="87"/>
                  </a:lnTo>
                  <a:lnTo>
                    <a:pt x="231" y="57"/>
                  </a:lnTo>
                  <a:lnTo>
                    <a:pt x="173" y="57"/>
                  </a:lnTo>
                  <a:lnTo>
                    <a:pt x="173" y="28"/>
                  </a:lnTo>
                  <a:lnTo>
                    <a:pt x="116" y="28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7298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51" name="Freeform 59"/>
            <p:cNvSpPr>
              <a:spLocks noEditPoints="1"/>
            </p:cNvSpPr>
            <p:nvPr/>
          </p:nvSpPr>
          <p:spPr bwMode="auto">
            <a:xfrm>
              <a:off x="6334125" y="4606456"/>
              <a:ext cx="641350" cy="593725"/>
            </a:xfrm>
            <a:custGeom>
              <a:avLst/>
              <a:gdLst>
                <a:gd name="T0" fmla="*/ 184 w 404"/>
                <a:gd name="T1" fmla="*/ 333 h 374"/>
                <a:gd name="T2" fmla="*/ 184 w 404"/>
                <a:gd name="T3" fmla="*/ 307 h 374"/>
                <a:gd name="T4" fmla="*/ 211 w 404"/>
                <a:gd name="T5" fmla="*/ 307 h 374"/>
                <a:gd name="T6" fmla="*/ 211 w 404"/>
                <a:gd name="T7" fmla="*/ 333 h 374"/>
                <a:gd name="T8" fmla="*/ 184 w 404"/>
                <a:gd name="T9" fmla="*/ 333 h 374"/>
                <a:gd name="T10" fmla="*/ 243 w 404"/>
                <a:gd name="T11" fmla="*/ 293 h 374"/>
                <a:gd name="T12" fmla="*/ 243 w 404"/>
                <a:gd name="T13" fmla="*/ 265 h 374"/>
                <a:gd name="T14" fmla="*/ 270 w 404"/>
                <a:gd name="T15" fmla="*/ 265 h 374"/>
                <a:gd name="T16" fmla="*/ 270 w 404"/>
                <a:gd name="T17" fmla="*/ 293 h 374"/>
                <a:gd name="T18" fmla="*/ 243 w 404"/>
                <a:gd name="T19" fmla="*/ 293 h 374"/>
                <a:gd name="T20" fmla="*/ 302 w 404"/>
                <a:gd name="T21" fmla="*/ 209 h 374"/>
                <a:gd name="T22" fmla="*/ 302 w 404"/>
                <a:gd name="T23" fmla="*/ 181 h 374"/>
                <a:gd name="T24" fmla="*/ 330 w 404"/>
                <a:gd name="T25" fmla="*/ 181 h 374"/>
                <a:gd name="T26" fmla="*/ 330 w 404"/>
                <a:gd name="T27" fmla="*/ 209 h 374"/>
                <a:gd name="T28" fmla="*/ 302 w 404"/>
                <a:gd name="T29" fmla="*/ 209 h 374"/>
                <a:gd name="T30" fmla="*/ 67 w 404"/>
                <a:gd name="T31" fmla="*/ 167 h 374"/>
                <a:gd name="T32" fmla="*/ 67 w 404"/>
                <a:gd name="T33" fmla="*/ 139 h 374"/>
                <a:gd name="T34" fmla="*/ 94 w 404"/>
                <a:gd name="T35" fmla="*/ 139 h 374"/>
                <a:gd name="T36" fmla="*/ 94 w 404"/>
                <a:gd name="T37" fmla="*/ 167 h 374"/>
                <a:gd name="T38" fmla="*/ 67 w 404"/>
                <a:gd name="T39" fmla="*/ 167 h 374"/>
                <a:gd name="T40" fmla="*/ 184 w 404"/>
                <a:gd name="T41" fmla="*/ 125 h 374"/>
                <a:gd name="T42" fmla="*/ 184 w 404"/>
                <a:gd name="T43" fmla="*/ 97 h 374"/>
                <a:gd name="T44" fmla="*/ 211 w 404"/>
                <a:gd name="T45" fmla="*/ 97 h 374"/>
                <a:gd name="T46" fmla="*/ 211 w 404"/>
                <a:gd name="T47" fmla="*/ 125 h 374"/>
                <a:gd name="T48" fmla="*/ 184 w 404"/>
                <a:gd name="T49" fmla="*/ 125 h 374"/>
                <a:gd name="T50" fmla="*/ 126 w 404"/>
                <a:gd name="T51" fmla="*/ 83 h 374"/>
                <a:gd name="T52" fmla="*/ 126 w 404"/>
                <a:gd name="T53" fmla="*/ 57 h 374"/>
                <a:gd name="T54" fmla="*/ 153 w 404"/>
                <a:gd name="T55" fmla="*/ 57 h 374"/>
                <a:gd name="T56" fmla="*/ 153 w 404"/>
                <a:gd name="T57" fmla="*/ 83 h 374"/>
                <a:gd name="T58" fmla="*/ 126 w 404"/>
                <a:gd name="T59" fmla="*/ 83 h 374"/>
                <a:gd name="T60" fmla="*/ 116 w 404"/>
                <a:gd name="T61" fmla="*/ 0 h 374"/>
                <a:gd name="T62" fmla="*/ 0 w 404"/>
                <a:gd name="T63" fmla="*/ 0 h 374"/>
                <a:gd name="T64" fmla="*/ 0 w 404"/>
                <a:gd name="T65" fmla="*/ 374 h 374"/>
                <a:gd name="T66" fmla="*/ 404 w 404"/>
                <a:gd name="T67" fmla="*/ 374 h 374"/>
                <a:gd name="T68" fmla="*/ 404 w 404"/>
                <a:gd name="T69" fmla="*/ 144 h 374"/>
                <a:gd name="T70" fmla="*/ 347 w 404"/>
                <a:gd name="T71" fmla="*/ 144 h 374"/>
                <a:gd name="T72" fmla="*/ 347 w 404"/>
                <a:gd name="T73" fmla="*/ 115 h 374"/>
                <a:gd name="T74" fmla="*/ 288 w 404"/>
                <a:gd name="T75" fmla="*/ 115 h 374"/>
                <a:gd name="T76" fmla="*/ 288 w 404"/>
                <a:gd name="T77" fmla="*/ 87 h 374"/>
                <a:gd name="T78" fmla="*/ 231 w 404"/>
                <a:gd name="T79" fmla="*/ 87 h 374"/>
                <a:gd name="T80" fmla="*/ 231 w 404"/>
                <a:gd name="T81" fmla="*/ 57 h 374"/>
                <a:gd name="T82" fmla="*/ 173 w 404"/>
                <a:gd name="T83" fmla="*/ 57 h 374"/>
                <a:gd name="T84" fmla="*/ 173 w 404"/>
                <a:gd name="T85" fmla="*/ 28 h 374"/>
                <a:gd name="T86" fmla="*/ 116 w 404"/>
                <a:gd name="T87" fmla="*/ 28 h 374"/>
                <a:gd name="T88" fmla="*/ 116 w 404"/>
                <a:gd name="T8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04" h="374">
                  <a:moveTo>
                    <a:pt x="184" y="333"/>
                  </a:moveTo>
                  <a:lnTo>
                    <a:pt x="184" y="307"/>
                  </a:lnTo>
                  <a:lnTo>
                    <a:pt x="211" y="307"/>
                  </a:lnTo>
                  <a:lnTo>
                    <a:pt x="211" y="333"/>
                  </a:lnTo>
                  <a:lnTo>
                    <a:pt x="184" y="333"/>
                  </a:lnTo>
                  <a:moveTo>
                    <a:pt x="243" y="293"/>
                  </a:moveTo>
                  <a:lnTo>
                    <a:pt x="243" y="265"/>
                  </a:lnTo>
                  <a:lnTo>
                    <a:pt x="270" y="265"/>
                  </a:lnTo>
                  <a:lnTo>
                    <a:pt x="270" y="293"/>
                  </a:lnTo>
                  <a:lnTo>
                    <a:pt x="243" y="293"/>
                  </a:lnTo>
                  <a:moveTo>
                    <a:pt x="302" y="209"/>
                  </a:moveTo>
                  <a:lnTo>
                    <a:pt x="302" y="181"/>
                  </a:lnTo>
                  <a:lnTo>
                    <a:pt x="330" y="181"/>
                  </a:lnTo>
                  <a:lnTo>
                    <a:pt x="330" y="209"/>
                  </a:lnTo>
                  <a:lnTo>
                    <a:pt x="302" y="209"/>
                  </a:lnTo>
                  <a:moveTo>
                    <a:pt x="67" y="167"/>
                  </a:moveTo>
                  <a:lnTo>
                    <a:pt x="67" y="139"/>
                  </a:lnTo>
                  <a:lnTo>
                    <a:pt x="94" y="139"/>
                  </a:lnTo>
                  <a:lnTo>
                    <a:pt x="94" y="167"/>
                  </a:lnTo>
                  <a:lnTo>
                    <a:pt x="67" y="167"/>
                  </a:lnTo>
                  <a:moveTo>
                    <a:pt x="184" y="125"/>
                  </a:moveTo>
                  <a:lnTo>
                    <a:pt x="184" y="97"/>
                  </a:lnTo>
                  <a:lnTo>
                    <a:pt x="211" y="97"/>
                  </a:lnTo>
                  <a:lnTo>
                    <a:pt x="211" y="125"/>
                  </a:lnTo>
                  <a:lnTo>
                    <a:pt x="184" y="125"/>
                  </a:lnTo>
                  <a:moveTo>
                    <a:pt x="126" y="83"/>
                  </a:moveTo>
                  <a:lnTo>
                    <a:pt x="126" y="57"/>
                  </a:lnTo>
                  <a:lnTo>
                    <a:pt x="153" y="57"/>
                  </a:lnTo>
                  <a:lnTo>
                    <a:pt x="153" y="83"/>
                  </a:lnTo>
                  <a:lnTo>
                    <a:pt x="126" y="83"/>
                  </a:lnTo>
                  <a:moveTo>
                    <a:pt x="116" y="0"/>
                  </a:moveTo>
                  <a:lnTo>
                    <a:pt x="0" y="0"/>
                  </a:lnTo>
                  <a:lnTo>
                    <a:pt x="0" y="374"/>
                  </a:lnTo>
                  <a:lnTo>
                    <a:pt x="404" y="374"/>
                  </a:lnTo>
                  <a:lnTo>
                    <a:pt x="404" y="144"/>
                  </a:lnTo>
                  <a:lnTo>
                    <a:pt x="347" y="144"/>
                  </a:lnTo>
                  <a:lnTo>
                    <a:pt x="347" y="115"/>
                  </a:lnTo>
                  <a:lnTo>
                    <a:pt x="288" y="115"/>
                  </a:lnTo>
                  <a:lnTo>
                    <a:pt x="288" y="87"/>
                  </a:lnTo>
                  <a:lnTo>
                    <a:pt x="231" y="87"/>
                  </a:lnTo>
                  <a:lnTo>
                    <a:pt x="231" y="57"/>
                  </a:lnTo>
                  <a:lnTo>
                    <a:pt x="173" y="57"/>
                  </a:lnTo>
                  <a:lnTo>
                    <a:pt x="173" y="28"/>
                  </a:lnTo>
                  <a:lnTo>
                    <a:pt x="116" y="28"/>
                  </a:lnTo>
                  <a:lnTo>
                    <a:pt x="1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52" name="Rectangle 60"/>
            <p:cNvSpPr>
              <a:spLocks noChangeArrowheads="1"/>
            </p:cNvSpPr>
            <p:nvPr/>
          </p:nvSpPr>
          <p:spPr bwMode="auto">
            <a:xfrm>
              <a:off x="6334125" y="5200181"/>
              <a:ext cx="641350" cy="1587"/>
            </a:xfrm>
            <a:prstGeom prst="rect">
              <a:avLst/>
            </a:prstGeom>
            <a:solidFill>
              <a:srgbClr val="293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53" name="Rectangle 61"/>
            <p:cNvSpPr>
              <a:spLocks noChangeArrowheads="1"/>
            </p:cNvSpPr>
            <p:nvPr/>
          </p:nvSpPr>
          <p:spPr bwMode="auto">
            <a:xfrm>
              <a:off x="6334125" y="5200181"/>
              <a:ext cx="641350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54" name="Rectangle 62"/>
            <p:cNvSpPr>
              <a:spLocks noChangeArrowheads="1"/>
            </p:cNvSpPr>
            <p:nvPr/>
          </p:nvSpPr>
          <p:spPr bwMode="auto">
            <a:xfrm>
              <a:off x="6813550" y="4893794"/>
              <a:ext cx="44450" cy="44450"/>
            </a:xfrm>
            <a:prstGeom prst="rect">
              <a:avLst/>
            </a:prstGeom>
            <a:solidFill>
              <a:srgbClr val="BEC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55" name="Rectangle 63"/>
            <p:cNvSpPr>
              <a:spLocks noChangeArrowheads="1"/>
            </p:cNvSpPr>
            <p:nvPr/>
          </p:nvSpPr>
          <p:spPr bwMode="auto">
            <a:xfrm>
              <a:off x="6813550" y="4893794"/>
              <a:ext cx="44450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56" name="Rectangle 64"/>
            <p:cNvSpPr>
              <a:spLocks noChangeArrowheads="1"/>
            </p:cNvSpPr>
            <p:nvPr/>
          </p:nvSpPr>
          <p:spPr bwMode="auto">
            <a:xfrm>
              <a:off x="6813550" y="5027144"/>
              <a:ext cx="44450" cy="44450"/>
            </a:xfrm>
            <a:prstGeom prst="rect">
              <a:avLst/>
            </a:prstGeom>
            <a:solidFill>
              <a:srgbClr val="EBE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57" name="Rectangle 65"/>
            <p:cNvSpPr>
              <a:spLocks noChangeArrowheads="1"/>
            </p:cNvSpPr>
            <p:nvPr/>
          </p:nvSpPr>
          <p:spPr bwMode="auto">
            <a:xfrm>
              <a:off x="6719888" y="4827119"/>
              <a:ext cx="42863" cy="44450"/>
            </a:xfrm>
            <a:prstGeom prst="rect">
              <a:avLst/>
            </a:prstGeom>
            <a:solidFill>
              <a:srgbClr val="EBE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58" name="Rectangle 66"/>
            <p:cNvSpPr>
              <a:spLocks noChangeArrowheads="1"/>
            </p:cNvSpPr>
            <p:nvPr/>
          </p:nvSpPr>
          <p:spPr bwMode="auto">
            <a:xfrm>
              <a:off x="6719888" y="4893794"/>
              <a:ext cx="42863" cy="44450"/>
            </a:xfrm>
            <a:prstGeom prst="rect">
              <a:avLst/>
            </a:prstGeom>
            <a:solidFill>
              <a:srgbClr val="EBE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59" name="Rectangle 67"/>
            <p:cNvSpPr>
              <a:spLocks noChangeArrowheads="1"/>
            </p:cNvSpPr>
            <p:nvPr/>
          </p:nvSpPr>
          <p:spPr bwMode="auto">
            <a:xfrm>
              <a:off x="6719888" y="5027144"/>
              <a:ext cx="42863" cy="44450"/>
            </a:xfrm>
            <a:prstGeom prst="rect">
              <a:avLst/>
            </a:prstGeom>
            <a:solidFill>
              <a:srgbClr val="BEC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60" name="Rectangle 68"/>
            <p:cNvSpPr>
              <a:spLocks noChangeArrowheads="1"/>
            </p:cNvSpPr>
            <p:nvPr/>
          </p:nvSpPr>
          <p:spPr bwMode="auto">
            <a:xfrm>
              <a:off x="6719888" y="5027144"/>
              <a:ext cx="4286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61" name="Rectangle 69"/>
            <p:cNvSpPr>
              <a:spLocks noChangeArrowheads="1"/>
            </p:cNvSpPr>
            <p:nvPr/>
          </p:nvSpPr>
          <p:spPr bwMode="auto">
            <a:xfrm>
              <a:off x="6719888" y="5093819"/>
              <a:ext cx="42863" cy="41275"/>
            </a:xfrm>
            <a:prstGeom prst="rect">
              <a:avLst/>
            </a:prstGeom>
            <a:solidFill>
              <a:srgbClr val="EBE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62" name="Rectangle 70"/>
            <p:cNvSpPr>
              <a:spLocks noChangeArrowheads="1"/>
            </p:cNvSpPr>
            <p:nvPr/>
          </p:nvSpPr>
          <p:spPr bwMode="auto">
            <a:xfrm>
              <a:off x="6626225" y="4760444"/>
              <a:ext cx="42863" cy="44450"/>
            </a:xfrm>
            <a:prstGeom prst="rect">
              <a:avLst/>
            </a:prstGeom>
            <a:solidFill>
              <a:srgbClr val="BEC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63" name="Rectangle 71"/>
            <p:cNvSpPr>
              <a:spLocks noChangeArrowheads="1"/>
            </p:cNvSpPr>
            <p:nvPr/>
          </p:nvSpPr>
          <p:spPr bwMode="auto">
            <a:xfrm>
              <a:off x="6626225" y="4760444"/>
              <a:ext cx="4286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64" name="Rectangle 72"/>
            <p:cNvSpPr>
              <a:spLocks noChangeArrowheads="1"/>
            </p:cNvSpPr>
            <p:nvPr/>
          </p:nvSpPr>
          <p:spPr bwMode="auto">
            <a:xfrm>
              <a:off x="6626225" y="4893794"/>
              <a:ext cx="42863" cy="44450"/>
            </a:xfrm>
            <a:prstGeom prst="rect">
              <a:avLst/>
            </a:prstGeom>
            <a:solidFill>
              <a:srgbClr val="EBE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65" name="Rectangle 73"/>
            <p:cNvSpPr>
              <a:spLocks noChangeArrowheads="1"/>
            </p:cNvSpPr>
            <p:nvPr/>
          </p:nvSpPr>
          <p:spPr bwMode="auto">
            <a:xfrm>
              <a:off x="6626225" y="5093819"/>
              <a:ext cx="42863" cy="41275"/>
            </a:xfrm>
            <a:prstGeom prst="rect">
              <a:avLst/>
            </a:prstGeom>
            <a:solidFill>
              <a:srgbClr val="BEC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66" name="Rectangle 74"/>
            <p:cNvSpPr>
              <a:spLocks noChangeArrowheads="1"/>
            </p:cNvSpPr>
            <p:nvPr/>
          </p:nvSpPr>
          <p:spPr bwMode="auto">
            <a:xfrm>
              <a:off x="6626225" y="5093819"/>
              <a:ext cx="42863" cy="41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67" name="Rectangle 75"/>
            <p:cNvSpPr>
              <a:spLocks noChangeArrowheads="1"/>
            </p:cNvSpPr>
            <p:nvPr/>
          </p:nvSpPr>
          <p:spPr bwMode="auto">
            <a:xfrm>
              <a:off x="6534150" y="4696944"/>
              <a:ext cx="42863" cy="41275"/>
            </a:xfrm>
            <a:prstGeom prst="rect">
              <a:avLst/>
            </a:prstGeom>
            <a:solidFill>
              <a:srgbClr val="BEC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68" name="Rectangle 76"/>
            <p:cNvSpPr>
              <a:spLocks noChangeArrowheads="1"/>
            </p:cNvSpPr>
            <p:nvPr/>
          </p:nvSpPr>
          <p:spPr bwMode="auto">
            <a:xfrm>
              <a:off x="6534150" y="4696944"/>
              <a:ext cx="42863" cy="41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69" name="Rectangle 77"/>
            <p:cNvSpPr>
              <a:spLocks noChangeArrowheads="1"/>
            </p:cNvSpPr>
            <p:nvPr/>
          </p:nvSpPr>
          <p:spPr bwMode="auto">
            <a:xfrm>
              <a:off x="6534150" y="4760444"/>
              <a:ext cx="42863" cy="44450"/>
            </a:xfrm>
            <a:prstGeom prst="rect">
              <a:avLst/>
            </a:prstGeom>
            <a:solidFill>
              <a:srgbClr val="EBE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70" name="Rectangle 78"/>
            <p:cNvSpPr>
              <a:spLocks noChangeArrowheads="1"/>
            </p:cNvSpPr>
            <p:nvPr/>
          </p:nvSpPr>
          <p:spPr bwMode="auto">
            <a:xfrm>
              <a:off x="6534150" y="4960469"/>
              <a:ext cx="42863" cy="44450"/>
            </a:xfrm>
            <a:prstGeom prst="rect">
              <a:avLst/>
            </a:prstGeom>
            <a:solidFill>
              <a:srgbClr val="EBE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71" name="Rectangle 79"/>
            <p:cNvSpPr>
              <a:spLocks noChangeArrowheads="1"/>
            </p:cNvSpPr>
            <p:nvPr/>
          </p:nvSpPr>
          <p:spPr bwMode="auto">
            <a:xfrm>
              <a:off x="6440488" y="4827119"/>
              <a:ext cx="42863" cy="44450"/>
            </a:xfrm>
            <a:prstGeom prst="rect">
              <a:avLst/>
            </a:prstGeom>
            <a:solidFill>
              <a:srgbClr val="BEC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72" name="Rectangle 80"/>
            <p:cNvSpPr>
              <a:spLocks noChangeArrowheads="1"/>
            </p:cNvSpPr>
            <p:nvPr/>
          </p:nvSpPr>
          <p:spPr bwMode="auto">
            <a:xfrm>
              <a:off x="6440488" y="4827119"/>
              <a:ext cx="42863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73" name="Rectangle 81"/>
            <p:cNvSpPr>
              <a:spLocks noChangeArrowheads="1"/>
            </p:cNvSpPr>
            <p:nvPr/>
          </p:nvSpPr>
          <p:spPr bwMode="auto">
            <a:xfrm>
              <a:off x="6440488" y="4893794"/>
              <a:ext cx="42863" cy="44450"/>
            </a:xfrm>
            <a:prstGeom prst="rect">
              <a:avLst/>
            </a:prstGeom>
            <a:solidFill>
              <a:srgbClr val="EBE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74" name="Rectangle 82"/>
            <p:cNvSpPr>
              <a:spLocks noChangeArrowheads="1"/>
            </p:cNvSpPr>
            <p:nvPr/>
          </p:nvSpPr>
          <p:spPr bwMode="auto">
            <a:xfrm>
              <a:off x="6440488" y="4760444"/>
              <a:ext cx="42863" cy="44450"/>
            </a:xfrm>
            <a:prstGeom prst="rect">
              <a:avLst/>
            </a:prstGeom>
            <a:solidFill>
              <a:srgbClr val="EBE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75" name="Freeform 83"/>
            <p:cNvSpPr>
              <a:spLocks noEditPoints="1"/>
            </p:cNvSpPr>
            <p:nvPr/>
          </p:nvSpPr>
          <p:spPr bwMode="auto">
            <a:xfrm>
              <a:off x="7372350" y="4246094"/>
              <a:ext cx="55563" cy="354012"/>
            </a:xfrm>
            <a:custGeom>
              <a:avLst/>
              <a:gdLst>
                <a:gd name="T0" fmla="*/ 35 w 35"/>
                <a:gd name="T1" fmla="*/ 210 h 223"/>
                <a:gd name="T2" fmla="*/ 0 w 35"/>
                <a:gd name="T3" fmla="*/ 210 h 223"/>
                <a:gd name="T4" fmla="*/ 0 w 35"/>
                <a:gd name="T5" fmla="*/ 223 h 223"/>
                <a:gd name="T6" fmla="*/ 35 w 35"/>
                <a:gd name="T7" fmla="*/ 223 h 223"/>
                <a:gd name="T8" fmla="*/ 35 w 35"/>
                <a:gd name="T9" fmla="*/ 210 h 223"/>
                <a:gd name="T10" fmla="*/ 35 w 35"/>
                <a:gd name="T11" fmla="*/ 178 h 223"/>
                <a:gd name="T12" fmla="*/ 0 w 35"/>
                <a:gd name="T13" fmla="*/ 178 h 223"/>
                <a:gd name="T14" fmla="*/ 0 w 35"/>
                <a:gd name="T15" fmla="*/ 208 h 223"/>
                <a:gd name="T16" fmla="*/ 35 w 35"/>
                <a:gd name="T17" fmla="*/ 208 h 223"/>
                <a:gd name="T18" fmla="*/ 35 w 35"/>
                <a:gd name="T19" fmla="*/ 178 h 223"/>
                <a:gd name="T20" fmla="*/ 35 w 35"/>
                <a:gd name="T21" fmla="*/ 144 h 223"/>
                <a:gd name="T22" fmla="*/ 0 w 35"/>
                <a:gd name="T23" fmla="*/ 144 h 223"/>
                <a:gd name="T24" fmla="*/ 0 w 35"/>
                <a:gd name="T25" fmla="*/ 175 h 223"/>
                <a:gd name="T26" fmla="*/ 35 w 35"/>
                <a:gd name="T27" fmla="*/ 175 h 223"/>
                <a:gd name="T28" fmla="*/ 35 w 35"/>
                <a:gd name="T29" fmla="*/ 144 h 223"/>
                <a:gd name="T30" fmla="*/ 35 w 35"/>
                <a:gd name="T31" fmla="*/ 113 h 223"/>
                <a:gd name="T32" fmla="*/ 0 w 35"/>
                <a:gd name="T33" fmla="*/ 113 h 223"/>
                <a:gd name="T34" fmla="*/ 0 w 35"/>
                <a:gd name="T35" fmla="*/ 143 h 223"/>
                <a:gd name="T36" fmla="*/ 35 w 35"/>
                <a:gd name="T37" fmla="*/ 143 h 223"/>
                <a:gd name="T38" fmla="*/ 35 w 35"/>
                <a:gd name="T39" fmla="*/ 113 h 223"/>
                <a:gd name="T40" fmla="*/ 35 w 35"/>
                <a:gd name="T41" fmla="*/ 79 h 223"/>
                <a:gd name="T42" fmla="*/ 0 w 35"/>
                <a:gd name="T43" fmla="*/ 79 h 223"/>
                <a:gd name="T44" fmla="*/ 0 w 35"/>
                <a:gd name="T45" fmla="*/ 109 h 223"/>
                <a:gd name="T46" fmla="*/ 35 w 35"/>
                <a:gd name="T47" fmla="*/ 109 h 223"/>
                <a:gd name="T48" fmla="*/ 35 w 35"/>
                <a:gd name="T49" fmla="*/ 79 h 223"/>
                <a:gd name="T50" fmla="*/ 35 w 35"/>
                <a:gd name="T51" fmla="*/ 47 h 223"/>
                <a:gd name="T52" fmla="*/ 0 w 35"/>
                <a:gd name="T53" fmla="*/ 47 h 223"/>
                <a:gd name="T54" fmla="*/ 0 w 35"/>
                <a:gd name="T55" fmla="*/ 77 h 223"/>
                <a:gd name="T56" fmla="*/ 35 w 35"/>
                <a:gd name="T57" fmla="*/ 77 h 223"/>
                <a:gd name="T58" fmla="*/ 35 w 35"/>
                <a:gd name="T59" fmla="*/ 47 h 223"/>
                <a:gd name="T60" fmla="*/ 35 w 35"/>
                <a:gd name="T61" fmla="*/ 0 h 223"/>
                <a:gd name="T62" fmla="*/ 0 w 35"/>
                <a:gd name="T63" fmla="*/ 0 h 223"/>
                <a:gd name="T64" fmla="*/ 0 w 35"/>
                <a:gd name="T65" fmla="*/ 44 h 223"/>
                <a:gd name="T66" fmla="*/ 35 w 35"/>
                <a:gd name="T67" fmla="*/ 44 h 223"/>
                <a:gd name="T68" fmla="*/ 35 w 35"/>
                <a:gd name="T69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" h="223">
                  <a:moveTo>
                    <a:pt x="35" y="210"/>
                  </a:moveTo>
                  <a:lnTo>
                    <a:pt x="0" y="210"/>
                  </a:lnTo>
                  <a:lnTo>
                    <a:pt x="0" y="223"/>
                  </a:lnTo>
                  <a:lnTo>
                    <a:pt x="35" y="223"/>
                  </a:lnTo>
                  <a:lnTo>
                    <a:pt x="35" y="210"/>
                  </a:lnTo>
                  <a:close/>
                  <a:moveTo>
                    <a:pt x="35" y="178"/>
                  </a:moveTo>
                  <a:lnTo>
                    <a:pt x="0" y="178"/>
                  </a:lnTo>
                  <a:lnTo>
                    <a:pt x="0" y="208"/>
                  </a:lnTo>
                  <a:lnTo>
                    <a:pt x="35" y="208"/>
                  </a:lnTo>
                  <a:lnTo>
                    <a:pt x="35" y="178"/>
                  </a:lnTo>
                  <a:close/>
                  <a:moveTo>
                    <a:pt x="35" y="144"/>
                  </a:moveTo>
                  <a:lnTo>
                    <a:pt x="0" y="144"/>
                  </a:lnTo>
                  <a:lnTo>
                    <a:pt x="0" y="175"/>
                  </a:lnTo>
                  <a:lnTo>
                    <a:pt x="35" y="175"/>
                  </a:lnTo>
                  <a:lnTo>
                    <a:pt x="35" y="144"/>
                  </a:lnTo>
                  <a:close/>
                  <a:moveTo>
                    <a:pt x="35" y="113"/>
                  </a:moveTo>
                  <a:lnTo>
                    <a:pt x="0" y="113"/>
                  </a:lnTo>
                  <a:lnTo>
                    <a:pt x="0" y="143"/>
                  </a:lnTo>
                  <a:lnTo>
                    <a:pt x="35" y="143"/>
                  </a:lnTo>
                  <a:lnTo>
                    <a:pt x="35" y="113"/>
                  </a:lnTo>
                  <a:close/>
                  <a:moveTo>
                    <a:pt x="35" y="79"/>
                  </a:moveTo>
                  <a:lnTo>
                    <a:pt x="0" y="79"/>
                  </a:lnTo>
                  <a:lnTo>
                    <a:pt x="0" y="109"/>
                  </a:lnTo>
                  <a:lnTo>
                    <a:pt x="35" y="109"/>
                  </a:lnTo>
                  <a:lnTo>
                    <a:pt x="35" y="79"/>
                  </a:lnTo>
                  <a:close/>
                  <a:moveTo>
                    <a:pt x="35" y="47"/>
                  </a:moveTo>
                  <a:lnTo>
                    <a:pt x="0" y="47"/>
                  </a:lnTo>
                  <a:lnTo>
                    <a:pt x="0" y="77"/>
                  </a:lnTo>
                  <a:lnTo>
                    <a:pt x="35" y="77"/>
                  </a:lnTo>
                  <a:lnTo>
                    <a:pt x="35" y="47"/>
                  </a:lnTo>
                  <a:close/>
                  <a:moveTo>
                    <a:pt x="35" y="0"/>
                  </a:moveTo>
                  <a:lnTo>
                    <a:pt x="0" y="0"/>
                  </a:lnTo>
                  <a:lnTo>
                    <a:pt x="0" y="44"/>
                  </a:lnTo>
                  <a:lnTo>
                    <a:pt x="35" y="4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48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76" name="Freeform 84"/>
            <p:cNvSpPr>
              <a:spLocks noEditPoints="1"/>
            </p:cNvSpPr>
            <p:nvPr/>
          </p:nvSpPr>
          <p:spPr bwMode="auto">
            <a:xfrm>
              <a:off x="7372350" y="4246094"/>
              <a:ext cx="55563" cy="354012"/>
            </a:xfrm>
            <a:custGeom>
              <a:avLst/>
              <a:gdLst>
                <a:gd name="T0" fmla="*/ 35 w 35"/>
                <a:gd name="T1" fmla="*/ 210 h 223"/>
                <a:gd name="T2" fmla="*/ 0 w 35"/>
                <a:gd name="T3" fmla="*/ 210 h 223"/>
                <a:gd name="T4" fmla="*/ 0 w 35"/>
                <a:gd name="T5" fmla="*/ 223 h 223"/>
                <a:gd name="T6" fmla="*/ 35 w 35"/>
                <a:gd name="T7" fmla="*/ 223 h 223"/>
                <a:gd name="T8" fmla="*/ 35 w 35"/>
                <a:gd name="T9" fmla="*/ 210 h 223"/>
                <a:gd name="T10" fmla="*/ 35 w 35"/>
                <a:gd name="T11" fmla="*/ 178 h 223"/>
                <a:gd name="T12" fmla="*/ 0 w 35"/>
                <a:gd name="T13" fmla="*/ 178 h 223"/>
                <a:gd name="T14" fmla="*/ 0 w 35"/>
                <a:gd name="T15" fmla="*/ 208 h 223"/>
                <a:gd name="T16" fmla="*/ 35 w 35"/>
                <a:gd name="T17" fmla="*/ 208 h 223"/>
                <a:gd name="T18" fmla="*/ 35 w 35"/>
                <a:gd name="T19" fmla="*/ 178 h 223"/>
                <a:gd name="T20" fmla="*/ 35 w 35"/>
                <a:gd name="T21" fmla="*/ 144 h 223"/>
                <a:gd name="T22" fmla="*/ 0 w 35"/>
                <a:gd name="T23" fmla="*/ 144 h 223"/>
                <a:gd name="T24" fmla="*/ 0 w 35"/>
                <a:gd name="T25" fmla="*/ 175 h 223"/>
                <a:gd name="T26" fmla="*/ 35 w 35"/>
                <a:gd name="T27" fmla="*/ 175 h 223"/>
                <a:gd name="T28" fmla="*/ 35 w 35"/>
                <a:gd name="T29" fmla="*/ 144 h 223"/>
                <a:gd name="T30" fmla="*/ 35 w 35"/>
                <a:gd name="T31" fmla="*/ 113 h 223"/>
                <a:gd name="T32" fmla="*/ 0 w 35"/>
                <a:gd name="T33" fmla="*/ 113 h 223"/>
                <a:gd name="T34" fmla="*/ 0 w 35"/>
                <a:gd name="T35" fmla="*/ 143 h 223"/>
                <a:gd name="T36" fmla="*/ 35 w 35"/>
                <a:gd name="T37" fmla="*/ 143 h 223"/>
                <a:gd name="T38" fmla="*/ 35 w 35"/>
                <a:gd name="T39" fmla="*/ 113 h 223"/>
                <a:gd name="T40" fmla="*/ 35 w 35"/>
                <a:gd name="T41" fmla="*/ 79 h 223"/>
                <a:gd name="T42" fmla="*/ 0 w 35"/>
                <a:gd name="T43" fmla="*/ 79 h 223"/>
                <a:gd name="T44" fmla="*/ 0 w 35"/>
                <a:gd name="T45" fmla="*/ 109 h 223"/>
                <a:gd name="T46" fmla="*/ 35 w 35"/>
                <a:gd name="T47" fmla="*/ 109 h 223"/>
                <a:gd name="T48" fmla="*/ 35 w 35"/>
                <a:gd name="T49" fmla="*/ 79 h 223"/>
                <a:gd name="T50" fmla="*/ 35 w 35"/>
                <a:gd name="T51" fmla="*/ 47 h 223"/>
                <a:gd name="T52" fmla="*/ 0 w 35"/>
                <a:gd name="T53" fmla="*/ 47 h 223"/>
                <a:gd name="T54" fmla="*/ 0 w 35"/>
                <a:gd name="T55" fmla="*/ 77 h 223"/>
                <a:gd name="T56" fmla="*/ 35 w 35"/>
                <a:gd name="T57" fmla="*/ 77 h 223"/>
                <a:gd name="T58" fmla="*/ 35 w 35"/>
                <a:gd name="T59" fmla="*/ 47 h 223"/>
                <a:gd name="T60" fmla="*/ 35 w 35"/>
                <a:gd name="T61" fmla="*/ 0 h 223"/>
                <a:gd name="T62" fmla="*/ 0 w 35"/>
                <a:gd name="T63" fmla="*/ 0 h 223"/>
                <a:gd name="T64" fmla="*/ 0 w 35"/>
                <a:gd name="T65" fmla="*/ 44 h 223"/>
                <a:gd name="T66" fmla="*/ 35 w 35"/>
                <a:gd name="T67" fmla="*/ 44 h 223"/>
                <a:gd name="T68" fmla="*/ 35 w 35"/>
                <a:gd name="T69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" h="223">
                  <a:moveTo>
                    <a:pt x="35" y="210"/>
                  </a:moveTo>
                  <a:lnTo>
                    <a:pt x="0" y="210"/>
                  </a:lnTo>
                  <a:lnTo>
                    <a:pt x="0" y="223"/>
                  </a:lnTo>
                  <a:lnTo>
                    <a:pt x="35" y="223"/>
                  </a:lnTo>
                  <a:lnTo>
                    <a:pt x="35" y="210"/>
                  </a:lnTo>
                  <a:moveTo>
                    <a:pt x="35" y="178"/>
                  </a:moveTo>
                  <a:lnTo>
                    <a:pt x="0" y="178"/>
                  </a:lnTo>
                  <a:lnTo>
                    <a:pt x="0" y="208"/>
                  </a:lnTo>
                  <a:lnTo>
                    <a:pt x="35" y="208"/>
                  </a:lnTo>
                  <a:lnTo>
                    <a:pt x="35" y="178"/>
                  </a:lnTo>
                  <a:moveTo>
                    <a:pt x="35" y="144"/>
                  </a:moveTo>
                  <a:lnTo>
                    <a:pt x="0" y="144"/>
                  </a:lnTo>
                  <a:lnTo>
                    <a:pt x="0" y="175"/>
                  </a:lnTo>
                  <a:lnTo>
                    <a:pt x="35" y="175"/>
                  </a:lnTo>
                  <a:lnTo>
                    <a:pt x="35" y="144"/>
                  </a:lnTo>
                  <a:moveTo>
                    <a:pt x="35" y="113"/>
                  </a:moveTo>
                  <a:lnTo>
                    <a:pt x="0" y="113"/>
                  </a:lnTo>
                  <a:lnTo>
                    <a:pt x="0" y="143"/>
                  </a:lnTo>
                  <a:lnTo>
                    <a:pt x="35" y="143"/>
                  </a:lnTo>
                  <a:lnTo>
                    <a:pt x="35" y="113"/>
                  </a:lnTo>
                  <a:moveTo>
                    <a:pt x="35" y="79"/>
                  </a:moveTo>
                  <a:lnTo>
                    <a:pt x="0" y="79"/>
                  </a:lnTo>
                  <a:lnTo>
                    <a:pt x="0" y="109"/>
                  </a:lnTo>
                  <a:lnTo>
                    <a:pt x="35" y="109"/>
                  </a:lnTo>
                  <a:lnTo>
                    <a:pt x="35" y="79"/>
                  </a:lnTo>
                  <a:moveTo>
                    <a:pt x="35" y="47"/>
                  </a:moveTo>
                  <a:lnTo>
                    <a:pt x="0" y="47"/>
                  </a:lnTo>
                  <a:lnTo>
                    <a:pt x="0" y="77"/>
                  </a:lnTo>
                  <a:lnTo>
                    <a:pt x="35" y="77"/>
                  </a:lnTo>
                  <a:lnTo>
                    <a:pt x="35" y="47"/>
                  </a:lnTo>
                  <a:moveTo>
                    <a:pt x="35" y="0"/>
                  </a:moveTo>
                  <a:lnTo>
                    <a:pt x="0" y="0"/>
                  </a:lnTo>
                  <a:lnTo>
                    <a:pt x="0" y="44"/>
                  </a:lnTo>
                  <a:lnTo>
                    <a:pt x="35" y="44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77" name="Freeform 85"/>
            <p:cNvSpPr>
              <a:spLocks/>
            </p:cNvSpPr>
            <p:nvPr/>
          </p:nvSpPr>
          <p:spPr bwMode="auto">
            <a:xfrm>
              <a:off x="7332663" y="4600106"/>
              <a:ext cx="136525" cy="293687"/>
            </a:xfrm>
            <a:custGeom>
              <a:avLst/>
              <a:gdLst>
                <a:gd name="T0" fmla="*/ 86 w 86"/>
                <a:gd name="T1" fmla="*/ 0 h 185"/>
                <a:gd name="T2" fmla="*/ 60 w 86"/>
                <a:gd name="T3" fmla="*/ 0 h 185"/>
                <a:gd name="T4" fmla="*/ 25 w 86"/>
                <a:gd name="T5" fmla="*/ 0 h 185"/>
                <a:gd name="T6" fmla="*/ 0 w 86"/>
                <a:gd name="T7" fmla="*/ 0 h 185"/>
                <a:gd name="T8" fmla="*/ 0 w 86"/>
                <a:gd name="T9" fmla="*/ 185 h 185"/>
                <a:gd name="T10" fmla="*/ 86 w 86"/>
                <a:gd name="T11" fmla="*/ 185 h 185"/>
                <a:gd name="T12" fmla="*/ 86 w 86"/>
                <a:gd name="T1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85">
                  <a:moveTo>
                    <a:pt x="86" y="0"/>
                  </a:moveTo>
                  <a:lnTo>
                    <a:pt x="60" y="0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85"/>
                  </a:lnTo>
                  <a:lnTo>
                    <a:pt x="86" y="185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48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78" name="Freeform 86"/>
            <p:cNvSpPr>
              <a:spLocks/>
            </p:cNvSpPr>
            <p:nvPr/>
          </p:nvSpPr>
          <p:spPr bwMode="auto">
            <a:xfrm>
              <a:off x="7332663" y="4600106"/>
              <a:ext cx="136525" cy="293687"/>
            </a:xfrm>
            <a:custGeom>
              <a:avLst/>
              <a:gdLst>
                <a:gd name="T0" fmla="*/ 86 w 86"/>
                <a:gd name="T1" fmla="*/ 0 h 185"/>
                <a:gd name="T2" fmla="*/ 60 w 86"/>
                <a:gd name="T3" fmla="*/ 0 h 185"/>
                <a:gd name="T4" fmla="*/ 25 w 86"/>
                <a:gd name="T5" fmla="*/ 0 h 185"/>
                <a:gd name="T6" fmla="*/ 0 w 86"/>
                <a:gd name="T7" fmla="*/ 0 h 185"/>
                <a:gd name="T8" fmla="*/ 0 w 86"/>
                <a:gd name="T9" fmla="*/ 185 h 185"/>
                <a:gd name="T10" fmla="*/ 86 w 86"/>
                <a:gd name="T11" fmla="*/ 185 h 185"/>
                <a:gd name="T12" fmla="*/ 86 w 86"/>
                <a:gd name="T1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85">
                  <a:moveTo>
                    <a:pt x="86" y="0"/>
                  </a:moveTo>
                  <a:lnTo>
                    <a:pt x="60" y="0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85"/>
                  </a:lnTo>
                  <a:lnTo>
                    <a:pt x="86" y="185"/>
                  </a:lnTo>
                  <a:lnTo>
                    <a:pt x="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79" name="Freeform 87"/>
            <p:cNvSpPr>
              <a:spLocks/>
            </p:cNvSpPr>
            <p:nvPr/>
          </p:nvSpPr>
          <p:spPr bwMode="auto">
            <a:xfrm>
              <a:off x="7348538" y="4285781"/>
              <a:ext cx="11113" cy="314325"/>
            </a:xfrm>
            <a:custGeom>
              <a:avLst/>
              <a:gdLst>
                <a:gd name="T0" fmla="*/ 7 w 7"/>
                <a:gd name="T1" fmla="*/ 0 h 198"/>
                <a:gd name="T2" fmla="*/ 0 w 7"/>
                <a:gd name="T3" fmla="*/ 0 h 198"/>
                <a:gd name="T4" fmla="*/ 0 w 7"/>
                <a:gd name="T5" fmla="*/ 198 h 198"/>
                <a:gd name="T6" fmla="*/ 7 w 7"/>
                <a:gd name="T7" fmla="*/ 198 h 198"/>
                <a:gd name="T8" fmla="*/ 7 w 7"/>
                <a:gd name="T9" fmla="*/ 185 h 198"/>
                <a:gd name="T10" fmla="*/ 3 w 7"/>
                <a:gd name="T11" fmla="*/ 185 h 198"/>
                <a:gd name="T12" fmla="*/ 3 w 7"/>
                <a:gd name="T13" fmla="*/ 183 h 198"/>
                <a:gd name="T14" fmla="*/ 7 w 7"/>
                <a:gd name="T15" fmla="*/ 183 h 198"/>
                <a:gd name="T16" fmla="*/ 7 w 7"/>
                <a:gd name="T17" fmla="*/ 153 h 198"/>
                <a:gd name="T18" fmla="*/ 3 w 7"/>
                <a:gd name="T19" fmla="*/ 153 h 198"/>
                <a:gd name="T20" fmla="*/ 3 w 7"/>
                <a:gd name="T21" fmla="*/ 150 h 198"/>
                <a:gd name="T22" fmla="*/ 7 w 7"/>
                <a:gd name="T23" fmla="*/ 150 h 198"/>
                <a:gd name="T24" fmla="*/ 7 w 7"/>
                <a:gd name="T25" fmla="*/ 119 h 198"/>
                <a:gd name="T26" fmla="*/ 3 w 7"/>
                <a:gd name="T27" fmla="*/ 119 h 198"/>
                <a:gd name="T28" fmla="*/ 3 w 7"/>
                <a:gd name="T29" fmla="*/ 118 h 198"/>
                <a:gd name="T30" fmla="*/ 7 w 7"/>
                <a:gd name="T31" fmla="*/ 118 h 198"/>
                <a:gd name="T32" fmla="*/ 7 w 7"/>
                <a:gd name="T33" fmla="*/ 88 h 198"/>
                <a:gd name="T34" fmla="*/ 3 w 7"/>
                <a:gd name="T35" fmla="*/ 88 h 198"/>
                <a:gd name="T36" fmla="*/ 3 w 7"/>
                <a:gd name="T37" fmla="*/ 84 h 198"/>
                <a:gd name="T38" fmla="*/ 7 w 7"/>
                <a:gd name="T39" fmla="*/ 84 h 198"/>
                <a:gd name="T40" fmla="*/ 7 w 7"/>
                <a:gd name="T41" fmla="*/ 54 h 198"/>
                <a:gd name="T42" fmla="*/ 3 w 7"/>
                <a:gd name="T43" fmla="*/ 54 h 198"/>
                <a:gd name="T44" fmla="*/ 3 w 7"/>
                <a:gd name="T45" fmla="*/ 52 h 198"/>
                <a:gd name="T46" fmla="*/ 7 w 7"/>
                <a:gd name="T47" fmla="*/ 52 h 198"/>
                <a:gd name="T48" fmla="*/ 7 w 7"/>
                <a:gd name="T49" fmla="*/ 22 h 198"/>
                <a:gd name="T50" fmla="*/ 3 w 7"/>
                <a:gd name="T51" fmla="*/ 22 h 198"/>
                <a:gd name="T52" fmla="*/ 3 w 7"/>
                <a:gd name="T53" fmla="*/ 19 h 198"/>
                <a:gd name="T54" fmla="*/ 7 w 7"/>
                <a:gd name="T55" fmla="*/ 19 h 198"/>
                <a:gd name="T56" fmla="*/ 7 w 7"/>
                <a:gd name="T5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" h="198">
                  <a:moveTo>
                    <a:pt x="7" y="0"/>
                  </a:moveTo>
                  <a:lnTo>
                    <a:pt x="0" y="0"/>
                  </a:lnTo>
                  <a:lnTo>
                    <a:pt x="0" y="198"/>
                  </a:lnTo>
                  <a:lnTo>
                    <a:pt x="7" y="198"/>
                  </a:lnTo>
                  <a:lnTo>
                    <a:pt x="7" y="185"/>
                  </a:lnTo>
                  <a:lnTo>
                    <a:pt x="3" y="185"/>
                  </a:lnTo>
                  <a:lnTo>
                    <a:pt x="3" y="183"/>
                  </a:lnTo>
                  <a:lnTo>
                    <a:pt x="7" y="183"/>
                  </a:lnTo>
                  <a:lnTo>
                    <a:pt x="7" y="153"/>
                  </a:lnTo>
                  <a:lnTo>
                    <a:pt x="3" y="153"/>
                  </a:lnTo>
                  <a:lnTo>
                    <a:pt x="3" y="150"/>
                  </a:lnTo>
                  <a:lnTo>
                    <a:pt x="7" y="150"/>
                  </a:lnTo>
                  <a:lnTo>
                    <a:pt x="7" y="119"/>
                  </a:lnTo>
                  <a:lnTo>
                    <a:pt x="3" y="119"/>
                  </a:lnTo>
                  <a:lnTo>
                    <a:pt x="3" y="118"/>
                  </a:lnTo>
                  <a:lnTo>
                    <a:pt x="7" y="118"/>
                  </a:lnTo>
                  <a:lnTo>
                    <a:pt x="7" y="88"/>
                  </a:lnTo>
                  <a:lnTo>
                    <a:pt x="3" y="88"/>
                  </a:lnTo>
                  <a:lnTo>
                    <a:pt x="3" y="84"/>
                  </a:lnTo>
                  <a:lnTo>
                    <a:pt x="7" y="84"/>
                  </a:lnTo>
                  <a:lnTo>
                    <a:pt x="7" y="54"/>
                  </a:lnTo>
                  <a:lnTo>
                    <a:pt x="3" y="54"/>
                  </a:lnTo>
                  <a:lnTo>
                    <a:pt x="3" y="52"/>
                  </a:lnTo>
                  <a:lnTo>
                    <a:pt x="7" y="52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3" y="19"/>
                  </a:lnTo>
                  <a:lnTo>
                    <a:pt x="7" y="1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48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80" name="Freeform 88"/>
            <p:cNvSpPr>
              <a:spLocks/>
            </p:cNvSpPr>
            <p:nvPr/>
          </p:nvSpPr>
          <p:spPr bwMode="auto">
            <a:xfrm>
              <a:off x="7348538" y="4285781"/>
              <a:ext cx="11113" cy="314325"/>
            </a:xfrm>
            <a:custGeom>
              <a:avLst/>
              <a:gdLst>
                <a:gd name="T0" fmla="*/ 7 w 7"/>
                <a:gd name="T1" fmla="*/ 0 h 198"/>
                <a:gd name="T2" fmla="*/ 0 w 7"/>
                <a:gd name="T3" fmla="*/ 0 h 198"/>
                <a:gd name="T4" fmla="*/ 0 w 7"/>
                <a:gd name="T5" fmla="*/ 198 h 198"/>
                <a:gd name="T6" fmla="*/ 7 w 7"/>
                <a:gd name="T7" fmla="*/ 198 h 198"/>
                <a:gd name="T8" fmla="*/ 7 w 7"/>
                <a:gd name="T9" fmla="*/ 185 h 198"/>
                <a:gd name="T10" fmla="*/ 3 w 7"/>
                <a:gd name="T11" fmla="*/ 185 h 198"/>
                <a:gd name="T12" fmla="*/ 3 w 7"/>
                <a:gd name="T13" fmla="*/ 183 h 198"/>
                <a:gd name="T14" fmla="*/ 7 w 7"/>
                <a:gd name="T15" fmla="*/ 183 h 198"/>
                <a:gd name="T16" fmla="*/ 7 w 7"/>
                <a:gd name="T17" fmla="*/ 153 h 198"/>
                <a:gd name="T18" fmla="*/ 3 w 7"/>
                <a:gd name="T19" fmla="*/ 153 h 198"/>
                <a:gd name="T20" fmla="*/ 3 w 7"/>
                <a:gd name="T21" fmla="*/ 150 h 198"/>
                <a:gd name="T22" fmla="*/ 7 w 7"/>
                <a:gd name="T23" fmla="*/ 150 h 198"/>
                <a:gd name="T24" fmla="*/ 7 w 7"/>
                <a:gd name="T25" fmla="*/ 119 h 198"/>
                <a:gd name="T26" fmla="*/ 3 w 7"/>
                <a:gd name="T27" fmla="*/ 119 h 198"/>
                <a:gd name="T28" fmla="*/ 3 w 7"/>
                <a:gd name="T29" fmla="*/ 118 h 198"/>
                <a:gd name="T30" fmla="*/ 7 w 7"/>
                <a:gd name="T31" fmla="*/ 118 h 198"/>
                <a:gd name="T32" fmla="*/ 7 w 7"/>
                <a:gd name="T33" fmla="*/ 88 h 198"/>
                <a:gd name="T34" fmla="*/ 3 w 7"/>
                <a:gd name="T35" fmla="*/ 88 h 198"/>
                <a:gd name="T36" fmla="*/ 3 w 7"/>
                <a:gd name="T37" fmla="*/ 84 h 198"/>
                <a:gd name="T38" fmla="*/ 7 w 7"/>
                <a:gd name="T39" fmla="*/ 84 h 198"/>
                <a:gd name="T40" fmla="*/ 7 w 7"/>
                <a:gd name="T41" fmla="*/ 54 h 198"/>
                <a:gd name="T42" fmla="*/ 3 w 7"/>
                <a:gd name="T43" fmla="*/ 54 h 198"/>
                <a:gd name="T44" fmla="*/ 3 w 7"/>
                <a:gd name="T45" fmla="*/ 52 h 198"/>
                <a:gd name="T46" fmla="*/ 7 w 7"/>
                <a:gd name="T47" fmla="*/ 52 h 198"/>
                <a:gd name="T48" fmla="*/ 7 w 7"/>
                <a:gd name="T49" fmla="*/ 22 h 198"/>
                <a:gd name="T50" fmla="*/ 3 w 7"/>
                <a:gd name="T51" fmla="*/ 22 h 198"/>
                <a:gd name="T52" fmla="*/ 3 w 7"/>
                <a:gd name="T53" fmla="*/ 19 h 198"/>
                <a:gd name="T54" fmla="*/ 7 w 7"/>
                <a:gd name="T55" fmla="*/ 19 h 198"/>
                <a:gd name="T56" fmla="*/ 7 w 7"/>
                <a:gd name="T5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" h="198">
                  <a:moveTo>
                    <a:pt x="7" y="0"/>
                  </a:moveTo>
                  <a:lnTo>
                    <a:pt x="0" y="0"/>
                  </a:lnTo>
                  <a:lnTo>
                    <a:pt x="0" y="198"/>
                  </a:lnTo>
                  <a:lnTo>
                    <a:pt x="7" y="198"/>
                  </a:lnTo>
                  <a:lnTo>
                    <a:pt x="7" y="185"/>
                  </a:lnTo>
                  <a:lnTo>
                    <a:pt x="3" y="185"/>
                  </a:lnTo>
                  <a:lnTo>
                    <a:pt x="3" y="183"/>
                  </a:lnTo>
                  <a:lnTo>
                    <a:pt x="7" y="183"/>
                  </a:lnTo>
                  <a:lnTo>
                    <a:pt x="7" y="153"/>
                  </a:lnTo>
                  <a:lnTo>
                    <a:pt x="3" y="153"/>
                  </a:lnTo>
                  <a:lnTo>
                    <a:pt x="3" y="150"/>
                  </a:lnTo>
                  <a:lnTo>
                    <a:pt x="7" y="150"/>
                  </a:lnTo>
                  <a:lnTo>
                    <a:pt x="7" y="119"/>
                  </a:lnTo>
                  <a:lnTo>
                    <a:pt x="3" y="119"/>
                  </a:lnTo>
                  <a:lnTo>
                    <a:pt x="3" y="118"/>
                  </a:lnTo>
                  <a:lnTo>
                    <a:pt x="7" y="118"/>
                  </a:lnTo>
                  <a:lnTo>
                    <a:pt x="7" y="88"/>
                  </a:lnTo>
                  <a:lnTo>
                    <a:pt x="3" y="88"/>
                  </a:lnTo>
                  <a:lnTo>
                    <a:pt x="3" y="84"/>
                  </a:lnTo>
                  <a:lnTo>
                    <a:pt x="7" y="84"/>
                  </a:lnTo>
                  <a:lnTo>
                    <a:pt x="7" y="54"/>
                  </a:lnTo>
                  <a:lnTo>
                    <a:pt x="3" y="54"/>
                  </a:lnTo>
                  <a:lnTo>
                    <a:pt x="3" y="52"/>
                  </a:lnTo>
                  <a:lnTo>
                    <a:pt x="7" y="52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3" y="19"/>
                  </a:lnTo>
                  <a:lnTo>
                    <a:pt x="7" y="19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81" name="Freeform 89"/>
            <p:cNvSpPr>
              <a:spLocks/>
            </p:cNvSpPr>
            <p:nvPr/>
          </p:nvSpPr>
          <p:spPr bwMode="auto">
            <a:xfrm>
              <a:off x="7442200" y="4285781"/>
              <a:ext cx="7938" cy="314325"/>
            </a:xfrm>
            <a:custGeom>
              <a:avLst/>
              <a:gdLst>
                <a:gd name="T0" fmla="*/ 5 w 5"/>
                <a:gd name="T1" fmla="*/ 0 h 198"/>
                <a:gd name="T2" fmla="*/ 0 w 5"/>
                <a:gd name="T3" fmla="*/ 0 h 198"/>
                <a:gd name="T4" fmla="*/ 0 w 5"/>
                <a:gd name="T5" fmla="*/ 19 h 198"/>
                <a:gd name="T6" fmla="*/ 1 w 5"/>
                <a:gd name="T7" fmla="*/ 19 h 198"/>
                <a:gd name="T8" fmla="*/ 1 w 5"/>
                <a:gd name="T9" fmla="*/ 22 h 198"/>
                <a:gd name="T10" fmla="*/ 0 w 5"/>
                <a:gd name="T11" fmla="*/ 22 h 198"/>
                <a:gd name="T12" fmla="*/ 0 w 5"/>
                <a:gd name="T13" fmla="*/ 52 h 198"/>
                <a:gd name="T14" fmla="*/ 1 w 5"/>
                <a:gd name="T15" fmla="*/ 52 h 198"/>
                <a:gd name="T16" fmla="*/ 1 w 5"/>
                <a:gd name="T17" fmla="*/ 54 h 198"/>
                <a:gd name="T18" fmla="*/ 0 w 5"/>
                <a:gd name="T19" fmla="*/ 54 h 198"/>
                <a:gd name="T20" fmla="*/ 0 w 5"/>
                <a:gd name="T21" fmla="*/ 84 h 198"/>
                <a:gd name="T22" fmla="*/ 1 w 5"/>
                <a:gd name="T23" fmla="*/ 84 h 198"/>
                <a:gd name="T24" fmla="*/ 1 w 5"/>
                <a:gd name="T25" fmla="*/ 88 h 198"/>
                <a:gd name="T26" fmla="*/ 0 w 5"/>
                <a:gd name="T27" fmla="*/ 88 h 198"/>
                <a:gd name="T28" fmla="*/ 0 w 5"/>
                <a:gd name="T29" fmla="*/ 118 h 198"/>
                <a:gd name="T30" fmla="*/ 1 w 5"/>
                <a:gd name="T31" fmla="*/ 118 h 198"/>
                <a:gd name="T32" fmla="*/ 1 w 5"/>
                <a:gd name="T33" fmla="*/ 119 h 198"/>
                <a:gd name="T34" fmla="*/ 0 w 5"/>
                <a:gd name="T35" fmla="*/ 119 h 198"/>
                <a:gd name="T36" fmla="*/ 0 w 5"/>
                <a:gd name="T37" fmla="*/ 150 h 198"/>
                <a:gd name="T38" fmla="*/ 1 w 5"/>
                <a:gd name="T39" fmla="*/ 150 h 198"/>
                <a:gd name="T40" fmla="*/ 1 w 5"/>
                <a:gd name="T41" fmla="*/ 153 h 198"/>
                <a:gd name="T42" fmla="*/ 0 w 5"/>
                <a:gd name="T43" fmla="*/ 153 h 198"/>
                <a:gd name="T44" fmla="*/ 0 w 5"/>
                <a:gd name="T45" fmla="*/ 183 h 198"/>
                <a:gd name="T46" fmla="*/ 1 w 5"/>
                <a:gd name="T47" fmla="*/ 183 h 198"/>
                <a:gd name="T48" fmla="*/ 1 w 5"/>
                <a:gd name="T49" fmla="*/ 185 h 198"/>
                <a:gd name="T50" fmla="*/ 0 w 5"/>
                <a:gd name="T51" fmla="*/ 185 h 198"/>
                <a:gd name="T52" fmla="*/ 0 w 5"/>
                <a:gd name="T53" fmla="*/ 198 h 198"/>
                <a:gd name="T54" fmla="*/ 5 w 5"/>
                <a:gd name="T55" fmla="*/ 198 h 198"/>
                <a:gd name="T56" fmla="*/ 5 w 5"/>
                <a:gd name="T5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" h="198">
                  <a:moveTo>
                    <a:pt x="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1" y="19"/>
                  </a:lnTo>
                  <a:lnTo>
                    <a:pt x="1" y="22"/>
                  </a:lnTo>
                  <a:lnTo>
                    <a:pt x="0" y="22"/>
                  </a:lnTo>
                  <a:lnTo>
                    <a:pt x="0" y="52"/>
                  </a:lnTo>
                  <a:lnTo>
                    <a:pt x="1" y="52"/>
                  </a:lnTo>
                  <a:lnTo>
                    <a:pt x="1" y="54"/>
                  </a:lnTo>
                  <a:lnTo>
                    <a:pt x="0" y="54"/>
                  </a:lnTo>
                  <a:lnTo>
                    <a:pt x="0" y="84"/>
                  </a:lnTo>
                  <a:lnTo>
                    <a:pt x="1" y="84"/>
                  </a:lnTo>
                  <a:lnTo>
                    <a:pt x="1" y="88"/>
                  </a:lnTo>
                  <a:lnTo>
                    <a:pt x="0" y="88"/>
                  </a:lnTo>
                  <a:lnTo>
                    <a:pt x="0" y="118"/>
                  </a:lnTo>
                  <a:lnTo>
                    <a:pt x="1" y="118"/>
                  </a:lnTo>
                  <a:lnTo>
                    <a:pt x="1" y="119"/>
                  </a:lnTo>
                  <a:lnTo>
                    <a:pt x="0" y="119"/>
                  </a:lnTo>
                  <a:lnTo>
                    <a:pt x="0" y="150"/>
                  </a:lnTo>
                  <a:lnTo>
                    <a:pt x="1" y="150"/>
                  </a:lnTo>
                  <a:lnTo>
                    <a:pt x="1" y="153"/>
                  </a:lnTo>
                  <a:lnTo>
                    <a:pt x="0" y="153"/>
                  </a:lnTo>
                  <a:lnTo>
                    <a:pt x="0" y="183"/>
                  </a:lnTo>
                  <a:lnTo>
                    <a:pt x="1" y="183"/>
                  </a:lnTo>
                  <a:lnTo>
                    <a:pt x="1" y="185"/>
                  </a:lnTo>
                  <a:lnTo>
                    <a:pt x="0" y="185"/>
                  </a:lnTo>
                  <a:lnTo>
                    <a:pt x="0" y="198"/>
                  </a:lnTo>
                  <a:lnTo>
                    <a:pt x="5" y="19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8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82" name="Freeform 90"/>
            <p:cNvSpPr>
              <a:spLocks/>
            </p:cNvSpPr>
            <p:nvPr/>
          </p:nvSpPr>
          <p:spPr bwMode="auto">
            <a:xfrm>
              <a:off x="7442200" y="4285781"/>
              <a:ext cx="7938" cy="314325"/>
            </a:xfrm>
            <a:custGeom>
              <a:avLst/>
              <a:gdLst>
                <a:gd name="T0" fmla="*/ 5 w 5"/>
                <a:gd name="T1" fmla="*/ 0 h 198"/>
                <a:gd name="T2" fmla="*/ 0 w 5"/>
                <a:gd name="T3" fmla="*/ 0 h 198"/>
                <a:gd name="T4" fmla="*/ 0 w 5"/>
                <a:gd name="T5" fmla="*/ 19 h 198"/>
                <a:gd name="T6" fmla="*/ 1 w 5"/>
                <a:gd name="T7" fmla="*/ 19 h 198"/>
                <a:gd name="T8" fmla="*/ 1 w 5"/>
                <a:gd name="T9" fmla="*/ 22 h 198"/>
                <a:gd name="T10" fmla="*/ 0 w 5"/>
                <a:gd name="T11" fmla="*/ 22 h 198"/>
                <a:gd name="T12" fmla="*/ 0 w 5"/>
                <a:gd name="T13" fmla="*/ 52 h 198"/>
                <a:gd name="T14" fmla="*/ 1 w 5"/>
                <a:gd name="T15" fmla="*/ 52 h 198"/>
                <a:gd name="T16" fmla="*/ 1 w 5"/>
                <a:gd name="T17" fmla="*/ 54 h 198"/>
                <a:gd name="T18" fmla="*/ 0 w 5"/>
                <a:gd name="T19" fmla="*/ 54 h 198"/>
                <a:gd name="T20" fmla="*/ 0 w 5"/>
                <a:gd name="T21" fmla="*/ 84 h 198"/>
                <a:gd name="T22" fmla="*/ 1 w 5"/>
                <a:gd name="T23" fmla="*/ 84 h 198"/>
                <a:gd name="T24" fmla="*/ 1 w 5"/>
                <a:gd name="T25" fmla="*/ 88 h 198"/>
                <a:gd name="T26" fmla="*/ 0 w 5"/>
                <a:gd name="T27" fmla="*/ 88 h 198"/>
                <a:gd name="T28" fmla="*/ 0 w 5"/>
                <a:gd name="T29" fmla="*/ 118 h 198"/>
                <a:gd name="T30" fmla="*/ 1 w 5"/>
                <a:gd name="T31" fmla="*/ 118 h 198"/>
                <a:gd name="T32" fmla="*/ 1 w 5"/>
                <a:gd name="T33" fmla="*/ 119 h 198"/>
                <a:gd name="T34" fmla="*/ 0 w 5"/>
                <a:gd name="T35" fmla="*/ 119 h 198"/>
                <a:gd name="T36" fmla="*/ 0 w 5"/>
                <a:gd name="T37" fmla="*/ 150 h 198"/>
                <a:gd name="T38" fmla="*/ 1 w 5"/>
                <a:gd name="T39" fmla="*/ 150 h 198"/>
                <a:gd name="T40" fmla="*/ 1 w 5"/>
                <a:gd name="T41" fmla="*/ 153 h 198"/>
                <a:gd name="T42" fmla="*/ 0 w 5"/>
                <a:gd name="T43" fmla="*/ 153 h 198"/>
                <a:gd name="T44" fmla="*/ 0 w 5"/>
                <a:gd name="T45" fmla="*/ 183 h 198"/>
                <a:gd name="T46" fmla="*/ 1 w 5"/>
                <a:gd name="T47" fmla="*/ 183 h 198"/>
                <a:gd name="T48" fmla="*/ 1 w 5"/>
                <a:gd name="T49" fmla="*/ 185 h 198"/>
                <a:gd name="T50" fmla="*/ 0 w 5"/>
                <a:gd name="T51" fmla="*/ 185 h 198"/>
                <a:gd name="T52" fmla="*/ 0 w 5"/>
                <a:gd name="T53" fmla="*/ 198 h 198"/>
                <a:gd name="T54" fmla="*/ 5 w 5"/>
                <a:gd name="T55" fmla="*/ 198 h 198"/>
                <a:gd name="T56" fmla="*/ 5 w 5"/>
                <a:gd name="T5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" h="198">
                  <a:moveTo>
                    <a:pt x="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1" y="19"/>
                  </a:lnTo>
                  <a:lnTo>
                    <a:pt x="1" y="22"/>
                  </a:lnTo>
                  <a:lnTo>
                    <a:pt x="0" y="22"/>
                  </a:lnTo>
                  <a:lnTo>
                    <a:pt x="0" y="52"/>
                  </a:lnTo>
                  <a:lnTo>
                    <a:pt x="1" y="52"/>
                  </a:lnTo>
                  <a:lnTo>
                    <a:pt x="1" y="54"/>
                  </a:lnTo>
                  <a:lnTo>
                    <a:pt x="0" y="54"/>
                  </a:lnTo>
                  <a:lnTo>
                    <a:pt x="0" y="84"/>
                  </a:lnTo>
                  <a:lnTo>
                    <a:pt x="1" y="84"/>
                  </a:lnTo>
                  <a:lnTo>
                    <a:pt x="1" y="88"/>
                  </a:lnTo>
                  <a:lnTo>
                    <a:pt x="0" y="88"/>
                  </a:lnTo>
                  <a:lnTo>
                    <a:pt x="0" y="118"/>
                  </a:lnTo>
                  <a:lnTo>
                    <a:pt x="1" y="118"/>
                  </a:lnTo>
                  <a:lnTo>
                    <a:pt x="1" y="119"/>
                  </a:lnTo>
                  <a:lnTo>
                    <a:pt x="0" y="119"/>
                  </a:lnTo>
                  <a:lnTo>
                    <a:pt x="0" y="150"/>
                  </a:lnTo>
                  <a:lnTo>
                    <a:pt x="1" y="150"/>
                  </a:lnTo>
                  <a:lnTo>
                    <a:pt x="1" y="153"/>
                  </a:lnTo>
                  <a:lnTo>
                    <a:pt x="0" y="153"/>
                  </a:lnTo>
                  <a:lnTo>
                    <a:pt x="0" y="183"/>
                  </a:lnTo>
                  <a:lnTo>
                    <a:pt x="1" y="183"/>
                  </a:lnTo>
                  <a:lnTo>
                    <a:pt x="1" y="185"/>
                  </a:lnTo>
                  <a:lnTo>
                    <a:pt x="0" y="185"/>
                  </a:lnTo>
                  <a:lnTo>
                    <a:pt x="0" y="198"/>
                  </a:lnTo>
                  <a:lnTo>
                    <a:pt x="5" y="198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83" name="Freeform 91"/>
            <p:cNvSpPr>
              <a:spLocks/>
            </p:cNvSpPr>
            <p:nvPr/>
          </p:nvSpPr>
          <p:spPr bwMode="auto">
            <a:xfrm>
              <a:off x="7353300" y="4315944"/>
              <a:ext cx="90488" cy="4762"/>
            </a:xfrm>
            <a:custGeom>
              <a:avLst/>
              <a:gdLst>
                <a:gd name="T0" fmla="*/ 57 w 57"/>
                <a:gd name="T1" fmla="*/ 0 h 3"/>
                <a:gd name="T2" fmla="*/ 56 w 57"/>
                <a:gd name="T3" fmla="*/ 0 h 3"/>
                <a:gd name="T4" fmla="*/ 47 w 57"/>
                <a:gd name="T5" fmla="*/ 0 h 3"/>
                <a:gd name="T6" fmla="*/ 12 w 57"/>
                <a:gd name="T7" fmla="*/ 0 h 3"/>
                <a:gd name="T8" fmla="*/ 4 w 57"/>
                <a:gd name="T9" fmla="*/ 0 h 3"/>
                <a:gd name="T10" fmla="*/ 0 w 57"/>
                <a:gd name="T11" fmla="*/ 0 h 3"/>
                <a:gd name="T12" fmla="*/ 0 w 57"/>
                <a:gd name="T13" fmla="*/ 3 h 3"/>
                <a:gd name="T14" fmla="*/ 4 w 57"/>
                <a:gd name="T15" fmla="*/ 3 h 3"/>
                <a:gd name="T16" fmla="*/ 12 w 57"/>
                <a:gd name="T17" fmla="*/ 3 h 3"/>
                <a:gd name="T18" fmla="*/ 47 w 57"/>
                <a:gd name="T19" fmla="*/ 3 h 3"/>
                <a:gd name="T20" fmla="*/ 56 w 57"/>
                <a:gd name="T21" fmla="*/ 3 h 3"/>
                <a:gd name="T22" fmla="*/ 57 w 57"/>
                <a:gd name="T23" fmla="*/ 3 h 3"/>
                <a:gd name="T24" fmla="*/ 57 w 57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3">
                  <a:moveTo>
                    <a:pt x="57" y="0"/>
                  </a:moveTo>
                  <a:lnTo>
                    <a:pt x="56" y="0"/>
                  </a:lnTo>
                  <a:lnTo>
                    <a:pt x="47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4" y="3"/>
                  </a:lnTo>
                  <a:lnTo>
                    <a:pt x="12" y="3"/>
                  </a:lnTo>
                  <a:lnTo>
                    <a:pt x="47" y="3"/>
                  </a:lnTo>
                  <a:lnTo>
                    <a:pt x="56" y="3"/>
                  </a:lnTo>
                  <a:lnTo>
                    <a:pt x="57" y="3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48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84" name="Freeform 92"/>
            <p:cNvSpPr>
              <a:spLocks/>
            </p:cNvSpPr>
            <p:nvPr/>
          </p:nvSpPr>
          <p:spPr bwMode="auto">
            <a:xfrm>
              <a:off x="7353300" y="4315944"/>
              <a:ext cx="90488" cy="4762"/>
            </a:xfrm>
            <a:custGeom>
              <a:avLst/>
              <a:gdLst>
                <a:gd name="T0" fmla="*/ 57 w 57"/>
                <a:gd name="T1" fmla="*/ 0 h 3"/>
                <a:gd name="T2" fmla="*/ 56 w 57"/>
                <a:gd name="T3" fmla="*/ 0 h 3"/>
                <a:gd name="T4" fmla="*/ 47 w 57"/>
                <a:gd name="T5" fmla="*/ 0 h 3"/>
                <a:gd name="T6" fmla="*/ 12 w 57"/>
                <a:gd name="T7" fmla="*/ 0 h 3"/>
                <a:gd name="T8" fmla="*/ 4 w 57"/>
                <a:gd name="T9" fmla="*/ 0 h 3"/>
                <a:gd name="T10" fmla="*/ 0 w 57"/>
                <a:gd name="T11" fmla="*/ 0 h 3"/>
                <a:gd name="T12" fmla="*/ 0 w 57"/>
                <a:gd name="T13" fmla="*/ 3 h 3"/>
                <a:gd name="T14" fmla="*/ 4 w 57"/>
                <a:gd name="T15" fmla="*/ 3 h 3"/>
                <a:gd name="T16" fmla="*/ 12 w 57"/>
                <a:gd name="T17" fmla="*/ 3 h 3"/>
                <a:gd name="T18" fmla="*/ 47 w 57"/>
                <a:gd name="T19" fmla="*/ 3 h 3"/>
                <a:gd name="T20" fmla="*/ 56 w 57"/>
                <a:gd name="T21" fmla="*/ 3 h 3"/>
                <a:gd name="T22" fmla="*/ 57 w 57"/>
                <a:gd name="T23" fmla="*/ 3 h 3"/>
                <a:gd name="T24" fmla="*/ 57 w 57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3">
                  <a:moveTo>
                    <a:pt x="57" y="0"/>
                  </a:moveTo>
                  <a:lnTo>
                    <a:pt x="56" y="0"/>
                  </a:lnTo>
                  <a:lnTo>
                    <a:pt x="47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4" y="3"/>
                  </a:lnTo>
                  <a:lnTo>
                    <a:pt x="12" y="3"/>
                  </a:lnTo>
                  <a:lnTo>
                    <a:pt x="47" y="3"/>
                  </a:lnTo>
                  <a:lnTo>
                    <a:pt x="56" y="3"/>
                  </a:lnTo>
                  <a:lnTo>
                    <a:pt x="57" y="3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85" name="Freeform 93"/>
            <p:cNvSpPr>
              <a:spLocks/>
            </p:cNvSpPr>
            <p:nvPr/>
          </p:nvSpPr>
          <p:spPr bwMode="auto">
            <a:xfrm>
              <a:off x="7353300" y="4368331"/>
              <a:ext cx="90488" cy="3175"/>
            </a:xfrm>
            <a:custGeom>
              <a:avLst/>
              <a:gdLst>
                <a:gd name="T0" fmla="*/ 57 w 57"/>
                <a:gd name="T1" fmla="*/ 0 h 2"/>
                <a:gd name="T2" fmla="*/ 56 w 57"/>
                <a:gd name="T3" fmla="*/ 0 h 2"/>
                <a:gd name="T4" fmla="*/ 47 w 57"/>
                <a:gd name="T5" fmla="*/ 0 h 2"/>
                <a:gd name="T6" fmla="*/ 12 w 57"/>
                <a:gd name="T7" fmla="*/ 0 h 2"/>
                <a:gd name="T8" fmla="*/ 4 w 57"/>
                <a:gd name="T9" fmla="*/ 0 h 2"/>
                <a:gd name="T10" fmla="*/ 0 w 57"/>
                <a:gd name="T11" fmla="*/ 0 h 2"/>
                <a:gd name="T12" fmla="*/ 0 w 57"/>
                <a:gd name="T13" fmla="*/ 2 h 2"/>
                <a:gd name="T14" fmla="*/ 4 w 57"/>
                <a:gd name="T15" fmla="*/ 2 h 2"/>
                <a:gd name="T16" fmla="*/ 12 w 57"/>
                <a:gd name="T17" fmla="*/ 2 h 2"/>
                <a:gd name="T18" fmla="*/ 47 w 57"/>
                <a:gd name="T19" fmla="*/ 2 h 2"/>
                <a:gd name="T20" fmla="*/ 56 w 57"/>
                <a:gd name="T21" fmla="*/ 2 h 2"/>
                <a:gd name="T22" fmla="*/ 57 w 57"/>
                <a:gd name="T23" fmla="*/ 2 h 2"/>
                <a:gd name="T24" fmla="*/ 57 w 57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2">
                  <a:moveTo>
                    <a:pt x="57" y="0"/>
                  </a:moveTo>
                  <a:lnTo>
                    <a:pt x="56" y="0"/>
                  </a:lnTo>
                  <a:lnTo>
                    <a:pt x="47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12" y="2"/>
                  </a:lnTo>
                  <a:lnTo>
                    <a:pt x="47" y="2"/>
                  </a:lnTo>
                  <a:lnTo>
                    <a:pt x="56" y="2"/>
                  </a:lnTo>
                  <a:lnTo>
                    <a:pt x="57" y="2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48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86" name="Freeform 94"/>
            <p:cNvSpPr>
              <a:spLocks/>
            </p:cNvSpPr>
            <p:nvPr/>
          </p:nvSpPr>
          <p:spPr bwMode="auto">
            <a:xfrm>
              <a:off x="7353300" y="4368331"/>
              <a:ext cx="90488" cy="3175"/>
            </a:xfrm>
            <a:custGeom>
              <a:avLst/>
              <a:gdLst>
                <a:gd name="T0" fmla="*/ 57 w 57"/>
                <a:gd name="T1" fmla="*/ 0 h 2"/>
                <a:gd name="T2" fmla="*/ 56 w 57"/>
                <a:gd name="T3" fmla="*/ 0 h 2"/>
                <a:gd name="T4" fmla="*/ 47 w 57"/>
                <a:gd name="T5" fmla="*/ 0 h 2"/>
                <a:gd name="T6" fmla="*/ 12 w 57"/>
                <a:gd name="T7" fmla="*/ 0 h 2"/>
                <a:gd name="T8" fmla="*/ 4 w 57"/>
                <a:gd name="T9" fmla="*/ 0 h 2"/>
                <a:gd name="T10" fmla="*/ 0 w 57"/>
                <a:gd name="T11" fmla="*/ 0 h 2"/>
                <a:gd name="T12" fmla="*/ 0 w 57"/>
                <a:gd name="T13" fmla="*/ 2 h 2"/>
                <a:gd name="T14" fmla="*/ 4 w 57"/>
                <a:gd name="T15" fmla="*/ 2 h 2"/>
                <a:gd name="T16" fmla="*/ 12 w 57"/>
                <a:gd name="T17" fmla="*/ 2 h 2"/>
                <a:gd name="T18" fmla="*/ 47 w 57"/>
                <a:gd name="T19" fmla="*/ 2 h 2"/>
                <a:gd name="T20" fmla="*/ 56 w 57"/>
                <a:gd name="T21" fmla="*/ 2 h 2"/>
                <a:gd name="T22" fmla="*/ 57 w 57"/>
                <a:gd name="T23" fmla="*/ 2 h 2"/>
                <a:gd name="T24" fmla="*/ 57 w 57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2">
                  <a:moveTo>
                    <a:pt x="57" y="0"/>
                  </a:moveTo>
                  <a:lnTo>
                    <a:pt x="56" y="0"/>
                  </a:lnTo>
                  <a:lnTo>
                    <a:pt x="47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12" y="2"/>
                  </a:lnTo>
                  <a:lnTo>
                    <a:pt x="47" y="2"/>
                  </a:lnTo>
                  <a:lnTo>
                    <a:pt x="56" y="2"/>
                  </a:lnTo>
                  <a:lnTo>
                    <a:pt x="57" y="2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87" name="Freeform 95"/>
            <p:cNvSpPr>
              <a:spLocks/>
            </p:cNvSpPr>
            <p:nvPr/>
          </p:nvSpPr>
          <p:spPr bwMode="auto">
            <a:xfrm>
              <a:off x="7353300" y="4419131"/>
              <a:ext cx="90488" cy="6350"/>
            </a:xfrm>
            <a:custGeom>
              <a:avLst/>
              <a:gdLst>
                <a:gd name="T0" fmla="*/ 57 w 57"/>
                <a:gd name="T1" fmla="*/ 0 h 4"/>
                <a:gd name="T2" fmla="*/ 56 w 57"/>
                <a:gd name="T3" fmla="*/ 0 h 4"/>
                <a:gd name="T4" fmla="*/ 47 w 57"/>
                <a:gd name="T5" fmla="*/ 0 h 4"/>
                <a:gd name="T6" fmla="*/ 12 w 57"/>
                <a:gd name="T7" fmla="*/ 0 h 4"/>
                <a:gd name="T8" fmla="*/ 4 w 57"/>
                <a:gd name="T9" fmla="*/ 0 h 4"/>
                <a:gd name="T10" fmla="*/ 0 w 57"/>
                <a:gd name="T11" fmla="*/ 0 h 4"/>
                <a:gd name="T12" fmla="*/ 0 w 57"/>
                <a:gd name="T13" fmla="*/ 4 h 4"/>
                <a:gd name="T14" fmla="*/ 4 w 57"/>
                <a:gd name="T15" fmla="*/ 4 h 4"/>
                <a:gd name="T16" fmla="*/ 12 w 57"/>
                <a:gd name="T17" fmla="*/ 4 h 4"/>
                <a:gd name="T18" fmla="*/ 47 w 57"/>
                <a:gd name="T19" fmla="*/ 4 h 4"/>
                <a:gd name="T20" fmla="*/ 56 w 57"/>
                <a:gd name="T21" fmla="*/ 4 h 4"/>
                <a:gd name="T22" fmla="*/ 57 w 57"/>
                <a:gd name="T23" fmla="*/ 4 h 4"/>
                <a:gd name="T24" fmla="*/ 57 w 57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4">
                  <a:moveTo>
                    <a:pt x="57" y="0"/>
                  </a:moveTo>
                  <a:lnTo>
                    <a:pt x="56" y="0"/>
                  </a:lnTo>
                  <a:lnTo>
                    <a:pt x="47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4" y="4"/>
                  </a:lnTo>
                  <a:lnTo>
                    <a:pt x="12" y="4"/>
                  </a:lnTo>
                  <a:lnTo>
                    <a:pt x="47" y="4"/>
                  </a:lnTo>
                  <a:lnTo>
                    <a:pt x="56" y="4"/>
                  </a:lnTo>
                  <a:lnTo>
                    <a:pt x="57" y="4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48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88" name="Freeform 96"/>
            <p:cNvSpPr>
              <a:spLocks/>
            </p:cNvSpPr>
            <p:nvPr/>
          </p:nvSpPr>
          <p:spPr bwMode="auto">
            <a:xfrm>
              <a:off x="7353300" y="4419131"/>
              <a:ext cx="90488" cy="6350"/>
            </a:xfrm>
            <a:custGeom>
              <a:avLst/>
              <a:gdLst>
                <a:gd name="T0" fmla="*/ 57 w 57"/>
                <a:gd name="T1" fmla="*/ 0 h 4"/>
                <a:gd name="T2" fmla="*/ 56 w 57"/>
                <a:gd name="T3" fmla="*/ 0 h 4"/>
                <a:gd name="T4" fmla="*/ 47 w 57"/>
                <a:gd name="T5" fmla="*/ 0 h 4"/>
                <a:gd name="T6" fmla="*/ 12 w 57"/>
                <a:gd name="T7" fmla="*/ 0 h 4"/>
                <a:gd name="T8" fmla="*/ 4 w 57"/>
                <a:gd name="T9" fmla="*/ 0 h 4"/>
                <a:gd name="T10" fmla="*/ 0 w 57"/>
                <a:gd name="T11" fmla="*/ 0 h 4"/>
                <a:gd name="T12" fmla="*/ 0 w 57"/>
                <a:gd name="T13" fmla="*/ 4 h 4"/>
                <a:gd name="T14" fmla="*/ 4 w 57"/>
                <a:gd name="T15" fmla="*/ 4 h 4"/>
                <a:gd name="T16" fmla="*/ 12 w 57"/>
                <a:gd name="T17" fmla="*/ 4 h 4"/>
                <a:gd name="T18" fmla="*/ 47 w 57"/>
                <a:gd name="T19" fmla="*/ 4 h 4"/>
                <a:gd name="T20" fmla="*/ 56 w 57"/>
                <a:gd name="T21" fmla="*/ 4 h 4"/>
                <a:gd name="T22" fmla="*/ 57 w 57"/>
                <a:gd name="T23" fmla="*/ 4 h 4"/>
                <a:gd name="T24" fmla="*/ 57 w 57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4">
                  <a:moveTo>
                    <a:pt x="57" y="0"/>
                  </a:moveTo>
                  <a:lnTo>
                    <a:pt x="56" y="0"/>
                  </a:lnTo>
                  <a:lnTo>
                    <a:pt x="47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4" y="4"/>
                  </a:lnTo>
                  <a:lnTo>
                    <a:pt x="12" y="4"/>
                  </a:lnTo>
                  <a:lnTo>
                    <a:pt x="47" y="4"/>
                  </a:lnTo>
                  <a:lnTo>
                    <a:pt x="56" y="4"/>
                  </a:lnTo>
                  <a:lnTo>
                    <a:pt x="57" y="4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89" name="Freeform 97"/>
            <p:cNvSpPr>
              <a:spLocks/>
            </p:cNvSpPr>
            <p:nvPr/>
          </p:nvSpPr>
          <p:spPr bwMode="auto">
            <a:xfrm>
              <a:off x="7353300" y="4473106"/>
              <a:ext cx="90488" cy="1587"/>
            </a:xfrm>
            <a:custGeom>
              <a:avLst/>
              <a:gdLst>
                <a:gd name="T0" fmla="*/ 57 w 57"/>
                <a:gd name="T1" fmla="*/ 0 h 1"/>
                <a:gd name="T2" fmla="*/ 56 w 57"/>
                <a:gd name="T3" fmla="*/ 0 h 1"/>
                <a:gd name="T4" fmla="*/ 47 w 57"/>
                <a:gd name="T5" fmla="*/ 0 h 1"/>
                <a:gd name="T6" fmla="*/ 12 w 57"/>
                <a:gd name="T7" fmla="*/ 0 h 1"/>
                <a:gd name="T8" fmla="*/ 4 w 57"/>
                <a:gd name="T9" fmla="*/ 0 h 1"/>
                <a:gd name="T10" fmla="*/ 0 w 57"/>
                <a:gd name="T11" fmla="*/ 0 h 1"/>
                <a:gd name="T12" fmla="*/ 0 w 57"/>
                <a:gd name="T13" fmla="*/ 1 h 1"/>
                <a:gd name="T14" fmla="*/ 4 w 57"/>
                <a:gd name="T15" fmla="*/ 1 h 1"/>
                <a:gd name="T16" fmla="*/ 12 w 57"/>
                <a:gd name="T17" fmla="*/ 1 h 1"/>
                <a:gd name="T18" fmla="*/ 47 w 57"/>
                <a:gd name="T19" fmla="*/ 1 h 1"/>
                <a:gd name="T20" fmla="*/ 56 w 57"/>
                <a:gd name="T21" fmla="*/ 1 h 1"/>
                <a:gd name="T22" fmla="*/ 57 w 57"/>
                <a:gd name="T23" fmla="*/ 1 h 1"/>
                <a:gd name="T24" fmla="*/ 57 w 57"/>
                <a:gd name="T2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1">
                  <a:moveTo>
                    <a:pt x="57" y="0"/>
                  </a:moveTo>
                  <a:lnTo>
                    <a:pt x="56" y="0"/>
                  </a:lnTo>
                  <a:lnTo>
                    <a:pt x="47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12" y="1"/>
                  </a:lnTo>
                  <a:lnTo>
                    <a:pt x="47" y="1"/>
                  </a:lnTo>
                  <a:lnTo>
                    <a:pt x="56" y="1"/>
                  </a:lnTo>
                  <a:lnTo>
                    <a:pt x="57" y="1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48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90" name="Freeform 98"/>
            <p:cNvSpPr>
              <a:spLocks/>
            </p:cNvSpPr>
            <p:nvPr/>
          </p:nvSpPr>
          <p:spPr bwMode="auto">
            <a:xfrm>
              <a:off x="7353300" y="4473106"/>
              <a:ext cx="90488" cy="1587"/>
            </a:xfrm>
            <a:custGeom>
              <a:avLst/>
              <a:gdLst>
                <a:gd name="T0" fmla="*/ 57 w 57"/>
                <a:gd name="T1" fmla="*/ 0 h 1"/>
                <a:gd name="T2" fmla="*/ 56 w 57"/>
                <a:gd name="T3" fmla="*/ 0 h 1"/>
                <a:gd name="T4" fmla="*/ 47 w 57"/>
                <a:gd name="T5" fmla="*/ 0 h 1"/>
                <a:gd name="T6" fmla="*/ 12 w 57"/>
                <a:gd name="T7" fmla="*/ 0 h 1"/>
                <a:gd name="T8" fmla="*/ 4 w 57"/>
                <a:gd name="T9" fmla="*/ 0 h 1"/>
                <a:gd name="T10" fmla="*/ 0 w 57"/>
                <a:gd name="T11" fmla="*/ 0 h 1"/>
                <a:gd name="T12" fmla="*/ 0 w 57"/>
                <a:gd name="T13" fmla="*/ 1 h 1"/>
                <a:gd name="T14" fmla="*/ 4 w 57"/>
                <a:gd name="T15" fmla="*/ 1 h 1"/>
                <a:gd name="T16" fmla="*/ 12 w 57"/>
                <a:gd name="T17" fmla="*/ 1 h 1"/>
                <a:gd name="T18" fmla="*/ 47 w 57"/>
                <a:gd name="T19" fmla="*/ 1 h 1"/>
                <a:gd name="T20" fmla="*/ 56 w 57"/>
                <a:gd name="T21" fmla="*/ 1 h 1"/>
                <a:gd name="T22" fmla="*/ 57 w 57"/>
                <a:gd name="T23" fmla="*/ 1 h 1"/>
                <a:gd name="T24" fmla="*/ 57 w 57"/>
                <a:gd name="T2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1">
                  <a:moveTo>
                    <a:pt x="57" y="0"/>
                  </a:moveTo>
                  <a:lnTo>
                    <a:pt x="56" y="0"/>
                  </a:lnTo>
                  <a:lnTo>
                    <a:pt x="47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12" y="1"/>
                  </a:lnTo>
                  <a:lnTo>
                    <a:pt x="47" y="1"/>
                  </a:lnTo>
                  <a:lnTo>
                    <a:pt x="56" y="1"/>
                  </a:lnTo>
                  <a:lnTo>
                    <a:pt x="57" y="1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91" name="Freeform 99"/>
            <p:cNvSpPr>
              <a:spLocks/>
            </p:cNvSpPr>
            <p:nvPr/>
          </p:nvSpPr>
          <p:spPr bwMode="auto">
            <a:xfrm>
              <a:off x="7353300" y="4523906"/>
              <a:ext cx="90488" cy="4762"/>
            </a:xfrm>
            <a:custGeom>
              <a:avLst/>
              <a:gdLst>
                <a:gd name="T0" fmla="*/ 57 w 57"/>
                <a:gd name="T1" fmla="*/ 0 h 3"/>
                <a:gd name="T2" fmla="*/ 56 w 57"/>
                <a:gd name="T3" fmla="*/ 0 h 3"/>
                <a:gd name="T4" fmla="*/ 47 w 57"/>
                <a:gd name="T5" fmla="*/ 0 h 3"/>
                <a:gd name="T6" fmla="*/ 12 w 57"/>
                <a:gd name="T7" fmla="*/ 0 h 3"/>
                <a:gd name="T8" fmla="*/ 4 w 57"/>
                <a:gd name="T9" fmla="*/ 0 h 3"/>
                <a:gd name="T10" fmla="*/ 0 w 57"/>
                <a:gd name="T11" fmla="*/ 0 h 3"/>
                <a:gd name="T12" fmla="*/ 0 w 57"/>
                <a:gd name="T13" fmla="*/ 3 h 3"/>
                <a:gd name="T14" fmla="*/ 4 w 57"/>
                <a:gd name="T15" fmla="*/ 3 h 3"/>
                <a:gd name="T16" fmla="*/ 12 w 57"/>
                <a:gd name="T17" fmla="*/ 3 h 3"/>
                <a:gd name="T18" fmla="*/ 47 w 57"/>
                <a:gd name="T19" fmla="*/ 3 h 3"/>
                <a:gd name="T20" fmla="*/ 56 w 57"/>
                <a:gd name="T21" fmla="*/ 3 h 3"/>
                <a:gd name="T22" fmla="*/ 57 w 57"/>
                <a:gd name="T23" fmla="*/ 3 h 3"/>
                <a:gd name="T24" fmla="*/ 57 w 57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3">
                  <a:moveTo>
                    <a:pt x="57" y="0"/>
                  </a:moveTo>
                  <a:lnTo>
                    <a:pt x="56" y="0"/>
                  </a:lnTo>
                  <a:lnTo>
                    <a:pt x="47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4" y="3"/>
                  </a:lnTo>
                  <a:lnTo>
                    <a:pt x="12" y="3"/>
                  </a:lnTo>
                  <a:lnTo>
                    <a:pt x="47" y="3"/>
                  </a:lnTo>
                  <a:lnTo>
                    <a:pt x="56" y="3"/>
                  </a:lnTo>
                  <a:lnTo>
                    <a:pt x="57" y="3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48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92" name="Freeform 100"/>
            <p:cNvSpPr>
              <a:spLocks/>
            </p:cNvSpPr>
            <p:nvPr/>
          </p:nvSpPr>
          <p:spPr bwMode="auto">
            <a:xfrm>
              <a:off x="7353300" y="4523906"/>
              <a:ext cx="90488" cy="4762"/>
            </a:xfrm>
            <a:custGeom>
              <a:avLst/>
              <a:gdLst>
                <a:gd name="T0" fmla="*/ 57 w 57"/>
                <a:gd name="T1" fmla="*/ 0 h 3"/>
                <a:gd name="T2" fmla="*/ 56 w 57"/>
                <a:gd name="T3" fmla="*/ 0 h 3"/>
                <a:gd name="T4" fmla="*/ 47 w 57"/>
                <a:gd name="T5" fmla="*/ 0 h 3"/>
                <a:gd name="T6" fmla="*/ 12 w 57"/>
                <a:gd name="T7" fmla="*/ 0 h 3"/>
                <a:gd name="T8" fmla="*/ 4 w 57"/>
                <a:gd name="T9" fmla="*/ 0 h 3"/>
                <a:gd name="T10" fmla="*/ 0 w 57"/>
                <a:gd name="T11" fmla="*/ 0 h 3"/>
                <a:gd name="T12" fmla="*/ 0 w 57"/>
                <a:gd name="T13" fmla="*/ 3 h 3"/>
                <a:gd name="T14" fmla="*/ 4 w 57"/>
                <a:gd name="T15" fmla="*/ 3 h 3"/>
                <a:gd name="T16" fmla="*/ 12 w 57"/>
                <a:gd name="T17" fmla="*/ 3 h 3"/>
                <a:gd name="T18" fmla="*/ 47 w 57"/>
                <a:gd name="T19" fmla="*/ 3 h 3"/>
                <a:gd name="T20" fmla="*/ 56 w 57"/>
                <a:gd name="T21" fmla="*/ 3 h 3"/>
                <a:gd name="T22" fmla="*/ 57 w 57"/>
                <a:gd name="T23" fmla="*/ 3 h 3"/>
                <a:gd name="T24" fmla="*/ 57 w 57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3">
                  <a:moveTo>
                    <a:pt x="57" y="0"/>
                  </a:moveTo>
                  <a:lnTo>
                    <a:pt x="56" y="0"/>
                  </a:lnTo>
                  <a:lnTo>
                    <a:pt x="47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4" y="3"/>
                  </a:lnTo>
                  <a:lnTo>
                    <a:pt x="12" y="3"/>
                  </a:lnTo>
                  <a:lnTo>
                    <a:pt x="47" y="3"/>
                  </a:lnTo>
                  <a:lnTo>
                    <a:pt x="56" y="3"/>
                  </a:lnTo>
                  <a:lnTo>
                    <a:pt x="57" y="3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93" name="Freeform 101"/>
            <p:cNvSpPr>
              <a:spLocks/>
            </p:cNvSpPr>
            <p:nvPr/>
          </p:nvSpPr>
          <p:spPr bwMode="auto">
            <a:xfrm>
              <a:off x="7353300" y="4576294"/>
              <a:ext cx="90488" cy="3175"/>
            </a:xfrm>
            <a:custGeom>
              <a:avLst/>
              <a:gdLst>
                <a:gd name="T0" fmla="*/ 57 w 57"/>
                <a:gd name="T1" fmla="*/ 0 h 2"/>
                <a:gd name="T2" fmla="*/ 56 w 57"/>
                <a:gd name="T3" fmla="*/ 0 h 2"/>
                <a:gd name="T4" fmla="*/ 47 w 57"/>
                <a:gd name="T5" fmla="*/ 0 h 2"/>
                <a:gd name="T6" fmla="*/ 12 w 57"/>
                <a:gd name="T7" fmla="*/ 0 h 2"/>
                <a:gd name="T8" fmla="*/ 4 w 57"/>
                <a:gd name="T9" fmla="*/ 0 h 2"/>
                <a:gd name="T10" fmla="*/ 0 w 57"/>
                <a:gd name="T11" fmla="*/ 0 h 2"/>
                <a:gd name="T12" fmla="*/ 0 w 57"/>
                <a:gd name="T13" fmla="*/ 2 h 2"/>
                <a:gd name="T14" fmla="*/ 4 w 57"/>
                <a:gd name="T15" fmla="*/ 2 h 2"/>
                <a:gd name="T16" fmla="*/ 12 w 57"/>
                <a:gd name="T17" fmla="*/ 2 h 2"/>
                <a:gd name="T18" fmla="*/ 47 w 57"/>
                <a:gd name="T19" fmla="*/ 2 h 2"/>
                <a:gd name="T20" fmla="*/ 56 w 57"/>
                <a:gd name="T21" fmla="*/ 2 h 2"/>
                <a:gd name="T22" fmla="*/ 57 w 57"/>
                <a:gd name="T23" fmla="*/ 2 h 2"/>
                <a:gd name="T24" fmla="*/ 57 w 57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2">
                  <a:moveTo>
                    <a:pt x="57" y="0"/>
                  </a:moveTo>
                  <a:lnTo>
                    <a:pt x="56" y="0"/>
                  </a:lnTo>
                  <a:lnTo>
                    <a:pt x="47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12" y="2"/>
                  </a:lnTo>
                  <a:lnTo>
                    <a:pt x="47" y="2"/>
                  </a:lnTo>
                  <a:lnTo>
                    <a:pt x="56" y="2"/>
                  </a:lnTo>
                  <a:lnTo>
                    <a:pt x="57" y="2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48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94" name="Freeform 102"/>
            <p:cNvSpPr>
              <a:spLocks/>
            </p:cNvSpPr>
            <p:nvPr/>
          </p:nvSpPr>
          <p:spPr bwMode="auto">
            <a:xfrm>
              <a:off x="7353300" y="4576294"/>
              <a:ext cx="90488" cy="3175"/>
            </a:xfrm>
            <a:custGeom>
              <a:avLst/>
              <a:gdLst>
                <a:gd name="T0" fmla="*/ 57 w 57"/>
                <a:gd name="T1" fmla="*/ 0 h 2"/>
                <a:gd name="T2" fmla="*/ 56 w 57"/>
                <a:gd name="T3" fmla="*/ 0 h 2"/>
                <a:gd name="T4" fmla="*/ 47 w 57"/>
                <a:gd name="T5" fmla="*/ 0 h 2"/>
                <a:gd name="T6" fmla="*/ 12 w 57"/>
                <a:gd name="T7" fmla="*/ 0 h 2"/>
                <a:gd name="T8" fmla="*/ 4 w 57"/>
                <a:gd name="T9" fmla="*/ 0 h 2"/>
                <a:gd name="T10" fmla="*/ 0 w 57"/>
                <a:gd name="T11" fmla="*/ 0 h 2"/>
                <a:gd name="T12" fmla="*/ 0 w 57"/>
                <a:gd name="T13" fmla="*/ 2 h 2"/>
                <a:gd name="T14" fmla="*/ 4 w 57"/>
                <a:gd name="T15" fmla="*/ 2 h 2"/>
                <a:gd name="T16" fmla="*/ 12 w 57"/>
                <a:gd name="T17" fmla="*/ 2 h 2"/>
                <a:gd name="T18" fmla="*/ 47 w 57"/>
                <a:gd name="T19" fmla="*/ 2 h 2"/>
                <a:gd name="T20" fmla="*/ 56 w 57"/>
                <a:gd name="T21" fmla="*/ 2 h 2"/>
                <a:gd name="T22" fmla="*/ 57 w 57"/>
                <a:gd name="T23" fmla="*/ 2 h 2"/>
                <a:gd name="T24" fmla="*/ 57 w 57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2">
                  <a:moveTo>
                    <a:pt x="57" y="0"/>
                  </a:moveTo>
                  <a:lnTo>
                    <a:pt x="56" y="0"/>
                  </a:lnTo>
                  <a:lnTo>
                    <a:pt x="47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12" y="2"/>
                  </a:lnTo>
                  <a:lnTo>
                    <a:pt x="47" y="2"/>
                  </a:lnTo>
                  <a:lnTo>
                    <a:pt x="56" y="2"/>
                  </a:lnTo>
                  <a:lnTo>
                    <a:pt x="57" y="2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95" name="Freeform 103"/>
            <p:cNvSpPr>
              <a:spLocks noEditPoints="1"/>
            </p:cNvSpPr>
            <p:nvPr/>
          </p:nvSpPr>
          <p:spPr bwMode="auto">
            <a:xfrm>
              <a:off x="7058025" y="4246094"/>
              <a:ext cx="53975" cy="354012"/>
            </a:xfrm>
            <a:custGeom>
              <a:avLst/>
              <a:gdLst>
                <a:gd name="T0" fmla="*/ 34 w 34"/>
                <a:gd name="T1" fmla="*/ 210 h 223"/>
                <a:gd name="T2" fmla="*/ 0 w 34"/>
                <a:gd name="T3" fmla="*/ 210 h 223"/>
                <a:gd name="T4" fmla="*/ 0 w 34"/>
                <a:gd name="T5" fmla="*/ 223 h 223"/>
                <a:gd name="T6" fmla="*/ 34 w 34"/>
                <a:gd name="T7" fmla="*/ 223 h 223"/>
                <a:gd name="T8" fmla="*/ 34 w 34"/>
                <a:gd name="T9" fmla="*/ 210 h 223"/>
                <a:gd name="T10" fmla="*/ 34 w 34"/>
                <a:gd name="T11" fmla="*/ 178 h 223"/>
                <a:gd name="T12" fmla="*/ 0 w 34"/>
                <a:gd name="T13" fmla="*/ 178 h 223"/>
                <a:gd name="T14" fmla="*/ 0 w 34"/>
                <a:gd name="T15" fmla="*/ 208 h 223"/>
                <a:gd name="T16" fmla="*/ 34 w 34"/>
                <a:gd name="T17" fmla="*/ 208 h 223"/>
                <a:gd name="T18" fmla="*/ 34 w 34"/>
                <a:gd name="T19" fmla="*/ 178 h 223"/>
                <a:gd name="T20" fmla="*/ 34 w 34"/>
                <a:gd name="T21" fmla="*/ 144 h 223"/>
                <a:gd name="T22" fmla="*/ 0 w 34"/>
                <a:gd name="T23" fmla="*/ 144 h 223"/>
                <a:gd name="T24" fmla="*/ 0 w 34"/>
                <a:gd name="T25" fmla="*/ 175 h 223"/>
                <a:gd name="T26" fmla="*/ 34 w 34"/>
                <a:gd name="T27" fmla="*/ 175 h 223"/>
                <a:gd name="T28" fmla="*/ 34 w 34"/>
                <a:gd name="T29" fmla="*/ 144 h 223"/>
                <a:gd name="T30" fmla="*/ 34 w 34"/>
                <a:gd name="T31" fmla="*/ 113 h 223"/>
                <a:gd name="T32" fmla="*/ 0 w 34"/>
                <a:gd name="T33" fmla="*/ 113 h 223"/>
                <a:gd name="T34" fmla="*/ 0 w 34"/>
                <a:gd name="T35" fmla="*/ 143 h 223"/>
                <a:gd name="T36" fmla="*/ 34 w 34"/>
                <a:gd name="T37" fmla="*/ 143 h 223"/>
                <a:gd name="T38" fmla="*/ 34 w 34"/>
                <a:gd name="T39" fmla="*/ 113 h 223"/>
                <a:gd name="T40" fmla="*/ 34 w 34"/>
                <a:gd name="T41" fmla="*/ 79 h 223"/>
                <a:gd name="T42" fmla="*/ 0 w 34"/>
                <a:gd name="T43" fmla="*/ 79 h 223"/>
                <a:gd name="T44" fmla="*/ 0 w 34"/>
                <a:gd name="T45" fmla="*/ 109 h 223"/>
                <a:gd name="T46" fmla="*/ 34 w 34"/>
                <a:gd name="T47" fmla="*/ 109 h 223"/>
                <a:gd name="T48" fmla="*/ 34 w 34"/>
                <a:gd name="T49" fmla="*/ 79 h 223"/>
                <a:gd name="T50" fmla="*/ 34 w 34"/>
                <a:gd name="T51" fmla="*/ 47 h 223"/>
                <a:gd name="T52" fmla="*/ 0 w 34"/>
                <a:gd name="T53" fmla="*/ 47 h 223"/>
                <a:gd name="T54" fmla="*/ 0 w 34"/>
                <a:gd name="T55" fmla="*/ 77 h 223"/>
                <a:gd name="T56" fmla="*/ 34 w 34"/>
                <a:gd name="T57" fmla="*/ 77 h 223"/>
                <a:gd name="T58" fmla="*/ 34 w 34"/>
                <a:gd name="T59" fmla="*/ 47 h 223"/>
                <a:gd name="T60" fmla="*/ 34 w 34"/>
                <a:gd name="T61" fmla="*/ 0 h 223"/>
                <a:gd name="T62" fmla="*/ 0 w 34"/>
                <a:gd name="T63" fmla="*/ 0 h 223"/>
                <a:gd name="T64" fmla="*/ 0 w 34"/>
                <a:gd name="T65" fmla="*/ 44 h 223"/>
                <a:gd name="T66" fmla="*/ 34 w 34"/>
                <a:gd name="T67" fmla="*/ 44 h 223"/>
                <a:gd name="T68" fmla="*/ 34 w 34"/>
                <a:gd name="T69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" h="223">
                  <a:moveTo>
                    <a:pt x="34" y="210"/>
                  </a:moveTo>
                  <a:lnTo>
                    <a:pt x="0" y="210"/>
                  </a:lnTo>
                  <a:lnTo>
                    <a:pt x="0" y="223"/>
                  </a:lnTo>
                  <a:lnTo>
                    <a:pt x="34" y="223"/>
                  </a:lnTo>
                  <a:lnTo>
                    <a:pt x="34" y="210"/>
                  </a:lnTo>
                  <a:close/>
                  <a:moveTo>
                    <a:pt x="34" y="178"/>
                  </a:moveTo>
                  <a:lnTo>
                    <a:pt x="0" y="178"/>
                  </a:lnTo>
                  <a:lnTo>
                    <a:pt x="0" y="208"/>
                  </a:lnTo>
                  <a:lnTo>
                    <a:pt x="34" y="208"/>
                  </a:lnTo>
                  <a:lnTo>
                    <a:pt x="34" y="178"/>
                  </a:lnTo>
                  <a:close/>
                  <a:moveTo>
                    <a:pt x="34" y="144"/>
                  </a:moveTo>
                  <a:lnTo>
                    <a:pt x="0" y="144"/>
                  </a:lnTo>
                  <a:lnTo>
                    <a:pt x="0" y="175"/>
                  </a:lnTo>
                  <a:lnTo>
                    <a:pt x="34" y="175"/>
                  </a:lnTo>
                  <a:lnTo>
                    <a:pt x="34" y="144"/>
                  </a:lnTo>
                  <a:close/>
                  <a:moveTo>
                    <a:pt x="34" y="113"/>
                  </a:moveTo>
                  <a:lnTo>
                    <a:pt x="0" y="113"/>
                  </a:lnTo>
                  <a:lnTo>
                    <a:pt x="0" y="143"/>
                  </a:lnTo>
                  <a:lnTo>
                    <a:pt x="34" y="143"/>
                  </a:lnTo>
                  <a:lnTo>
                    <a:pt x="34" y="113"/>
                  </a:lnTo>
                  <a:close/>
                  <a:moveTo>
                    <a:pt x="34" y="79"/>
                  </a:moveTo>
                  <a:lnTo>
                    <a:pt x="0" y="79"/>
                  </a:lnTo>
                  <a:lnTo>
                    <a:pt x="0" y="109"/>
                  </a:lnTo>
                  <a:lnTo>
                    <a:pt x="34" y="109"/>
                  </a:lnTo>
                  <a:lnTo>
                    <a:pt x="34" y="79"/>
                  </a:lnTo>
                  <a:close/>
                  <a:moveTo>
                    <a:pt x="34" y="47"/>
                  </a:moveTo>
                  <a:lnTo>
                    <a:pt x="0" y="47"/>
                  </a:lnTo>
                  <a:lnTo>
                    <a:pt x="0" y="77"/>
                  </a:lnTo>
                  <a:lnTo>
                    <a:pt x="34" y="77"/>
                  </a:lnTo>
                  <a:lnTo>
                    <a:pt x="34" y="47"/>
                  </a:lnTo>
                  <a:close/>
                  <a:moveTo>
                    <a:pt x="34" y="0"/>
                  </a:moveTo>
                  <a:lnTo>
                    <a:pt x="0" y="0"/>
                  </a:lnTo>
                  <a:lnTo>
                    <a:pt x="0" y="44"/>
                  </a:lnTo>
                  <a:lnTo>
                    <a:pt x="34" y="44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48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96" name="Freeform 104"/>
            <p:cNvSpPr>
              <a:spLocks noEditPoints="1"/>
            </p:cNvSpPr>
            <p:nvPr/>
          </p:nvSpPr>
          <p:spPr bwMode="auto">
            <a:xfrm>
              <a:off x="7058025" y="4246094"/>
              <a:ext cx="53975" cy="354012"/>
            </a:xfrm>
            <a:custGeom>
              <a:avLst/>
              <a:gdLst>
                <a:gd name="T0" fmla="*/ 34 w 34"/>
                <a:gd name="T1" fmla="*/ 210 h 223"/>
                <a:gd name="T2" fmla="*/ 0 w 34"/>
                <a:gd name="T3" fmla="*/ 210 h 223"/>
                <a:gd name="T4" fmla="*/ 0 w 34"/>
                <a:gd name="T5" fmla="*/ 223 h 223"/>
                <a:gd name="T6" fmla="*/ 34 w 34"/>
                <a:gd name="T7" fmla="*/ 223 h 223"/>
                <a:gd name="T8" fmla="*/ 34 w 34"/>
                <a:gd name="T9" fmla="*/ 210 h 223"/>
                <a:gd name="T10" fmla="*/ 34 w 34"/>
                <a:gd name="T11" fmla="*/ 178 h 223"/>
                <a:gd name="T12" fmla="*/ 0 w 34"/>
                <a:gd name="T13" fmla="*/ 178 h 223"/>
                <a:gd name="T14" fmla="*/ 0 w 34"/>
                <a:gd name="T15" fmla="*/ 208 h 223"/>
                <a:gd name="T16" fmla="*/ 34 w 34"/>
                <a:gd name="T17" fmla="*/ 208 h 223"/>
                <a:gd name="T18" fmla="*/ 34 w 34"/>
                <a:gd name="T19" fmla="*/ 178 h 223"/>
                <a:gd name="T20" fmla="*/ 34 w 34"/>
                <a:gd name="T21" fmla="*/ 144 h 223"/>
                <a:gd name="T22" fmla="*/ 0 w 34"/>
                <a:gd name="T23" fmla="*/ 144 h 223"/>
                <a:gd name="T24" fmla="*/ 0 w 34"/>
                <a:gd name="T25" fmla="*/ 175 h 223"/>
                <a:gd name="T26" fmla="*/ 34 w 34"/>
                <a:gd name="T27" fmla="*/ 175 h 223"/>
                <a:gd name="T28" fmla="*/ 34 w 34"/>
                <a:gd name="T29" fmla="*/ 144 h 223"/>
                <a:gd name="T30" fmla="*/ 34 w 34"/>
                <a:gd name="T31" fmla="*/ 113 h 223"/>
                <a:gd name="T32" fmla="*/ 0 w 34"/>
                <a:gd name="T33" fmla="*/ 113 h 223"/>
                <a:gd name="T34" fmla="*/ 0 w 34"/>
                <a:gd name="T35" fmla="*/ 143 h 223"/>
                <a:gd name="T36" fmla="*/ 34 w 34"/>
                <a:gd name="T37" fmla="*/ 143 h 223"/>
                <a:gd name="T38" fmla="*/ 34 w 34"/>
                <a:gd name="T39" fmla="*/ 113 h 223"/>
                <a:gd name="T40" fmla="*/ 34 w 34"/>
                <a:gd name="T41" fmla="*/ 79 h 223"/>
                <a:gd name="T42" fmla="*/ 0 w 34"/>
                <a:gd name="T43" fmla="*/ 79 h 223"/>
                <a:gd name="T44" fmla="*/ 0 w 34"/>
                <a:gd name="T45" fmla="*/ 109 h 223"/>
                <a:gd name="T46" fmla="*/ 34 w 34"/>
                <a:gd name="T47" fmla="*/ 109 h 223"/>
                <a:gd name="T48" fmla="*/ 34 w 34"/>
                <a:gd name="T49" fmla="*/ 79 h 223"/>
                <a:gd name="T50" fmla="*/ 34 w 34"/>
                <a:gd name="T51" fmla="*/ 47 h 223"/>
                <a:gd name="T52" fmla="*/ 0 w 34"/>
                <a:gd name="T53" fmla="*/ 47 h 223"/>
                <a:gd name="T54" fmla="*/ 0 w 34"/>
                <a:gd name="T55" fmla="*/ 77 h 223"/>
                <a:gd name="T56" fmla="*/ 34 w 34"/>
                <a:gd name="T57" fmla="*/ 77 h 223"/>
                <a:gd name="T58" fmla="*/ 34 w 34"/>
                <a:gd name="T59" fmla="*/ 47 h 223"/>
                <a:gd name="T60" fmla="*/ 34 w 34"/>
                <a:gd name="T61" fmla="*/ 0 h 223"/>
                <a:gd name="T62" fmla="*/ 0 w 34"/>
                <a:gd name="T63" fmla="*/ 0 h 223"/>
                <a:gd name="T64" fmla="*/ 0 w 34"/>
                <a:gd name="T65" fmla="*/ 44 h 223"/>
                <a:gd name="T66" fmla="*/ 34 w 34"/>
                <a:gd name="T67" fmla="*/ 44 h 223"/>
                <a:gd name="T68" fmla="*/ 34 w 34"/>
                <a:gd name="T69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" h="223">
                  <a:moveTo>
                    <a:pt x="34" y="210"/>
                  </a:moveTo>
                  <a:lnTo>
                    <a:pt x="0" y="210"/>
                  </a:lnTo>
                  <a:lnTo>
                    <a:pt x="0" y="223"/>
                  </a:lnTo>
                  <a:lnTo>
                    <a:pt x="34" y="223"/>
                  </a:lnTo>
                  <a:lnTo>
                    <a:pt x="34" y="210"/>
                  </a:lnTo>
                  <a:moveTo>
                    <a:pt x="34" y="178"/>
                  </a:moveTo>
                  <a:lnTo>
                    <a:pt x="0" y="178"/>
                  </a:lnTo>
                  <a:lnTo>
                    <a:pt x="0" y="208"/>
                  </a:lnTo>
                  <a:lnTo>
                    <a:pt x="34" y="208"/>
                  </a:lnTo>
                  <a:lnTo>
                    <a:pt x="34" y="178"/>
                  </a:lnTo>
                  <a:moveTo>
                    <a:pt x="34" y="144"/>
                  </a:moveTo>
                  <a:lnTo>
                    <a:pt x="0" y="144"/>
                  </a:lnTo>
                  <a:lnTo>
                    <a:pt x="0" y="175"/>
                  </a:lnTo>
                  <a:lnTo>
                    <a:pt x="34" y="175"/>
                  </a:lnTo>
                  <a:lnTo>
                    <a:pt x="34" y="144"/>
                  </a:lnTo>
                  <a:moveTo>
                    <a:pt x="34" y="113"/>
                  </a:moveTo>
                  <a:lnTo>
                    <a:pt x="0" y="113"/>
                  </a:lnTo>
                  <a:lnTo>
                    <a:pt x="0" y="143"/>
                  </a:lnTo>
                  <a:lnTo>
                    <a:pt x="34" y="143"/>
                  </a:lnTo>
                  <a:lnTo>
                    <a:pt x="34" y="113"/>
                  </a:lnTo>
                  <a:moveTo>
                    <a:pt x="34" y="79"/>
                  </a:moveTo>
                  <a:lnTo>
                    <a:pt x="0" y="79"/>
                  </a:lnTo>
                  <a:lnTo>
                    <a:pt x="0" y="109"/>
                  </a:lnTo>
                  <a:lnTo>
                    <a:pt x="34" y="109"/>
                  </a:lnTo>
                  <a:lnTo>
                    <a:pt x="34" y="79"/>
                  </a:lnTo>
                  <a:moveTo>
                    <a:pt x="34" y="47"/>
                  </a:moveTo>
                  <a:lnTo>
                    <a:pt x="0" y="47"/>
                  </a:lnTo>
                  <a:lnTo>
                    <a:pt x="0" y="77"/>
                  </a:lnTo>
                  <a:lnTo>
                    <a:pt x="34" y="77"/>
                  </a:lnTo>
                  <a:lnTo>
                    <a:pt x="34" y="47"/>
                  </a:lnTo>
                  <a:moveTo>
                    <a:pt x="34" y="0"/>
                  </a:moveTo>
                  <a:lnTo>
                    <a:pt x="0" y="0"/>
                  </a:lnTo>
                  <a:lnTo>
                    <a:pt x="0" y="44"/>
                  </a:lnTo>
                  <a:lnTo>
                    <a:pt x="34" y="44"/>
                  </a:lnTo>
                  <a:lnTo>
                    <a:pt x="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97" name="Freeform 105"/>
            <p:cNvSpPr>
              <a:spLocks/>
            </p:cNvSpPr>
            <p:nvPr/>
          </p:nvSpPr>
          <p:spPr bwMode="auto">
            <a:xfrm>
              <a:off x="7034213" y="4285781"/>
              <a:ext cx="11113" cy="314325"/>
            </a:xfrm>
            <a:custGeom>
              <a:avLst/>
              <a:gdLst>
                <a:gd name="T0" fmla="*/ 7 w 7"/>
                <a:gd name="T1" fmla="*/ 0 h 198"/>
                <a:gd name="T2" fmla="*/ 0 w 7"/>
                <a:gd name="T3" fmla="*/ 0 h 198"/>
                <a:gd name="T4" fmla="*/ 0 w 7"/>
                <a:gd name="T5" fmla="*/ 198 h 198"/>
                <a:gd name="T6" fmla="*/ 7 w 7"/>
                <a:gd name="T7" fmla="*/ 198 h 198"/>
                <a:gd name="T8" fmla="*/ 7 w 7"/>
                <a:gd name="T9" fmla="*/ 185 h 198"/>
                <a:gd name="T10" fmla="*/ 3 w 7"/>
                <a:gd name="T11" fmla="*/ 185 h 198"/>
                <a:gd name="T12" fmla="*/ 3 w 7"/>
                <a:gd name="T13" fmla="*/ 183 h 198"/>
                <a:gd name="T14" fmla="*/ 7 w 7"/>
                <a:gd name="T15" fmla="*/ 183 h 198"/>
                <a:gd name="T16" fmla="*/ 7 w 7"/>
                <a:gd name="T17" fmla="*/ 153 h 198"/>
                <a:gd name="T18" fmla="*/ 3 w 7"/>
                <a:gd name="T19" fmla="*/ 153 h 198"/>
                <a:gd name="T20" fmla="*/ 3 w 7"/>
                <a:gd name="T21" fmla="*/ 150 h 198"/>
                <a:gd name="T22" fmla="*/ 7 w 7"/>
                <a:gd name="T23" fmla="*/ 150 h 198"/>
                <a:gd name="T24" fmla="*/ 7 w 7"/>
                <a:gd name="T25" fmla="*/ 119 h 198"/>
                <a:gd name="T26" fmla="*/ 3 w 7"/>
                <a:gd name="T27" fmla="*/ 119 h 198"/>
                <a:gd name="T28" fmla="*/ 3 w 7"/>
                <a:gd name="T29" fmla="*/ 118 h 198"/>
                <a:gd name="T30" fmla="*/ 7 w 7"/>
                <a:gd name="T31" fmla="*/ 118 h 198"/>
                <a:gd name="T32" fmla="*/ 7 w 7"/>
                <a:gd name="T33" fmla="*/ 88 h 198"/>
                <a:gd name="T34" fmla="*/ 3 w 7"/>
                <a:gd name="T35" fmla="*/ 88 h 198"/>
                <a:gd name="T36" fmla="*/ 3 w 7"/>
                <a:gd name="T37" fmla="*/ 84 h 198"/>
                <a:gd name="T38" fmla="*/ 7 w 7"/>
                <a:gd name="T39" fmla="*/ 84 h 198"/>
                <a:gd name="T40" fmla="*/ 7 w 7"/>
                <a:gd name="T41" fmla="*/ 54 h 198"/>
                <a:gd name="T42" fmla="*/ 3 w 7"/>
                <a:gd name="T43" fmla="*/ 54 h 198"/>
                <a:gd name="T44" fmla="*/ 3 w 7"/>
                <a:gd name="T45" fmla="*/ 52 h 198"/>
                <a:gd name="T46" fmla="*/ 7 w 7"/>
                <a:gd name="T47" fmla="*/ 52 h 198"/>
                <a:gd name="T48" fmla="*/ 7 w 7"/>
                <a:gd name="T49" fmla="*/ 22 h 198"/>
                <a:gd name="T50" fmla="*/ 3 w 7"/>
                <a:gd name="T51" fmla="*/ 22 h 198"/>
                <a:gd name="T52" fmla="*/ 3 w 7"/>
                <a:gd name="T53" fmla="*/ 19 h 198"/>
                <a:gd name="T54" fmla="*/ 7 w 7"/>
                <a:gd name="T55" fmla="*/ 19 h 198"/>
                <a:gd name="T56" fmla="*/ 7 w 7"/>
                <a:gd name="T5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" h="198">
                  <a:moveTo>
                    <a:pt x="7" y="0"/>
                  </a:moveTo>
                  <a:lnTo>
                    <a:pt x="0" y="0"/>
                  </a:lnTo>
                  <a:lnTo>
                    <a:pt x="0" y="198"/>
                  </a:lnTo>
                  <a:lnTo>
                    <a:pt x="7" y="198"/>
                  </a:lnTo>
                  <a:lnTo>
                    <a:pt x="7" y="185"/>
                  </a:lnTo>
                  <a:lnTo>
                    <a:pt x="3" y="185"/>
                  </a:lnTo>
                  <a:lnTo>
                    <a:pt x="3" y="183"/>
                  </a:lnTo>
                  <a:lnTo>
                    <a:pt x="7" y="183"/>
                  </a:lnTo>
                  <a:lnTo>
                    <a:pt x="7" y="153"/>
                  </a:lnTo>
                  <a:lnTo>
                    <a:pt x="3" y="153"/>
                  </a:lnTo>
                  <a:lnTo>
                    <a:pt x="3" y="150"/>
                  </a:lnTo>
                  <a:lnTo>
                    <a:pt x="7" y="150"/>
                  </a:lnTo>
                  <a:lnTo>
                    <a:pt x="7" y="119"/>
                  </a:lnTo>
                  <a:lnTo>
                    <a:pt x="3" y="119"/>
                  </a:lnTo>
                  <a:lnTo>
                    <a:pt x="3" y="118"/>
                  </a:lnTo>
                  <a:lnTo>
                    <a:pt x="7" y="118"/>
                  </a:lnTo>
                  <a:lnTo>
                    <a:pt x="7" y="88"/>
                  </a:lnTo>
                  <a:lnTo>
                    <a:pt x="3" y="88"/>
                  </a:lnTo>
                  <a:lnTo>
                    <a:pt x="3" y="84"/>
                  </a:lnTo>
                  <a:lnTo>
                    <a:pt x="7" y="84"/>
                  </a:lnTo>
                  <a:lnTo>
                    <a:pt x="7" y="54"/>
                  </a:lnTo>
                  <a:lnTo>
                    <a:pt x="3" y="54"/>
                  </a:lnTo>
                  <a:lnTo>
                    <a:pt x="3" y="52"/>
                  </a:lnTo>
                  <a:lnTo>
                    <a:pt x="7" y="52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3" y="19"/>
                  </a:lnTo>
                  <a:lnTo>
                    <a:pt x="7" y="1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48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98" name="Freeform 106"/>
            <p:cNvSpPr>
              <a:spLocks/>
            </p:cNvSpPr>
            <p:nvPr/>
          </p:nvSpPr>
          <p:spPr bwMode="auto">
            <a:xfrm>
              <a:off x="7034213" y="4285781"/>
              <a:ext cx="11113" cy="314325"/>
            </a:xfrm>
            <a:custGeom>
              <a:avLst/>
              <a:gdLst>
                <a:gd name="T0" fmla="*/ 7 w 7"/>
                <a:gd name="T1" fmla="*/ 0 h 198"/>
                <a:gd name="T2" fmla="*/ 0 w 7"/>
                <a:gd name="T3" fmla="*/ 0 h 198"/>
                <a:gd name="T4" fmla="*/ 0 w 7"/>
                <a:gd name="T5" fmla="*/ 198 h 198"/>
                <a:gd name="T6" fmla="*/ 7 w 7"/>
                <a:gd name="T7" fmla="*/ 198 h 198"/>
                <a:gd name="T8" fmla="*/ 7 w 7"/>
                <a:gd name="T9" fmla="*/ 185 h 198"/>
                <a:gd name="T10" fmla="*/ 3 w 7"/>
                <a:gd name="T11" fmla="*/ 185 h 198"/>
                <a:gd name="T12" fmla="*/ 3 w 7"/>
                <a:gd name="T13" fmla="*/ 183 h 198"/>
                <a:gd name="T14" fmla="*/ 7 w 7"/>
                <a:gd name="T15" fmla="*/ 183 h 198"/>
                <a:gd name="T16" fmla="*/ 7 w 7"/>
                <a:gd name="T17" fmla="*/ 153 h 198"/>
                <a:gd name="T18" fmla="*/ 3 w 7"/>
                <a:gd name="T19" fmla="*/ 153 h 198"/>
                <a:gd name="T20" fmla="*/ 3 w 7"/>
                <a:gd name="T21" fmla="*/ 150 h 198"/>
                <a:gd name="T22" fmla="*/ 7 w 7"/>
                <a:gd name="T23" fmla="*/ 150 h 198"/>
                <a:gd name="T24" fmla="*/ 7 w 7"/>
                <a:gd name="T25" fmla="*/ 119 h 198"/>
                <a:gd name="T26" fmla="*/ 3 w 7"/>
                <a:gd name="T27" fmla="*/ 119 h 198"/>
                <a:gd name="T28" fmla="*/ 3 w 7"/>
                <a:gd name="T29" fmla="*/ 118 h 198"/>
                <a:gd name="T30" fmla="*/ 7 w 7"/>
                <a:gd name="T31" fmla="*/ 118 h 198"/>
                <a:gd name="T32" fmla="*/ 7 w 7"/>
                <a:gd name="T33" fmla="*/ 88 h 198"/>
                <a:gd name="T34" fmla="*/ 3 w 7"/>
                <a:gd name="T35" fmla="*/ 88 h 198"/>
                <a:gd name="T36" fmla="*/ 3 w 7"/>
                <a:gd name="T37" fmla="*/ 84 h 198"/>
                <a:gd name="T38" fmla="*/ 7 w 7"/>
                <a:gd name="T39" fmla="*/ 84 h 198"/>
                <a:gd name="T40" fmla="*/ 7 w 7"/>
                <a:gd name="T41" fmla="*/ 54 h 198"/>
                <a:gd name="T42" fmla="*/ 3 w 7"/>
                <a:gd name="T43" fmla="*/ 54 h 198"/>
                <a:gd name="T44" fmla="*/ 3 w 7"/>
                <a:gd name="T45" fmla="*/ 52 h 198"/>
                <a:gd name="T46" fmla="*/ 7 w 7"/>
                <a:gd name="T47" fmla="*/ 52 h 198"/>
                <a:gd name="T48" fmla="*/ 7 w 7"/>
                <a:gd name="T49" fmla="*/ 22 h 198"/>
                <a:gd name="T50" fmla="*/ 3 w 7"/>
                <a:gd name="T51" fmla="*/ 22 h 198"/>
                <a:gd name="T52" fmla="*/ 3 w 7"/>
                <a:gd name="T53" fmla="*/ 19 h 198"/>
                <a:gd name="T54" fmla="*/ 7 w 7"/>
                <a:gd name="T55" fmla="*/ 19 h 198"/>
                <a:gd name="T56" fmla="*/ 7 w 7"/>
                <a:gd name="T5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" h="198">
                  <a:moveTo>
                    <a:pt x="7" y="0"/>
                  </a:moveTo>
                  <a:lnTo>
                    <a:pt x="0" y="0"/>
                  </a:lnTo>
                  <a:lnTo>
                    <a:pt x="0" y="198"/>
                  </a:lnTo>
                  <a:lnTo>
                    <a:pt x="7" y="198"/>
                  </a:lnTo>
                  <a:lnTo>
                    <a:pt x="7" y="185"/>
                  </a:lnTo>
                  <a:lnTo>
                    <a:pt x="3" y="185"/>
                  </a:lnTo>
                  <a:lnTo>
                    <a:pt x="3" y="183"/>
                  </a:lnTo>
                  <a:lnTo>
                    <a:pt x="7" y="183"/>
                  </a:lnTo>
                  <a:lnTo>
                    <a:pt x="7" y="153"/>
                  </a:lnTo>
                  <a:lnTo>
                    <a:pt x="3" y="153"/>
                  </a:lnTo>
                  <a:lnTo>
                    <a:pt x="3" y="150"/>
                  </a:lnTo>
                  <a:lnTo>
                    <a:pt x="7" y="150"/>
                  </a:lnTo>
                  <a:lnTo>
                    <a:pt x="7" y="119"/>
                  </a:lnTo>
                  <a:lnTo>
                    <a:pt x="3" y="119"/>
                  </a:lnTo>
                  <a:lnTo>
                    <a:pt x="3" y="118"/>
                  </a:lnTo>
                  <a:lnTo>
                    <a:pt x="7" y="118"/>
                  </a:lnTo>
                  <a:lnTo>
                    <a:pt x="7" y="88"/>
                  </a:lnTo>
                  <a:lnTo>
                    <a:pt x="3" y="88"/>
                  </a:lnTo>
                  <a:lnTo>
                    <a:pt x="3" y="84"/>
                  </a:lnTo>
                  <a:lnTo>
                    <a:pt x="7" y="84"/>
                  </a:lnTo>
                  <a:lnTo>
                    <a:pt x="7" y="54"/>
                  </a:lnTo>
                  <a:lnTo>
                    <a:pt x="3" y="54"/>
                  </a:lnTo>
                  <a:lnTo>
                    <a:pt x="3" y="52"/>
                  </a:lnTo>
                  <a:lnTo>
                    <a:pt x="7" y="52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3" y="19"/>
                  </a:lnTo>
                  <a:lnTo>
                    <a:pt x="7" y="19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699" name="Freeform 107"/>
            <p:cNvSpPr>
              <a:spLocks/>
            </p:cNvSpPr>
            <p:nvPr/>
          </p:nvSpPr>
          <p:spPr bwMode="auto">
            <a:xfrm>
              <a:off x="7124700" y="4285781"/>
              <a:ext cx="11113" cy="314325"/>
            </a:xfrm>
            <a:custGeom>
              <a:avLst/>
              <a:gdLst>
                <a:gd name="T0" fmla="*/ 7 w 7"/>
                <a:gd name="T1" fmla="*/ 0 h 198"/>
                <a:gd name="T2" fmla="*/ 0 w 7"/>
                <a:gd name="T3" fmla="*/ 0 h 198"/>
                <a:gd name="T4" fmla="*/ 0 w 7"/>
                <a:gd name="T5" fmla="*/ 19 h 198"/>
                <a:gd name="T6" fmla="*/ 4 w 7"/>
                <a:gd name="T7" fmla="*/ 19 h 198"/>
                <a:gd name="T8" fmla="*/ 4 w 7"/>
                <a:gd name="T9" fmla="*/ 22 h 198"/>
                <a:gd name="T10" fmla="*/ 0 w 7"/>
                <a:gd name="T11" fmla="*/ 22 h 198"/>
                <a:gd name="T12" fmla="*/ 0 w 7"/>
                <a:gd name="T13" fmla="*/ 52 h 198"/>
                <a:gd name="T14" fmla="*/ 4 w 7"/>
                <a:gd name="T15" fmla="*/ 52 h 198"/>
                <a:gd name="T16" fmla="*/ 4 w 7"/>
                <a:gd name="T17" fmla="*/ 54 h 198"/>
                <a:gd name="T18" fmla="*/ 0 w 7"/>
                <a:gd name="T19" fmla="*/ 54 h 198"/>
                <a:gd name="T20" fmla="*/ 0 w 7"/>
                <a:gd name="T21" fmla="*/ 84 h 198"/>
                <a:gd name="T22" fmla="*/ 4 w 7"/>
                <a:gd name="T23" fmla="*/ 84 h 198"/>
                <a:gd name="T24" fmla="*/ 4 w 7"/>
                <a:gd name="T25" fmla="*/ 88 h 198"/>
                <a:gd name="T26" fmla="*/ 0 w 7"/>
                <a:gd name="T27" fmla="*/ 88 h 198"/>
                <a:gd name="T28" fmla="*/ 0 w 7"/>
                <a:gd name="T29" fmla="*/ 118 h 198"/>
                <a:gd name="T30" fmla="*/ 4 w 7"/>
                <a:gd name="T31" fmla="*/ 118 h 198"/>
                <a:gd name="T32" fmla="*/ 4 w 7"/>
                <a:gd name="T33" fmla="*/ 119 h 198"/>
                <a:gd name="T34" fmla="*/ 0 w 7"/>
                <a:gd name="T35" fmla="*/ 119 h 198"/>
                <a:gd name="T36" fmla="*/ 0 w 7"/>
                <a:gd name="T37" fmla="*/ 150 h 198"/>
                <a:gd name="T38" fmla="*/ 4 w 7"/>
                <a:gd name="T39" fmla="*/ 150 h 198"/>
                <a:gd name="T40" fmla="*/ 4 w 7"/>
                <a:gd name="T41" fmla="*/ 153 h 198"/>
                <a:gd name="T42" fmla="*/ 0 w 7"/>
                <a:gd name="T43" fmla="*/ 153 h 198"/>
                <a:gd name="T44" fmla="*/ 0 w 7"/>
                <a:gd name="T45" fmla="*/ 183 h 198"/>
                <a:gd name="T46" fmla="*/ 4 w 7"/>
                <a:gd name="T47" fmla="*/ 183 h 198"/>
                <a:gd name="T48" fmla="*/ 4 w 7"/>
                <a:gd name="T49" fmla="*/ 185 h 198"/>
                <a:gd name="T50" fmla="*/ 0 w 7"/>
                <a:gd name="T51" fmla="*/ 185 h 198"/>
                <a:gd name="T52" fmla="*/ 0 w 7"/>
                <a:gd name="T53" fmla="*/ 198 h 198"/>
                <a:gd name="T54" fmla="*/ 7 w 7"/>
                <a:gd name="T55" fmla="*/ 198 h 198"/>
                <a:gd name="T56" fmla="*/ 7 w 7"/>
                <a:gd name="T5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" h="198">
                  <a:moveTo>
                    <a:pt x="7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4" y="19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52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0" y="54"/>
                  </a:lnTo>
                  <a:lnTo>
                    <a:pt x="0" y="84"/>
                  </a:lnTo>
                  <a:lnTo>
                    <a:pt x="4" y="84"/>
                  </a:lnTo>
                  <a:lnTo>
                    <a:pt x="4" y="88"/>
                  </a:lnTo>
                  <a:lnTo>
                    <a:pt x="0" y="88"/>
                  </a:lnTo>
                  <a:lnTo>
                    <a:pt x="0" y="118"/>
                  </a:lnTo>
                  <a:lnTo>
                    <a:pt x="4" y="118"/>
                  </a:lnTo>
                  <a:lnTo>
                    <a:pt x="4" y="119"/>
                  </a:lnTo>
                  <a:lnTo>
                    <a:pt x="0" y="119"/>
                  </a:lnTo>
                  <a:lnTo>
                    <a:pt x="0" y="150"/>
                  </a:lnTo>
                  <a:lnTo>
                    <a:pt x="4" y="150"/>
                  </a:lnTo>
                  <a:lnTo>
                    <a:pt x="4" y="153"/>
                  </a:lnTo>
                  <a:lnTo>
                    <a:pt x="0" y="153"/>
                  </a:lnTo>
                  <a:lnTo>
                    <a:pt x="0" y="183"/>
                  </a:lnTo>
                  <a:lnTo>
                    <a:pt x="4" y="183"/>
                  </a:lnTo>
                  <a:lnTo>
                    <a:pt x="4" y="185"/>
                  </a:lnTo>
                  <a:lnTo>
                    <a:pt x="0" y="185"/>
                  </a:lnTo>
                  <a:lnTo>
                    <a:pt x="0" y="198"/>
                  </a:lnTo>
                  <a:lnTo>
                    <a:pt x="7" y="198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48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00" name="Freeform 108"/>
            <p:cNvSpPr>
              <a:spLocks/>
            </p:cNvSpPr>
            <p:nvPr/>
          </p:nvSpPr>
          <p:spPr bwMode="auto">
            <a:xfrm>
              <a:off x="7124700" y="4285781"/>
              <a:ext cx="11113" cy="314325"/>
            </a:xfrm>
            <a:custGeom>
              <a:avLst/>
              <a:gdLst>
                <a:gd name="T0" fmla="*/ 7 w 7"/>
                <a:gd name="T1" fmla="*/ 0 h 198"/>
                <a:gd name="T2" fmla="*/ 0 w 7"/>
                <a:gd name="T3" fmla="*/ 0 h 198"/>
                <a:gd name="T4" fmla="*/ 0 w 7"/>
                <a:gd name="T5" fmla="*/ 19 h 198"/>
                <a:gd name="T6" fmla="*/ 4 w 7"/>
                <a:gd name="T7" fmla="*/ 19 h 198"/>
                <a:gd name="T8" fmla="*/ 4 w 7"/>
                <a:gd name="T9" fmla="*/ 22 h 198"/>
                <a:gd name="T10" fmla="*/ 0 w 7"/>
                <a:gd name="T11" fmla="*/ 22 h 198"/>
                <a:gd name="T12" fmla="*/ 0 w 7"/>
                <a:gd name="T13" fmla="*/ 52 h 198"/>
                <a:gd name="T14" fmla="*/ 4 w 7"/>
                <a:gd name="T15" fmla="*/ 52 h 198"/>
                <a:gd name="T16" fmla="*/ 4 w 7"/>
                <a:gd name="T17" fmla="*/ 54 h 198"/>
                <a:gd name="T18" fmla="*/ 0 w 7"/>
                <a:gd name="T19" fmla="*/ 54 h 198"/>
                <a:gd name="T20" fmla="*/ 0 w 7"/>
                <a:gd name="T21" fmla="*/ 84 h 198"/>
                <a:gd name="T22" fmla="*/ 4 w 7"/>
                <a:gd name="T23" fmla="*/ 84 h 198"/>
                <a:gd name="T24" fmla="*/ 4 w 7"/>
                <a:gd name="T25" fmla="*/ 88 h 198"/>
                <a:gd name="T26" fmla="*/ 0 w 7"/>
                <a:gd name="T27" fmla="*/ 88 h 198"/>
                <a:gd name="T28" fmla="*/ 0 w 7"/>
                <a:gd name="T29" fmla="*/ 118 h 198"/>
                <a:gd name="T30" fmla="*/ 4 w 7"/>
                <a:gd name="T31" fmla="*/ 118 h 198"/>
                <a:gd name="T32" fmla="*/ 4 w 7"/>
                <a:gd name="T33" fmla="*/ 119 h 198"/>
                <a:gd name="T34" fmla="*/ 0 w 7"/>
                <a:gd name="T35" fmla="*/ 119 h 198"/>
                <a:gd name="T36" fmla="*/ 0 w 7"/>
                <a:gd name="T37" fmla="*/ 150 h 198"/>
                <a:gd name="T38" fmla="*/ 4 w 7"/>
                <a:gd name="T39" fmla="*/ 150 h 198"/>
                <a:gd name="T40" fmla="*/ 4 w 7"/>
                <a:gd name="T41" fmla="*/ 153 h 198"/>
                <a:gd name="T42" fmla="*/ 0 w 7"/>
                <a:gd name="T43" fmla="*/ 153 h 198"/>
                <a:gd name="T44" fmla="*/ 0 w 7"/>
                <a:gd name="T45" fmla="*/ 183 h 198"/>
                <a:gd name="T46" fmla="*/ 4 w 7"/>
                <a:gd name="T47" fmla="*/ 183 h 198"/>
                <a:gd name="T48" fmla="*/ 4 w 7"/>
                <a:gd name="T49" fmla="*/ 185 h 198"/>
                <a:gd name="T50" fmla="*/ 0 w 7"/>
                <a:gd name="T51" fmla="*/ 185 h 198"/>
                <a:gd name="T52" fmla="*/ 0 w 7"/>
                <a:gd name="T53" fmla="*/ 198 h 198"/>
                <a:gd name="T54" fmla="*/ 7 w 7"/>
                <a:gd name="T55" fmla="*/ 198 h 198"/>
                <a:gd name="T56" fmla="*/ 7 w 7"/>
                <a:gd name="T5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" h="198">
                  <a:moveTo>
                    <a:pt x="7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4" y="19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52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0" y="54"/>
                  </a:lnTo>
                  <a:lnTo>
                    <a:pt x="0" y="84"/>
                  </a:lnTo>
                  <a:lnTo>
                    <a:pt x="4" y="84"/>
                  </a:lnTo>
                  <a:lnTo>
                    <a:pt x="4" y="88"/>
                  </a:lnTo>
                  <a:lnTo>
                    <a:pt x="0" y="88"/>
                  </a:lnTo>
                  <a:lnTo>
                    <a:pt x="0" y="118"/>
                  </a:lnTo>
                  <a:lnTo>
                    <a:pt x="4" y="118"/>
                  </a:lnTo>
                  <a:lnTo>
                    <a:pt x="4" y="119"/>
                  </a:lnTo>
                  <a:lnTo>
                    <a:pt x="0" y="119"/>
                  </a:lnTo>
                  <a:lnTo>
                    <a:pt x="0" y="150"/>
                  </a:lnTo>
                  <a:lnTo>
                    <a:pt x="4" y="150"/>
                  </a:lnTo>
                  <a:lnTo>
                    <a:pt x="4" y="153"/>
                  </a:lnTo>
                  <a:lnTo>
                    <a:pt x="0" y="153"/>
                  </a:lnTo>
                  <a:lnTo>
                    <a:pt x="0" y="183"/>
                  </a:lnTo>
                  <a:lnTo>
                    <a:pt x="4" y="183"/>
                  </a:lnTo>
                  <a:lnTo>
                    <a:pt x="4" y="185"/>
                  </a:lnTo>
                  <a:lnTo>
                    <a:pt x="0" y="185"/>
                  </a:lnTo>
                  <a:lnTo>
                    <a:pt x="0" y="198"/>
                  </a:lnTo>
                  <a:lnTo>
                    <a:pt x="7" y="198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01" name="Freeform 109"/>
            <p:cNvSpPr>
              <a:spLocks/>
            </p:cNvSpPr>
            <p:nvPr/>
          </p:nvSpPr>
          <p:spPr bwMode="auto">
            <a:xfrm>
              <a:off x="7038975" y="4315944"/>
              <a:ext cx="92075" cy="4762"/>
            </a:xfrm>
            <a:custGeom>
              <a:avLst/>
              <a:gdLst>
                <a:gd name="T0" fmla="*/ 58 w 58"/>
                <a:gd name="T1" fmla="*/ 0 h 3"/>
                <a:gd name="T2" fmla="*/ 54 w 58"/>
                <a:gd name="T3" fmla="*/ 0 h 3"/>
                <a:gd name="T4" fmla="*/ 46 w 58"/>
                <a:gd name="T5" fmla="*/ 0 h 3"/>
                <a:gd name="T6" fmla="*/ 12 w 58"/>
                <a:gd name="T7" fmla="*/ 0 h 3"/>
                <a:gd name="T8" fmla="*/ 4 w 58"/>
                <a:gd name="T9" fmla="*/ 0 h 3"/>
                <a:gd name="T10" fmla="*/ 0 w 58"/>
                <a:gd name="T11" fmla="*/ 0 h 3"/>
                <a:gd name="T12" fmla="*/ 0 w 58"/>
                <a:gd name="T13" fmla="*/ 3 h 3"/>
                <a:gd name="T14" fmla="*/ 4 w 58"/>
                <a:gd name="T15" fmla="*/ 3 h 3"/>
                <a:gd name="T16" fmla="*/ 12 w 58"/>
                <a:gd name="T17" fmla="*/ 3 h 3"/>
                <a:gd name="T18" fmla="*/ 46 w 58"/>
                <a:gd name="T19" fmla="*/ 3 h 3"/>
                <a:gd name="T20" fmla="*/ 54 w 58"/>
                <a:gd name="T21" fmla="*/ 3 h 3"/>
                <a:gd name="T22" fmla="*/ 58 w 58"/>
                <a:gd name="T23" fmla="*/ 3 h 3"/>
                <a:gd name="T24" fmla="*/ 58 w 58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3">
                  <a:moveTo>
                    <a:pt x="58" y="0"/>
                  </a:moveTo>
                  <a:lnTo>
                    <a:pt x="54" y="0"/>
                  </a:lnTo>
                  <a:lnTo>
                    <a:pt x="46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4" y="3"/>
                  </a:lnTo>
                  <a:lnTo>
                    <a:pt x="12" y="3"/>
                  </a:lnTo>
                  <a:lnTo>
                    <a:pt x="46" y="3"/>
                  </a:lnTo>
                  <a:lnTo>
                    <a:pt x="54" y="3"/>
                  </a:lnTo>
                  <a:lnTo>
                    <a:pt x="58" y="3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48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02" name="Freeform 110"/>
            <p:cNvSpPr>
              <a:spLocks/>
            </p:cNvSpPr>
            <p:nvPr/>
          </p:nvSpPr>
          <p:spPr bwMode="auto">
            <a:xfrm>
              <a:off x="7038975" y="4315944"/>
              <a:ext cx="92075" cy="4762"/>
            </a:xfrm>
            <a:custGeom>
              <a:avLst/>
              <a:gdLst>
                <a:gd name="T0" fmla="*/ 58 w 58"/>
                <a:gd name="T1" fmla="*/ 0 h 3"/>
                <a:gd name="T2" fmla="*/ 54 w 58"/>
                <a:gd name="T3" fmla="*/ 0 h 3"/>
                <a:gd name="T4" fmla="*/ 46 w 58"/>
                <a:gd name="T5" fmla="*/ 0 h 3"/>
                <a:gd name="T6" fmla="*/ 12 w 58"/>
                <a:gd name="T7" fmla="*/ 0 h 3"/>
                <a:gd name="T8" fmla="*/ 4 w 58"/>
                <a:gd name="T9" fmla="*/ 0 h 3"/>
                <a:gd name="T10" fmla="*/ 0 w 58"/>
                <a:gd name="T11" fmla="*/ 0 h 3"/>
                <a:gd name="T12" fmla="*/ 0 w 58"/>
                <a:gd name="T13" fmla="*/ 3 h 3"/>
                <a:gd name="T14" fmla="*/ 4 w 58"/>
                <a:gd name="T15" fmla="*/ 3 h 3"/>
                <a:gd name="T16" fmla="*/ 12 w 58"/>
                <a:gd name="T17" fmla="*/ 3 h 3"/>
                <a:gd name="T18" fmla="*/ 46 w 58"/>
                <a:gd name="T19" fmla="*/ 3 h 3"/>
                <a:gd name="T20" fmla="*/ 54 w 58"/>
                <a:gd name="T21" fmla="*/ 3 h 3"/>
                <a:gd name="T22" fmla="*/ 58 w 58"/>
                <a:gd name="T23" fmla="*/ 3 h 3"/>
                <a:gd name="T24" fmla="*/ 58 w 58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3">
                  <a:moveTo>
                    <a:pt x="58" y="0"/>
                  </a:moveTo>
                  <a:lnTo>
                    <a:pt x="54" y="0"/>
                  </a:lnTo>
                  <a:lnTo>
                    <a:pt x="46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4" y="3"/>
                  </a:lnTo>
                  <a:lnTo>
                    <a:pt x="12" y="3"/>
                  </a:lnTo>
                  <a:lnTo>
                    <a:pt x="46" y="3"/>
                  </a:lnTo>
                  <a:lnTo>
                    <a:pt x="54" y="3"/>
                  </a:lnTo>
                  <a:lnTo>
                    <a:pt x="58" y="3"/>
                  </a:lnTo>
                  <a:lnTo>
                    <a:pt x="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03" name="Freeform 111"/>
            <p:cNvSpPr>
              <a:spLocks/>
            </p:cNvSpPr>
            <p:nvPr/>
          </p:nvSpPr>
          <p:spPr bwMode="auto">
            <a:xfrm>
              <a:off x="7038975" y="4368331"/>
              <a:ext cx="92075" cy="3175"/>
            </a:xfrm>
            <a:custGeom>
              <a:avLst/>
              <a:gdLst>
                <a:gd name="T0" fmla="*/ 58 w 58"/>
                <a:gd name="T1" fmla="*/ 0 h 2"/>
                <a:gd name="T2" fmla="*/ 54 w 58"/>
                <a:gd name="T3" fmla="*/ 0 h 2"/>
                <a:gd name="T4" fmla="*/ 46 w 58"/>
                <a:gd name="T5" fmla="*/ 0 h 2"/>
                <a:gd name="T6" fmla="*/ 12 w 58"/>
                <a:gd name="T7" fmla="*/ 0 h 2"/>
                <a:gd name="T8" fmla="*/ 4 w 58"/>
                <a:gd name="T9" fmla="*/ 0 h 2"/>
                <a:gd name="T10" fmla="*/ 0 w 58"/>
                <a:gd name="T11" fmla="*/ 0 h 2"/>
                <a:gd name="T12" fmla="*/ 0 w 58"/>
                <a:gd name="T13" fmla="*/ 2 h 2"/>
                <a:gd name="T14" fmla="*/ 4 w 58"/>
                <a:gd name="T15" fmla="*/ 2 h 2"/>
                <a:gd name="T16" fmla="*/ 12 w 58"/>
                <a:gd name="T17" fmla="*/ 2 h 2"/>
                <a:gd name="T18" fmla="*/ 46 w 58"/>
                <a:gd name="T19" fmla="*/ 2 h 2"/>
                <a:gd name="T20" fmla="*/ 54 w 58"/>
                <a:gd name="T21" fmla="*/ 2 h 2"/>
                <a:gd name="T22" fmla="*/ 58 w 58"/>
                <a:gd name="T23" fmla="*/ 2 h 2"/>
                <a:gd name="T24" fmla="*/ 58 w 58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2">
                  <a:moveTo>
                    <a:pt x="58" y="0"/>
                  </a:moveTo>
                  <a:lnTo>
                    <a:pt x="54" y="0"/>
                  </a:lnTo>
                  <a:lnTo>
                    <a:pt x="46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12" y="2"/>
                  </a:lnTo>
                  <a:lnTo>
                    <a:pt x="46" y="2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48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04" name="Freeform 112"/>
            <p:cNvSpPr>
              <a:spLocks/>
            </p:cNvSpPr>
            <p:nvPr/>
          </p:nvSpPr>
          <p:spPr bwMode="auto">
            <a:xfrm>
              <a:off x="7038975" y="4368331"/>
              <a:ext cx="92075" cy="3175"/>
            </a:xfrm>
            <a:custGeom>
              <a:avLst/>
              <a:gdLst>
                <a:gd name="T0" fmla="*/ 58 w 58"/>
                <a:gd name="T1" fmla="*/ 0 h 2"/>
                <a:gd name="T2" fmla="*/ 54 w 58"/>
                <a:gd name="T3" fmla="*/ 0 h 2"/>
                <a:gd name="T4" fmla="*/ 46 w 58"/>
                <a:gd name="T5" fmla="*/ 0 h 2"/>
                <a:gd name="T6" fmla="*/ 12 w 58"/>
                <a:gd name="T7" fmla="*/ 0 h 2"/>
                <a:gd name="T8" fmla="*/ 4 w 58"/>
                <a:gd name="T9" fmla="*/ 0 h 2"/>
                <a:gd name="T10" fmla="*/ 0 w 58"/>
                <a:gd name="T11" fmla="*/ 0 h 2"/>
                <a:gd name="T12" fmla="*/ 0 w 58"/>
                <a:gd name="T13" fmla="*/ 2 h 2"/>
                <a:gd name="T14" fmla="*/ 4 w 58"/>
                <a:gd name="T15" fmla="*/ 2 h 2"/>
                <a:gd name="T16" fmla="*/ 12 w 58"/>
                <a:gd name="T17" fmla="*/ 2 h 2"/>
                <a:gd name="T18" fmla="*/ 46 w 58"/>
                <a:gd name="T19" fmla="*/ 2 h 2"/>
                <a:gd name="T20" fmla="*/ 54 w 58"/>
                <a:gd name="T21" fmla="*/ 2 h 2"/>
                <a:gd name="T22" fmla="*/ 58 w 58"/>
                <a:gd name="T23" fmla="*/ 2 h 2"/>
                <a:gd name="T24" fmla="*/ 58 w 58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2">
                  <a:moveTo>
                    <a:pt x="58" y="0"/>
                  </a:moveTo>
                  <a:lnTo>
                    <a:pt x="54" y="0"/>
                  </a:lnTo>
                  <a:lnTo>
                    <a:pt x="46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12" y="2"/>
                  </a:lnTo>
                  <a:lnTo>
                    <a:pt x="46" y="2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05" name="Freeform 113"/>
            <p:cNvSpPr>
              <a:spLocks/>
            </p:cNvSpPr>
            <p:nvPr/>
          </p:nvSpPr>
          <p:spPr bwMode="auto">
            <a:xfrm>
              <a:off x="7038975" y="4419131"/>
              <a:ext cx="92075" cy="6350"/>
            </a:xfrm>
            <a:custGeom>
              <a:avLst/>
              <a:gdLst>
                <a:gd name="T0" fmla="*/ 58 w 58"/>
                <a:gd name="T1" fmla="*/ 0 h 4"/>
                <a:gd name="T2" fmla="*/ 54 w 58"/>
                <a:gd name="T3" fmla="*/ 0 h 4"/>
                <a:gd name="T4" fmla="*/ 46 w 58"/>
                <a:gd name="T5" fmla="*/ 0 h 4"/>
                <a:gd name="T6" fmla="*/ 12 w 58"/>
                <a:gd name="T7" fmla="*/ 0 h 4"/>
                <a:gd name="T8" fmla="*/ 4 w 58"/>
                <a:gd name="T9" fmla="*/ 0 h 4"/>
                <a:gd name="T10" fmla="*/ 0 w 58"/>
                <a:gd name="T11" fmla="*/ 0 h 4"/>
                <a:gd name="T12" fmla="*/ 0 w 58"/>
                <a:gd name="T13" fmla="*/ 4 h 4"/>
                <a:gd name="T14" fmla="*/ 4 w 58"/>
                <a:gd name="T15" fmla="*/ 4 h 4"/>
                <a:gd name="T16" fmla="*/ 12 w 58"/>
                <a:gd name="T17" fmla="*/ 4 h 4"/>
                <a:gd name="T18" fmla="*/ 46 w 58"/>
                <a:gd name="T19" fmla="*/ 4 h 4"/>
                <a:gd name="T20" fmla="*/ 54 w 58"/>
                <a:gd name="T21" fmla="*/ 4 h 4"/>
                <a:gd name="T22" fmla="*/ 58 w 58"/>
                <a:gd name="T23" fmla="*/ 4 h 4"/>
                <a:gd name="T24" fmla="*/ 58 w 58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4">
                  <a:moveTo>
                    <a:pt x="58" y="0"/>
                  </a:moveTo>
                  <a:lnTo>
                    <a:pt x="54" y="0"/>
                  </a:lnTo>
                  <a:lnTo>
                    <a:pt x="46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4" y="4"/>
                  </a:lnTo>
                  <a:lnTo>
                    <a:pt x="12" y="4"/>
                  </a:lnTo>
                  <a:lnTo>
                    <a:pt x="46" y="4"/>
                  </a:lnTo>
                  <a:lnTo>
                    <a:pt x="54" y="4"/>
                  </a:lnTo>
                  <a:lnTo>
                    <a:pt x="58" y="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48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06" name="Freeform 114"/>
            <p:cNvSpPr>
              <a:spLocks/>
            </p:cNvSpPr>
            <p:nvPr/>
          </p:nvSpPr>
          <p:spPr bwMode="auto">
            <a:xfrm>
              <a:off x="7038975" y="4419131"/>
              <a:ext cx="92075" cy="6350"/>
            </a:xfrm>
            <a:custGeom>
              <a:avLst/>
              <a:gdLst>
                <a:gd name="T0" fmla="*/ 58 w 58"/>
                <a:gd name="T1" fmla="*/ 0 h 4"/>
                <a:gd name="T2" fmla="*/ 54 w 58"/>
                <a:gd name="T3" fmla="*/ 0 h 4"/>
                <a:gd name="T4" fmla="*/ 46 w 58"/>
                <a:gd name="T5" fmla="*/ 0 h 4"/>
                <a:gd name="T6" fmla="*/ 12 w 58"/>
                <a:gd name="T7" fmla="*/ 0 h 4"/>
                <a:gd name="T8" fmla="*/ 4 w 58"/>
                <a:gd name="T9" fmla="*/ 0 h 4"/>
                <a:gd name="T10" fmla="*/ 0 w 58"/>
                <a:gd name="T11" fmla="*/ 0 h 4"/>
                <a:gd name="T12" fmla="*/ 0 w 58"/>
                <a:gd name="T13" fmla="*/ 4 h 4"/>
                <a:gd name="T14" fmla="*/ 4 w 58"/>
                <a:gd name="T15" fmla="*/ 4 h 4"/>
                <a:gd name="T16" fmla="*/ 12 w 58"/>
                <a:gd name="T17" fmla="*/ 4 h 4"/>
                <a:gd name="T18" fmla="*/ 46 w 58"/>
                <a:gd name="T19" fmla="*/ 4 h 4"/>
                <a:gd name="T20" fmla="*/ 54 w 58"/>
                <a:gd name="T21" fmla="*/ 4 h 4"/>
                <a:gd name="T22" fmla="*/ 58 w 58"/>
                <a:gd name="T23" fmla="*/ 4 h 4"/>
                <a:gd name="T24" fmla="*/ 58 w 58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4">
                  <a:moveTo>
                    <a:pt x="58" y="0"/>
                  </a:moveTo>
                  <a:lnTo>
                    <a:pt x="54" y="0"/>
                  </a:lnTo>
                  <a:lnTo>
                    <a:pt x="46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4" y="4"/>
                  </a:lnTo>
                  <a:lnTo>
                    <a:pt x="12" y="4"/>
                  </a:lnTo>
                  <a:lnTo>
                    <a:pt x="46" y="4"/>
                  </a:lnTo>
                  <a:lnTo>
                    <a:pt x="54" y="4"/>
                  </a:lnTo>
                  <a:lnTo>
                    <a:pt x="58" y="4"/>
                  </a:lnTo>
                  <a:lnTo>
                    <a:pt x="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07" name="Freeform 115"/>
            <p:cNvSpPr>
              <a:spLocks/>
            </p:cNvSpPr>
            <p:nvPr/>
          </p:nvSpPr>
          <p:spPr bwMode="auto">
            <a:xfrm>
              <a:off x="7038975" y="4473106"/>
              <a:ext cx="92075" cy="1587"/>
            </a:xfrm>
            <a:custGeom>
              <a:avLst/>
              <a:gdLst>
                <a:gd name="T0" fmla="*/ 58 w 58"/>
                <a:gd name="T1" fmla="*/ 0 h 1"/>
                <a:gd name="T2" fmla="*/ 54 w 58"/>
                <a:gd name="T3" fmla="*/ 0 h 1"/>
                <a:gd name="T4" fmla="*/ 46 w 58"/>
                <a:gd name="T5" fmla="*/ 0 h 1"/>
                <a:gd name="T6" fmla="*/ 12 w 58"/>
                <a:gd name="T7" fmla="*/ 0 h 1"/>
                <a:gd name="T8" fmla="*/ 4 w 58"/>
                <a:gd name="T9" fmla="*/ 0 h 1"/>
                <a:gd name="T10" fmla="*/ 0 w 58"/>
                <a:gd name="T11" fmla="*/ 0 h 1"/>
                <a:gd name="T12" fmla="*/ 0 w 58"/>
                <a:gd name="T13" fmla="*/ 1 h 1"/>
                <a:gd name="T14" fmla="*/ 4 w 58"/>
                <a:gd name="T15" fmla="*/ 1 h 1"/>
                <a:gd name="T16" fmla="*/ 12 w 58"/>
                <a:gd name="T17" fmla="*/ 1 h 1"/>
                <a:gd name="T18" fmla="*/ 46 w 58"/>
                <a:gd name="T19" fmla="*/ 1 h 1"/>
                <a:gd name="T20" fmla="*/ 54 w 58"/>
                <a:gd name="T21" fmla="*/ 1 h 1"/>
                <a:gd name="T22" fmla="*/ 58 w 58"/>
                <a:gd name="T23" fmla="*/ 1 h 1"/>
                <a:gd name="T24" fmla="*/ 58 w 58"/>
                <a:gd name="T2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1">
                  <a:moveTo>
                    <a:pt x="58" y="0"/>
                  </a:moveTo>
                  <a:lnTo>
                    <a:pt x="54" y="0"/>
                  </a:lnTo>
                  <a:lnTo>
                    <a:pt x="46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12" y="1"/>
                  </a:lnTo>
                  <a:lnTo>
                    <a:pt x="46" y="1"/>
                  </a:lnTo>
                  <a:lnTo>
                    <a:pt x="54" y="1"/>
                  </a:lnTo>
                  <a:lnTo>
                    <a:pt x="58" y="1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48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08" name="Freeform 116"/>
            <p:cNvSpPr>
              <a:spLocks/>
            </p:cNvSpPr>
            <p:nvPr/>
          </p:nvSpPr>
          <p:spPr bwMode="auto">
            <a:xfrm>
              <a:off x="7038975" y="4473106"/>
              <a:ext cx="92075" cy="1587"/>
            </a:xfrm>
            <a:custGeom>
              <a:avLst/>
              <a:gdLst>
                <a:gd name="T0" fmla="*/ 58 w 58"/>
                <a:gd name="T1" fmla="*/ 0 h 1"/>
                <a:gd name="T2" fmla="*/ 54 w 58"/>
                <a:gd name="T3" fmla="*/ 0 h 1"/>
                <a:gd name="T4" fmla="*/ 46 w 58"/>
                <a:gd name="T5" fmla="*/ 0 h 1"/>
                <a:gd name="T6" fmla="*/ 12 w 58"/>
                <a:gd name="T7" fmla="*/ 0 h 1"/>
                <a:gd name="T8" fmla="*/ 4 w 58"/>
                <a:gd name="T9" fmla="*/ 0 h 1"/>
                <a:gd name="T10" fmla="*/ 0 w 58"/>
                <a:gd name="T11" fmla="*/ 0 h 1"/>
                <a:gd name="T12" fmla="*/ 0 w 58"/>
                <a:gd name="T13" fmla="*/ 1 h 1"/>
                <a:gd name="T14" fmla="*/ 4 w 58"/>
                <a:gd name="T15" fmla="*/ 1 h 1"/>
                <a:gd name="T16" fmla="*/ 12 w 58"/>
                <a:gd name="T17" fmla="*/ 1 h 1"/>
                <a:gd name="T18" fmla="*/ 46 w 58"/>
                <a:gd name="T19" fmla="*/ 1 h 1"/>
                <a:gd name="T20" fmla="*/ 54 w 58"/>
                <a:gd name="T21" fmla="*/ 1 h 1"/>
                <a:gd name="T22" fmla="*/ 58 w 58"/>
                <a:gd name="T23" fmla="*/ 1 h 1"/>
                <a:gd name="T24" fmla="*/ 58 w 58"/>
                <a:gd name="T2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1">
                  <a:moveTo>
                    <a:pt x="58" y="0"/>
                  </a:moveTo>
                  <a:lnTo>
                    <a:pt x="54" y="0"/>
                  </a:lnTo>
                  <a:lnTo>
                    <a:pt x="46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12" y="1"/>
                  </a:lnTo>
                  <a:lnTo>
                    <a:pt x="46" y="1"/>
                  </a:lnTo>
                  <a:lnTo>
                    <a:pt x="54" y="1"/>
                  </a:lnTo>
                  <a:lnTo>
                    <a:pt x="58" y="1"/>
                  </a:lnTo>
                  <a:lnTo>
                    <a:pt x="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09" name="Freeform 117"/>
            <p:cNvSpPr>
              <a:spLocks/>
            </p:cNvSpPr>
            <p:nvPr/>
          </p:nvSpPr>
          <p:spPr bwMode="auto">
            <a:xfrm>
              <a:off x="7038975" y="4523906"/>
              <a:ext cx="92075" cy="4762"/>
            </a:xfrm>
            <a:custGeom>
              <a:avLst/>
              <a:gdLst>
                <a:gd name="T0" fmla="*/ 58 w 58"/>
                <a:gd name="T1" fmla="*/ 0 h 3"/>
                <a:gd name="T2" fmla="*/ 54 w 58"/>
                <a:gd name="T3" fmla="*/ 0 h 3"/>
                <a:gd name="T4" fmla="*/ 46 w 58"/>
                <a:gd name="T5" fmla="*/ 0 h 3"/>
                <a:gd name="T6" fmla="*/ 12 w 58"/>
                <a:gd name="T7" fmla="*/ 0 h 3"/>
                <a:gd name="T8" fmla="*/ 4 w 58"/>
                <a:gd name="T9" fmla="*/ 0 h 3"/>
                <a:gd name="T10" fmla="*/ 0 w 58"/>
                <a:gd name="T11" fmla="*/ 0 h 3"/>
                <a:gd name="T12" fmla="*/ 0 w 58"/>
                <a:gd name="T13" fmla="*/ 3 h 3"/>
                <a:gd name="T14" fmla="*/ 4 w 58"/>
                <a:gd name="T15" fmla="*/ 3 h 3"/>
                <a:gd name="T16" fmla="*/ 12 w 58"/>
                <a:gd name="T17" fmla="*/ 3 h 3"/>
                <a:gd name="T18" fmla="*/ 46 w 58"/>
                <a:gd name="T19" fmla="*/ 3 h 3"/>
                <a:gd name="T20" fmla="*/ 54 w 58"/>
                <a:gd name="T21" fmla="*/ 3 h 3"/>
                <a:gd name="T22" fmla="*/ 58 w 58"/>
                <a:gd name="T23" fmla="*/ 3 h 3"/>
                <a:gd name="T24" fmla="*/ 58 w 58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3">
                  <a:moveTo>
                    <a:pt x="58" y="0"/>
                  </a:moveTo>
                  <a:lnTo>
                    <a:pt x="54" y="0"/>
                  </a:lnTo>
                  <a:lnTo>
                    <a:pt x="46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4" y="3"/>
                  </a:lnTo>
                  <a:lnTo>
                    <a:pt x="12" y="3"/>
                  </a:lnTo>
                  <a:lnTo>
                    <a:pt x="46" y="3"/>
                  </a:lnTo>
                  <a:lnTo>
                    <a:pt x="54" y="3"/>
                  </a:lnTo>
                  <a:lnTo>
                    <a:pt x="58" y="3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48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10" name="Freeform 118"/>
            <p:cNvSpPr>
              <a:spLocks/>
            </p:cNvSpPr>
            <p:nvPr/>
          </p:nvSpPr>
          <p:spPr bwMode="auto">
            <a:xfrm>
              <a:off x="7038975" y="4523906"/>
              <a:ext cx="92075" cy="4762"/>
            </a:xfrm>
            <a:custGeom>
              <a:avLst/>
              <a:gdLst>
                <a:gd name="T0" fmla="*/ 58 w 58"/>
                <a:gd name="T1" fmla="*/ 0 h 3"/>
                <a:gd name="T2" fmla="*/ 54 w 58"/>
                <a:gd name="T3" fmla="*/ 0 h 3"/>
                <a:gd name="T4" fmla="*/ 46 w 58"/>
                <a:gd name="T5" fmla="*/ 0 h 3"/>
                <a:gd name="T6" fmla="*/ 12 w 58"/>
                <a:gd name="T7" fmla="*/ 0 h 3"/>
                <a:gd name="T8" fmla="*/ 4 w 58"/>
                <a:gd name="T9" fmla="*/ 0 h 3"/>
                <a:gd name="T10" fmla="*/ 0 w 58"/>
                <a:gd name="T11" fmla="*/ 0 h 3"/>
                <a:gd name="T12" fmla="*/ 0 w 58"/>
                <a:gd name="T13" fmla="*/ 3 h 3"/>
                <a:gd name="T14" fmla="*/ 4 w 58"/>
                <a:gd name="T15" fmla="*/ 3 h 3"/>
                <a:gd name="T16" fmla="*/ 12 w 58"/>
                <a:gd name="T17" fmla="*/ 3 h 3"/>
                <a:gd name="T18" fmla="*/ 46 w 58"/>
                <a:gd name="T19" fmla="*/ 3 h 3"/>
                <a:gd name="T20" fmla="*/ 54 w 58"/>
                <a:gd name="T21" fmla="*/ 3 h 3"/>
                <a:gd name="T22" fmla="*/ 58 w 58"/>
                <a:gd name="T23" fmla="*/ 3 h 3"/>
                <a:gd name="T24" fmla="*/ 58 w 58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3">
                  <a:moveTo>
                    <a:pt x="58" y="0"/>
                  </a:moveTo>
                  <a:lnTo>
                    <a:pt x="54" y="0"/>
                  </a:lnTo>
                  <a:lnTo>
                    <a:pt x="46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4" y="3"/>
                  </a:lnTo>
                  <a:lnTo>
                    <a:pt x="12" y="3"/>
                  </a:lnTo>
                  <a:lnTo>
                    <a:pt x="46" y="3"/>
                  </a:lnTo>
                  <a:lnTo>
                    <a:pt x="54" y="3"/>
                  </a:lnTo>
                  <a:lnTo>
                    <a:pt x="58" y="3"/>
                  </a:lnTo>
                  <a:lnTo>
                    <a:pt x="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11" name="Freeform 119"/>
            <p:cNvSpPr>
              <a:spLocks/>
            </p:cNvSpPr>
            <p:nvPr/>
          </p:nvSpPr>
          <p:spPr bwMode="auto">
            <a:xfrm>
              <a:off x="7038975" y="4576294"/>
              <a:ext cx="92075" cy="3175"/>
            </a:xfrm>
            <a:custGeom>
              <a:avLst/>
              <a:gdLst>
                <a:gd name="T0" fmla="*/ 58 w 58"/>
                <a:gd name="T1" fmla="*/ 0 h 2"/>
                <a:gd name="T2" fmla="*/ 54 w 58"/>
                <a:gd name="T3" fmla="*/ 0 h 2"/>
                <a:gd name="T4" fmla="*/ 46 w 58"/>
                <a:gd name="T5" fmla="*/ 0 h 2"/>
                <a:gd name="T6" fmla="*/ 12 w 58"/>
                <a:gd name="T7" fmla="*/ 0 h 2"/>
                <a:gd name="T8" fmla="*/ 4 w 58"/>
                <a:gd name="T9" fmla="*/ 0 h 2"/>
                <a:gd name="T10" fmla="*/ 0 w 58"/>
                <a:gd name="T11" fmla="*/ 0 h 2"/>
                <a:gd name="T12" fmla="*/ 0 w 58"/>
                <a:gd name="T13" fmla="*/ 2 h 2"/>
                <a:gd name="T14" fmla="*/ 4 w 58"/>
                <a:gd name="T15" fmla="*/ 2 h 2"/>
                <a:gd name="T16" fmla="*/ 12 w 58"/>
                <a:gd name="T17" fmla="*/ 2 h 2"/>
                <a:gd name="T18" fmla="*/ 46 w 58"/>
                <a:gd name="T19" fmla="*/ 2 h 2"/>
                <a:gd name="T20" fmla="*/ 54 w 58"/>
                <a:gd name="T21" fmla="*/ 2 h 2"/>
                <a:gd name="T22" fmla="*/ 58 w 58"/>
                <a:gd name="T23" fmla="*/ 2 h 2"/>
                <a:gd name="T24" fmla="*/ 58 w 58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2">
                  <a:moveTo>
                    <a:pt x="58" y="0"/>
                  </a:moveTo>
                  <a:lnTo>
                    <a:pt x="54" y="0"/>
                  </a:lnTo>
                  <a:lnTo>
                    <a:pt x="46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12" y="2"/>
                  </a:lnTo>
                  <a:lnTo>
                    <a:pt x="46" y="2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48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12" name="Freeform 120"/>
            <p:cNvSpPr>
              <a:spLocks/>
            </p:cNvSpPr>
            <p:nvPr/>
          </p:nvSpPr>
          <p:spPr bwMode="auto">
            <a:xfrm>
              <a:off x="7038975" y="4576294"/>
              <a:ext cx="92075" cy="3175"/>
            </a:xfrm>
            <a:custGeom>
              <a:avLst/>
              <a:gdLst>
                <a:gd name="T0" fmla="*/ 58 w 58"/>
                <a:gd name="T1" fmla="*/ 0 h 2"/>
                <a:gd name="T2" fmla="*/ 54 w 58"/>
                <a:gd name="T3" fmla="*/ 0 h 2"/>
                <a:gd name="T4" fmla="*/ 46 w 58"/>
                <a:gd name="T5" fmla="*/ 0 h 2"/>
                <a:gd name="T6" fmla="*/ 12 w 58"/>
                <a:gd name="T7" fmla="*/ 0 h 2"/>
                <a:gd name="T8" fmla="*/ 4 w 58"/>
                <a:gd name="T9" fmla="*/ 0 h 2"/>
                <a:gd name="T10" fmla="*/ 0 w 58"/>
                <a:gd name="T11" fmla="*/ 0 h 2"/>
                <a:gd name="T12" fmla="*/ 0 w 58"/>
                <a:gd name="T13" fmla="*/ 2 h 2"/>
                <a:gd name="T14" fmla="*/ 4 w 58"/>
                <a:gd name="T15" fmla="*/ 2 h 2"/>
                <a:gd name="T16" fmla="*/ 12 w 58"/>
                <a:gd name="T17" fmla="*/ 2 h 2"/>
                <a:gd name="T18" fmla="*/ 46 w 58"/>
                <a:gd name="T19" fmla="*/ 2 h 2"/>
                <a:gd name="T20" fmla="*/ 54 w 58"/>
                <a:gd name="T21" fmla="*/ 2 h 2"/>
                <a:gd name="T22" fmla="*/ 58 w 58"/>
                <a:gd name="T23" fmla="*/ 2 h 2"/>
                <a:gd name="T24" fmla="*/ 58 w 58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2">
                  <a:moveTo>
                    <a:pt x="58" y="0"/>
                  </a:moveTo>
                  <a:lnTo>
                    <a:pt x="54" y="0"/>
                  </a:lnTo>
                  <a:lnTo>
                    <a:pt x="46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12" y="2"/>
                  </a:lnTo>
                  <a:lnTo>
                    <a:pt x="46" y="2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13" name="Freeform 121"/>
            <p:cNvSpPr>
              <a:spLocks/>
            </p:cNvSpPr>
            <p:nvPr/>
          </p:nvSpPr>
          <p:spPr bwMode="auto">
            <a:xfrm>
              <a:off x="7015163" y="4600106"/>
              <a:ext cx="139700" cy="293687"/>
            </a:xfrm>
            <a:custGeom>
              <a:avLst/>
              <a:gdLst>
                <a:gd name="T0" fmla="*/ 88 w 88"/>
                <a:gd name="T1" fmla="*/ 0 h 185"/>
                <a:gd name="T2" fmla="*/ 76 w 88"/>
                <a:gd name="T3" fmla="*/ 0 h 185"/>
                <a:gd name="T4" fmla="*/ 69 w 88"/>
                <a:gd name="T5" fmla="*/ 0 h 185"/>
                <a:gd name="T6" fmla="*/ 61 w 88"/>
                <a:gd name="T7" fmla="*/ 0 h 185"/>
                <a:gd name="T8" fmla="*/ 27 w 88"/>
                <a:gd name="T9" fmla="*/ 0 h 185"/>
                <a:gd name="T10" fmla="*/ 19 w 88"/>
                <a:gd name="T11" fmla="*/ 0 h 185"/>
                <a:gd name="T12" fmla="*/ 12 w 88"/>
                <a:gd name="T13" fmla="*/ 0 h 185"/>
                <a:gd name="T14" fmla="*/ 0 w 88"/>
                <a:gd name="T15" fmla="*/ 0 h 185"/>
                <a:gd name="T16" fmla="*/ 0 w 88"/>
                <a:gd name="T17" fmla="*/ 185 h 185"/>
                <a:gd name="T18" fmla="*/ 88 w 88"/>
                <a:gd name="T19" fmla="*/ 185 h 185"/>
                <a:gd name="T20" fmla="*/ 88 w 88"/>
                <a:gd name="T2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185">
                  <a:moveTo>
                    <a:pt x="88" y="0"/>
                  </a:moveTo>
                  <a:lnTo>
                    <a:pt x="76" y="0"/>
                  </a:lnTo>
                  <a:lnTo>
                    <a:pt x="69" y="0"/>
                  </a:lnTo>
                  <a:lnTo>
                    <a:pt x="61" y="0"/>
                  </a:lnTo>
                  <a:lnTo>
                    <a:pt x="27" y="0"/>
                  </a:lnTo>
                  <a:lnTo>
                    <a:pt x="19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185"/>
                  </a:lnTo>
                  <a:lnTo>
                    <a:pt x="88" y="185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48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14" name="Freeform 122"/>
            <p:cNvSpPr>
              <a:spLocks/>
            </p:cNvSpPr>
            <p:nvPr/>
          </p:nvSpPr>
          <p:spPr bwMode="auto">
            <a:xfrm>
              <a:off x="7015163" y="4600106"/>
              <a:ext cx="139700" cy="293687"/>
            </a:xfrm>
            <a:custGeom>
              <a:avLst/>
              <a:gdLst>
                <a:gd name="T0" fmla="*/ 88 w 88"/>
                <a:gd name="T1" fmla="*/ 0 h 185"/>
                <a:gd name="T2" fmla="*/ 76 w 88"/>
                <a:gd name="T3" fmla="*/ 0 h 185"/>
                <a:gd name="T4" fmla="*/ 69 w 88"/>
                <a:gd name="T5" fmla="*/ 0 h 185"/>
                <a:gd name="T6" fmla="*/ 61 w 88"/>
                <a:gd name="T7" fmla="*/ 0 h 185"/>
                <a:gd name="T8" fmla="*/ 27 w 88"/>
                <a:gd name="T9" fmla="*/ 0 h 185"/>
                <a:gd name="T10" fmla="*/ 19 w 88"/>
                <a:gd name="T11" fmla="*/ 0 h 185"/>
                <a:gd name="T12" fmla="*/ 12 w 88"/>
                <a:gd name="T13" fmla="*/ 0 h 185"/>
                <a:gd name="T14" fmla="*/ 0 w 88"/>
                <a:gd name="T15" fmla="*/ 0 h 185"/>
                <a:gd name="T16" fmla="*/ 0 w 88"/>
                <a:gd name="T17" fmla="*/ 185 h 185"/>
                <a:gd name="T18" fmla="*/ 88 w 88"/>
                <a:gd name="T19" fmla="*/ 185 h 185"/>
                <a:gd name="T20" fmla="*/ 88 w 88"/>
                <a:gd name="T2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185">
                  <a:moveTo>
                    <a:pt x="88" y="0"/>
                  </a:moveTo>
                  <a:lnTo>
                    <a:pt x="76" y="0"/>
                  </a:lnTo>
                  <a:lnTo>
                    <a:pt x="69" y="0"/>
                  </a:lnTo>
                  <a:lnTo>
                    <a:pt x="61" y="0"/>
                  </a:lnTo>
                  <a:lnTo>
                    <a:pt x="27" y="0"/>
                  </a:lnTo>
                  <a:lnTo>
                    <a:pt x="19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185"/>
                  </a:lnTo>
                  <a:lnTo>
                    <a:pt x="88" y="185"/>
                  </a:lnTo>
                  <a:lnTo>
                    <a:pt x="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15" name="Freeform 123"/>
            <p:cNvSpPr>
              <a:spLocks/>
            </p:cNvSpPr>
            <p:nvPr/>
          </p:nvSpPr>
          <p:spPr bwMode="auto">
            <a:xfrm>
              <a:off x="6916738" y="4776319"/>
              <a:ext cx="636588" cy="423862"/>
            </a:xfrm>
            <a:custGeom>
              <a:avLst/>
              <a:gdLst>
                <a:gd name="T0" fmla="*/ 0 w 401"/>
                <a:gd name="T1" fmla="*/ 89 h 267"/>
                <a:gd name="T2" fmla="*/ 0 w 401"/>
                <a:gd name="T3" fmla="*/ 267 h 267"/>
                <a:gd name="T4" fmla="*/ 401 w 401"/>
                <a:gd name="T5" fmla="*/ 267 h 267"/>
                <a:gd name="T6" fmla="*/ 401 w 401"/>
                <a:gd name="T7" fmla="*/ 0 h 267"/>
                <a:gd name="T8" fmla="*/ 202 w 401"/>
                <a:gd name="T9" fmla="*/ 89 h 267"/>
                <a:gd name="T10" fmla="*/ 202 w 401"/>
                <a:gd name="T11" fmla="*/ 0 h 267"/>
                <a:gd name="T12" fmla="*/ 0 w 401"/>
                <a:gd name="T13" fmla="*/ 89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1" h="267">
                  <a:moveTo>
                    <a:pt x="0" y="89"/>
                  </a:moveTo>
                  <a:lnTo>
                    <a:pt x="0" y="267"/>
                  </a:lnTo>
                  <a:lnTo>
                    <a:pt x="401" y="267"/>
                  </a:lnTo>
                  <a:lnTo>
                    <a:pt x="401" y="0"/>
                  </a:lnTo>
                  <a:lnTo>
                    <a:pt x="202" y="89"/>
                  </a:lnTo>
                  <a:lnTo>
                    <a:pt x="202" y="0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293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16" name="Rectangle 124"/>
            <p:cNvSpPr>
              <a:spLocks noChangeArrowheads="1"/>
            </p:cNvSpPr>
            <p:nvPr/>
          </p:nvSpPr>
          <p:spPr bwMode="auto">
            <a:xfrm>
              <a:off x="7353300" y="5098581"/>
              <a:ext cx="82550" cy="101600"/>
            </a:xfrm>
            <a:prstGeom prst="rect">
              <a:avLst/>
            </a:prstGeom>
            <a:solidFill>
              <a:srgbClr val="EBE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17" name="Rectangle 125"/>
            <p:cNvSpPr>
              <a:spLocks noChangeArrowheads="1"/>
            </p:cNvSpPr>
            <p:nvPr/>
          </p:nvSpPr>
          <p:spPr bwMode="auto">
            <a:xfrm>
              <a:off x="7469188" y="4933481"/>
              <a:ext cx="60325" cy="60325"/>
            </a:xfrm>
            <a:prstGeom prst="rect">
              <a:avLst/>
            </a:prstGeom>
            <a:solidFill>
              <a:srgbClr val="EBE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18" name="Rectangle 126"/>
            <p:cNvSpPr>
              <a:spLocks noChangeArrowheads="1"/>
            </p:cNvSpPr>
            <p:nvPr/>
          </p:nvSpPr>
          <p:spPr bwMode="auto">
            <a:xfrm>
              <a:off x="7399338" y="4933481"/>
              <a:ext cx="61913" cy="60325"/>
            </a:xfrm>
            <a:prstGeom prst="rect">
              <a:avLst/>
            </a:prstGeom>
            <a:solidFill>
              <a:srgbClr val="EBE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19" name="Rectangle 127"/>
            <p:cNvSpPr>
              <a:spLocks noChangeArrowheads="1"/>
            </p:cNvSpPr>
            <p:nvPr/>
          </p:nvSpPr>
          <p:spPr bwMode="auto">
            <a:xfrm>
              <a:off x="7332663" y="4933481"/>
              <a:ext cx="58738" cy="60325"/>
            </a:xfrm>
            <a:prstGeom prst="rect">
              <a:avLst/>
            </a:prstGeom>
            <a:solidFill>
              <a:srgbClr val="EBE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20" name="Rectangle 128"/>
            <p:cNvSpPr>
              <a:spLocks noChangeArrowheads="1"/>
            </p:cNvSpPr>
            <p:nvPr/>
          </p:nvSpPr>
          <p:spPr bwMode="auto">
            <a:xfrm>
              <a:off x="7262813" y="4933481"/>
              <a:ext cx="61913" cy="60325"/>
            </a:xfrm>
            <a:prstGeom prst="rect">
              <a:avLst/>
            </a:prstGeom>
            <a:solidFill>
              <a:srgbClr val="EBE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21" name="Rectangle 129"/>
            <p:cNvSpPr>
              <a:spLocks noChangeArrowheads="1"/>
            </p:cNvSpPr>
            <p:nvPr/>
          </p:nvSpPr>
          <p:spPr bwMode="auto">
            <a:xfrm>
              <a:off x="7469188" y="5003331"/>
              <a:ext cx="60325" cy="60325"/>
            </a:xfrm>
            <a:prstGeom prst="rect">
              <a:avLst/>
            </a:prstGeom>
            <a:solidFill>
              <a:srgbClr val="EBE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22" name="Rectangle 130"/>
            <p:cNvSpPr>
              <a:spLocks noChangeArrowheads="1"/>
            </p:cNvSpPr>
            <p:nvPr/>
          </p:nvSpPr>
          <p:spPr bwMode="auto">
            <a:xfrm>
              <a:off x="7399338" y="5003331"/>
              <a:ext cx="61913" cy="60325"/>
            </a:xfrm>
            <a:prstGeom prst="rect">
              <a:avLst/>
            </a:prstGeom>
            <a:solidFill>
              <a:srgbClr val="EBE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23" name="Rectangle 131"/>
            <p:cNvSpPr>
              <a:spLocks noChangeArrowheads="1"/>
            </p:cNvSpPr>
            <p:nvPr/>
          </p:nvSpPr>
          <p:spPr bwMode="auto">
            <a:xfrm>
              <a:off x="7332663" y="5003331"/>
              <a:ext cx="58738" cy="60325"/>
            </a:xfrm>
            <a:prstGeom prst="rect">
              <a:avLst/>
            </a:prstGeom>
            <a:solidFill>
              <a:srgbClr val="EBE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24" name="Rectangle 132"/>
            <p:cNvSpPr>
              <a:spLocks noChangeArrowheads="1"/>
            </p:cNvSpPr>
            <p:nvPr/>
          </p:nvSpPr>
          <p:spPr bwMode="auto">
            <a:xfrm>
              <a:off x="7262813" y="5003331"/>
              <a:ext cx="61913" cy="60325"/>
            </a:xfrm>
            <a:prstGeom prst="rect">
              <a:avLst/>
            </a:prstGeom>
            <a:solidFill>
              <a:srgbClr val="EBE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25" name="Rectangle 133"/>
            <p:cNvSpPr>
              <a:spLocks noChangeArrowheads="1"/>
            </p:cNvSpPr>
            <p:nvPr/>
          </p:nvSpPr>
          <p:spPr bwMode="auto">
            <a:xfrm>
              <a:off x="7034213" y="5098581"/>
              <a:ext cx="85725" cy="101600"/>
            </a:xfrm>
            <a:prstGeom prst="rect">
              <a:avLst/>
            </a:prstGeom>
            <a:solidFill>
              <a:srgbClr val="EBE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26" name="Rectangle 134"/>
            <p:cNvSpPr>
              <a:spLocks noChangeArrowheads="1"/>
            </p:cNvSpPr>
            <p:nvPr/>
          </p:nvSpPr>
          <p:spPr bwMode="auto">
            <a:xfrm>
              <a:off x="7148513" y="4933481"/>
              <a:ext cx="61913" cy="60325"/>
            </a:xfrm>
            <a:prstGeom prst="rect">
              <a:avLst/>
            </a:prstGeom>
            <a:solidFill>
              <a:srgbClr val="EBE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27" name="Rectangle 135"/>
            <p:cNvSpPr>
              <a:spLocks noChangeArrowheads="1"/>
            </p:cNvSpPr>
            <p:nvPr/>
          </p:nvSpPr>
          <p:spPr bwMode="auto">
            <a:xfrm>
              <a:off x="7081838" y="4933481"/>
              <a:ext cx="61913" cy="60325"/>
            </a:xfrm>
            <a:prstGeom prst="rect">
              <a:avLst/>
            </a:prstGeom>
            <a:solidFill>
              <a:srgbClr val="EBE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28" name="Rectangle 136"/>
            <p:cNvSpPr>
              <a:spLocks noChangeArrowheads="1"/>
            </p:cNvSpPr>
            <p:nvPr/>
          </p:nvSpPr>
          <p:spPr bwMode="auto">
            <a:xfrm>
              <a:off x="7013575" y="4933481"/>
              <a:ext cx="60325" cy="60325"/>
            </a:xfrm>
            <a:prstGeom prst="rect">
              <a:avLst/>
            </a:prstGeom>
            <a:solidFill>
              <a:srgbClr val="EBE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29" name="Rectangle 137"/>
            <p:cNvSpPr>
              <a:spLocks noChangeArrowheads="1"/>
            </p:cNvSpPr>
            <p:nvPr/>
          </p:nvSpPr>
          <p:spPr bwMode="auto">
            <a:xfrm>
              <a:off x="6946900" y="4933481"/>
              <a:ext cx="60325" cy="60325"/>
            </a:xfrm>
            <a:prstGeom prst="rect">
              <a:avLst/>
            </a:prstGeom>
            <a:solidFill>
              <a:srgbClr val="EBE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30" name="Rectangle 138"/>
            <p:cNvSpPr>
              <a:spLocks noChangeArrowheads="1"/>
            </p:cNvSpPr>
            <p:nvPr/>
          </p:nvSpPr>
          <p:spPr bwMode="auto">
            <a:xfrm>
              <a:off x="7148513" y="5003331"/>
              <a:ext cx="61913" cy="60325"/>
            </a:xfrm>
            <a:prstGeom prst="rect">
              <a:avLst/>
            </a:prstGeom>
            <a:solidFill>
              <a:srgbClr val="EBE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31" name="Rectangle 139"/>
            <p:cNvSpPr>
              <a:spLocks noChangeArrowheads="1"/>
            </p:cNvSpPr>
            <p:nvPr/>
          </p:nvSpPr>
          <p:spPr bwMode="auto">
            <a:xfrm>
              <a:off x="7081838" y="5003331"/>
              <a:ext cx="61913" cy="60325"/>
            </a:xfrm>
            <a:prstGeom prst="rect">
              <a:avLst/>
            </a:prstGeom>
            <a:solidFill>
              <a:srgbClr val="EBE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32" name="Rectangle 140"/>
            <p:cNvSpPr>
              <a:spLocks noChangeArrowheads="1"/>
            </p:cNvSpPr>
            <p:nvPr/>
          </p:nvSpPr>
          <p:spPr bwMode="auto">
            <a:xfrm>
              <a:off x="7013575" y="5003331"/>
              <a:ext cx="60325" cy="60325"/>
            </a:xfrm>
            <a:prstGeom prst="rect">
              <a:avLst/>
            </a:prstGeom>
            <a:solidFill>
              <a:srgbClr val="EBE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33" name="Rectangle 141"/>
            <p:cNvSpPr>
              <a:spLocks noChangeArrowheads="1"/>
            </p:cNvSpPr>
            <p:nvPr/>
          </p:nvSpPr>
          <p:spPr bwMode="auto">
            <a:xfrm>
              <a:off x="6946900" y="5003331"/>
              <a:ext cx="60325" cy="60325"/>
            </a:xfrm>
            <a:prstGeom prst="rect">
              <a:avLst/>
            </a:prstGeom>
            <a:solidFill>
              <a:srgbClr val="EBE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34" name="Rectangle 142"/>
            <p:cNvSpPr>
              <a:spLocks noChangeArrowheads="1"/>
            </p:cNvSpPr>
            <p:nvPr/>
          </p:nvSpPr>
          <p:spPr bwMode="auto">
            <a:xfrm>
              <a:off x="6229350" y="4701706"/>
              <a:ext cx="231775" cy="492125"/>
            </a:xfrm>
            <a:prstGeom prst="rect">
              <a:avLst/>
            </a:prstGeom>
            <a:solidFill>
              <a:srgbClr val="293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35" name="Freeform 143"/>
            <p:cNvSpPr>
              <a:spLocks/>
            </p:cNvSpPr>
            <p:nvPr/>
          </p:nvSpPr>
          <p:spPr bwMode="auto">
            <a:xfrm>
              <a:off x="6188075" y="4673131"/>
              <a:ext cx="87313" cy="469900"/>
            </a:xfrm>
            <a:custGeom>
              <a:avLst/>
              <a:gdLst>
                <a:gd name="T0" fmla="*/ 0 w 33"/>
                <a:gd name="T1" fmla="*/ 16 h 177"/>
                <a:gd name="T2" fmla="*/ 0 w 33"/>
                <a:gd name="T3" fmla="*/ 177 h 177"/>
                <a:gd name="T4" fmla="*/ 5 w 33"/>
                <a:gd name="T5" fmla="*/ 177 h 177"/>
                <a:gd name="T6" fmla="*/ 5 w 33"/>
                <a:gd name="T7" fmla="*/ 142 h 177"/>
                <a:gd name="T8" fmla="*/ 16 w 33"/>
                <a:gd name="T9" fmla="*/ 142 h 177"/>
                <a:gd name="T10" fmla="*/ 16 w 33"/>
                <a:gd name="T11" fmla="*/ 139 h 177"/>
                <a:gd name="T12" fmla="*/ 5 w 33"/>
                <a:gd name="T13" fmla="*/ 139 h 177"/>
                <a:gd name="T14" fmla="*/ 5 w 33"/>
                <a:gd name="T15" fmla="*/ 107 h 177"/>
                <a:gd name="T16" fmla="*/ 16 w 33"/>
                <a:gd name="T17" fmla="*/ 107 h 177"/>
                <a:gd name="T18" fmla="*/ 16 w 33"/>
                <a:gd name="T19" fmla="*/ 104 h 177"/>
                <a:gd name="T20" fmla="*/ 5 w 33"/>
                <a:gd name="T21" fmla="*/ 104 h 177"/>
                <a:gd name="T22" fmla="*/ 5 w 33"/>
                <a:gd name="T23" fmla="*/ 72 h 177"/>
                <a:gd name="T24" fmla="*/ 16 w 33"/>
                <a:gd name="T25" fmla="*/ 72 h 177"/>
                <a:gd name="T26" fmla="*/ 16 w 33"/>
                <a:gd name="T27" fmla="*/ 69 h 177"/>
                <a:gd name="T28" fmla="*/ 5 w 33"/>
                <a:gd name="T29" fmla="*/ 69 h 177"/>
                <a:gd name="T30" fmla="*/ 5 w 33"/>
                <a:gd name="T31" fmla="*/ 38 h 177"/>
                <a:gd name="T32" fmla="*/ 16 w 33"/>
                <a:gd name="T33" fmla="*/ 38 h 177"/>
                <a:gd name="T34" fmla="*/ 16 w 33"/>
                <a:gd name="T35" fmla="*/ 34 h 177"/>
                <a:gd name="T36" fmla="*/ 5 w 33"/>
                <a:gd name="T37" fmla="*/ 34 h 177"/>
                <a:gd name="T38" fmla="*/ 5 w 33"/>
                <a:gd name="T39" fmla="*/ 16 h 177"/>
                <a:gd name="T40" fmla="*/ 17 w 33"/>
                <a:gd name="T41" fmla="*/ 4 h 177"/>
                <a:gd name="T42" fmla="*/ 28 w 33"/>
                <a:gd name="T43" fmla="*/ 11 h 177"/>
                <a:gd name="T44" fmla="*/ 33 w 33"/>
                <a:gd name="T45" fmla="*/ 11 h 177"/>
                <a:gd name="T46" fmla="*/ 17 w 33"/>
                <a:gd name="T47" fmla="*/ 0 h 177"/>
                <a:gd name="T48" fmla="*/ 0 w 33"/>
                <a:gd name="T49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" h="177">
                  <a:moveTo>
                    <a:pt x="0" y="16"/>
                  </a:moveTo>
                  <a:cubicBezTo>
                    <a:pt x="0" y="177"/>
                    <a:pt x="0" y="177"/>
                    <a:pt x="0" y="177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42"/>
                    <a:pt x="5" y="142"/>
                    <a:pt x="5" y="142"/>
                  </a:cubicBezTo>
                  <a:cubicBezTo>
                    <a:pt x="16" y="142"/>
                    <a:pt x="16" y="142"/>
                    <a:pt x="16" y="142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5" y="139"/>
                    <a:pt x="5" y="139"/>
                    <a:pt x="5" y="139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16" y="107"/>
                    <a:pt x="16" y="107"/>
                    <a:pt x="16" y="107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0"/>
                    <a:pt x="10" y="4"/>
                    <a:pt x="17" y="4"/>
                  </a:cubicBezTo>
                  <a:cubicBezTo>
                    <a:pt x="22" y="4"/>
                    <a:pt x="26" y="7"/>
                    <a:pt x="28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1" y="5"/>
                    <a:pt x="24" y="0"/>
                    <a:pt x="17" y="0"/>
                  </a:cubicBezTo>
                  <a:cubicBezTo>
                    <a:pt x="8" y="0"/>
                    <a:pt x="0" y="7"/>
                    <a:pt x="0" y="16"/>
                  </a:cubicBezTo>
                  <a:close/>
                </a:path>
              </a:pathLst>
            </a:custGeom>
            <a:solidFill>
              <a:srgbClr val="293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36" name="Rectangle 144"/>
            <p:cNvSpPr>
              <a:spLocks noChangeArrowheads="1"/>
            </p:cNvSpPr>
            <p:nvPr/>
          </p:nvSpPr>
          <p:spPr bwMode="auto">
            <a:xfrm>
              <a:off x="6219825" y="5168431"/>
              <a:ext cx="258763" cy="31750"/>
            </a:xfrm>
            <a:prstGeom prst="rect">
              <a:avLst/>
            </a:prstGeom>
            <a:solidFill>
              <a:srgbClr val="293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37" name="Freeform 145"/>
            <p:cNvSpPr>
              <a:spLocks/>
            </p:cNvSpPr>
            <p:nvPr/>
          </p:nvSpPr>
          <p:spPr bwMode="auto">
            <a:xfrm>
              <a:off x="6538913" y="4879506"/>
              <a:ext cx="227013" cy="227012"/>
            </a:xfrm>
            <a:custGeom>
              <a:avLst/>
              <a:gdLst>
                <a:gd name="T0" fmla="*/ 143 w 143"/>
                <a:gd name="T1" fmla="*/ 57 h 143"/>
                <a:gd name="T2" fmla="*/ 123 w 143"/>
                <a:gd name="T3" fmla="*/ 130 h 143"/>
                <a:gd name="T4" fmla="*/ 89 w 143"/>
                <a:gd name="T5" fmla="*/ 130 h 143"/>
                <a:gd name="T6" fmla="*/ 89 w 143"/>
                <a:gd name="T7" fmla="*/ 143 h 143"/>
                <a:gd name="T8" fmla="*/ 57 w 143"/>
                <a:gd name="T9" fmla="*/ 143 h 143"/>
                <a:gd name="T10" fmla="*/ 57 w 143"/>
                <a:gd name="T11" fmla="*/ 130 h 143"/>
                <a:gd name="T12" fmla="*/ 19 w 143"/>
                <a:gd name="T13" fmla="*/ 130 h 143"/>
                <a:gd name="T14" fmla="*/ 0 w 143"/>
                <a:gd name="T15" fmla="*/ 57 h 143"/>
                <a:gd name="T16" fmla="*/ 19 w 143"/>
                <a:gd name="T17" fmla="*/ 0 h 143"/>
                <a:gd name="T18" fmla="*/ 123 w 143"/>
                <a:gd name="T19" fmla="*/ 0 h 143"/>
                <a:gd name="T20" fmla="*/ 143 w 143"/>
                <a:gd name="T21" fmla="*/ 5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3" h="143">
                  <a:moveTo>
                    <a:pt x="143" y="57"/>
                  </a:moveTo>
                  <a:lnTo>
                    <a:pt x="123" y="130"/>
                  </a:lnTo>
                  <a:lnTo>
                    <a:pt x="89" y="130"/>
                  </a:lnTo>
                  <a:lnTo>
                    <a:pt x="89" y="143"/>
                  </a:lnTo>
                  <a:lnTo>
                    <a:pt x="57" y="143"/>
                  </a:lnTo>
                  <a:lnTo>
                    <a:pt x="57" y="130"/>
                  </a:lnTo>
                  <a:lnTo>
                    <a:pt x="19" y="130"/>
                  </a:lnTo>
                  <a:lnTo>
                    <a:pt x="0" y="57"/>
                  </a:lnTo>
                  <a:lnTo>
                    <a:pt x="19" y="0"/>
                  </a:lnTo>
                  <a:lnTo>
                    <a:pt x="123" y="0"/>
                  </a:lnTo>
                  <a:lnTo>
                    <a:pt x="143" y="57"/>
                  </a:lnTo>
                  <a:close/>
                </a:path>
              </a:pathLst>
            </a:custGeom>
            <a:solidFill>
              <a:srgbClr val="293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38" name="Freeform 146"/>
            <p:cNvSpPr>
              <a:spLocks noEditPoints="1"/>
            </p:cNvSpPr>
            <p:nvPr/>
          </p:nvSpPr>
          <p:spPr bwMode="auto">
            <a:xfrm>
              <a:off x="6543675" y="4914431"/>
              <a:ext cx="214313" cy="254000"/>
            </a:xfrm>
            <a:custGeom>
              <a:avLst/>
              <a:gdLst>
                <a:gd name="T0" fmla="*/ 78 w 80"/>
                <a:gd name="T1" fmla="*/ 40 h 95"/>
                <a:gd name="T2" fmla="*/ 68 w 80"/>
                <a:gd name="T3" fmla="*/ 40 h 95"/>
                <a:gd name="T4" fmla="*/ 68 w 80"/>
                <a:gd name="T5" fmla="*/ 4 h 95"/>
                <a:gd name="T6" fmla="*/ 78 w 80"/>
                <a:gd name="T7" fmla="*/ 4 h 95"/>
                <a:gd name="T8" fmla="*/ 80 w 80"/>
                <a:gd name="T9" fmla="*/ 2 h 95"/>
                <a:gd name="T10" fmla="*/ 78 w 80"/>
                <a:gd name="T11" fmla="*/ 0 h 95"/>
                <a:gd name="T12" fmla="*/ 2 w 80"/>
                <a:gd name="T13" fmla="*/ 0 h 95"/>
                <a:gd name="T14" fmla="*/ 0 w 80"/>
                <a:gd name="T15" fmla="*/ 2 h 95"/>
                <a:gd name="T16" fmla="*/ 2 w 80"/>
                <a:gd name="T17" fmla="*/ 4 h 95"/>
                <a:gd name="T18" fmla="*/ 13 w 80"/>
                <a:gd name="T19" fmla="*/ 4 h 95"/>
                <a:gd name="T20" fmla="*/ 13 w 80"/>
                <a:gd name="T21" fmla="*/ 40 h 95"/>
                <a:gd name="T22" fmla="*/ 2 w 80"/>
                <a:gd name="T23" fmla="*/ 40 h 95"/>
                <a:gd name="T24" fmla="*/ 0 w 80"/>
                <a:gd name="T25" fmla="*/ 42 h 95"/>
                <a:gd name="T26" fmla="*/ 2 w 80"/>
                <a:gd name="T27" fmla="*/ 44 h 95"/>
                <a:gd name="T28" fmla="*/ 13 w 80"/>
                <a:gd name="T29" fmla="*/ 44 h 95"/>
                <a:gd name="T30" fmla="*/ 13 w 80"/>
                <a:gd name="T31" fmla="*/ 95 h 95"/>
                <a:gd name="T32" fmla="*/ 18 w 80"/>
                <a:gd name="T33" fmla="*/ 95 h 95"/>
                <a:gd name="T34" fmla="*/ 18 w 80"/>
                <a:gd name="T35" fmla="*/ 44 h 95"/>
                <a:gd name="T36" fmla="*/ 63 w 80"/>
                <a:gd name="T37" fmla="*/ 44 h 95"/>
                <a:gd name="T38" fmla="*/ 63 w 80"/>
                <a:gd name="T39" fmla="*/ 95 h 95"/>
                <a:gd name="T40" fmla="*/ 68 w 80"/>
                <a:gd name="T41" fmla="*/ 95 h 95"/>
                <a:gd name="T42" fmla="*/ 68 w 80"/>
                <a:gd name="T43" fmla="*/ 44 h 95"/>
                <a:gd name="T44" fmla="*/ 78 w 80"/>
                <a:gd name="T45" fmla="*/ 44 h 95"/>
                <a:gd name="T46" fmla="*/ 80 w 80"/>
                <a:gd name="T47" fmla="*/ 42 h 95"/>
                <a:gd name="T48" fmla="*/ 80 w 80"/>
                <a:gd name="T49" fmla="*/ 42 h 95"/>
                <a:gd name="T50" fmla="*/ 78 w 80"/>
                <a:gd name="T51" fmla="*/ 40 h 95"/>
                <a:gd name="T52" fmla="*/ 18 w 80"/>
                <a:gd name="T53" fmla="*/ 40 h 95"/>
                <a:gd name="T54" fmla="*/ 18 w 80"/>
                <a:gd name="T55" fmla="*/ 4 h 95"/>
                <a:gd name="T56" fmla="*/ 63 w 80"/>
                <a:gd name="T57" fmla="*/ 4 h 95"/>
                <a:gd name="T58" fmla="*/ 63 w 80"/>
                <a:gd name="T59" fmla="*/ 40 h 95"/>
                <a:gd name="T60" fmla="*/ 18 w 80"/>
                <a:gd name="T61" fmla="*/ 4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0" h="95">
                  <a:moveTo>
                    <a:pt x="78" y="40"/>
                  </a:moveTo>
                  <a:cubicBezTo>
                    <a:pt x="68" y="40"/>
                    <a:pt x="68" y="40"/>
                    <a:pt x="68" y="40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41"/>
                    <a:pt x="0" y="42"/>
                  </a:cubicBezTo>
                  <a:cubicBezTo>
                    <a:pt x="0" y="43"/>
                    <a:pt x="1" y="44"/>
                    <a:pt x="2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3" y="95"/>
                    <a:pt x="63" y="95"/>
                    <a:pt x="63" y="95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9" y="44"/>
                    <a:pt x="80" y="43"/>
                    <a:pt x="80" y="42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0" y="41"/>
                    <a:pt x="79" y="40"/>
                    <a:pt x="78" y="40"/>
                  </a:cubicBezTo>
                  <a:close/>
                  <a:moveTo>
                    <a:pt x="18" y="40"/>
                  </a:moveTo>
                  <a:cubicBezTo>
                    <a:pt x="18" y="4"/>
                    <a:pt x="18" y="4"/>
                    <a:pt x="18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0"/>
                    <a:pt x="63" y="40"/>
                    <a:pt x="63" y="40"/>
                  </a:cubicBezTo>
                  <a:lnTo>
                    <a:pt x="18" y="40"/>
                  </a:lnTo>
                  <a:close/>
                </a:path>
              </a:pathLst>
            </a:custGeom>
            <a:solidFill>
              <a:srgbClr val="293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39" name="Freeform 147"/>
            <p:cNvSpPr>
              <a:spLocks/>
            </p:cNvSpPr>
            <p:nvPr/>
          </p:nvSpPr>
          <p:spPr bwMode="auto">
            <a:xfrm>
              <a:off x="6461125" y="4714406"/>
              <a:ext cx="211138" cy="165100"/>
            </a:xfrm>
            <a:custGeom>
              <a:avLst/>
              <a:gdLst>
                <a:gd name="T0" fmla="*/ 0 w 79"/>
                <a:gd name="T1" fmla="*/ 0 h 62"/>
                <a:gd name="T2" fmla="*/ 0 w 79"/>
                <a:gd name="T3" fmla="*/ 12 h 62"/>
                <a:gd name="T4" fmla="*/ 25 w 79"/>
                <a:gd name="T5" fmla="*/ 12 h 62"/>
                <a:gd name="T6" fmla="*/ 66 w 79"/>
                <a:gd name="T7" fmla="*/ 54 h 62"/>
                <a:gd name="T8" fmla="*/ 66 w 79"/>
                <a:gd name="T9" fmla="*/ 62 h 62"/>
                <a:gd name="T10" fmla="*/ 79 w 79"/>
                <a:gd name="T11" fmla="*/ 62 h 62"/>
                <a:gd name="T12" fmla="*/ 79 w 79"/>
                <a:gd name="T13" fmla="*/ 54 h 62"/>
                <a:gd name="T14" fmla="*/ 25 w 79"/>
                <a:gd name="T15" fmla="*/ 0 h 62"/>
                <a:gd name="T16" fmla="*/ 0 w 79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6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48" y="12"/>
                    <a:pt x="66" y="31"/>
                    <a:pt x="66" y="54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24"/>
                    <a:pt x="55" y="0"/>
                    <a:pt x="2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93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40" name="Freeform 148"/>
            <p:cNvSpPr>
              <a:spLocks/>
            </p:cNvSpPr>
            <p:nvPr/>
          </p:nvSpPr>
          <p:spPr bwMode="auto">
            <a:xfrm>
              <a:off x="6770688" y="5060481"/>
              <a:ext cx="160338" cy="139700"/>
            </a:xfrm>
            <a:custGeom>
              <a:avLst/>
              <a:gdLst>
                <a:gd name="T0" fmla="*/ 0 w 60"/>
                <a:gd name="T1" fmla="*/ 52 h 52"/>
                <a:gd name="T2" fmla="*/ 11 w 60"/>
                <a:gd name="T3" fmla="*/ 52 h 52"/>
                <a:gd name="T4" fmla="*/ 52 w 60"/>
                <a:gd name="T5" fmla="*/ 12 h 52"/>
                <a:gd name="T6" fmla="*/ 60 w 60"/>
                <a:gd name="T7" fmla="*/ 12 h 52"/>
                <a:gd name="T8" fmla="*/ 60 w 60"/>
                <a:gd name="T9" fmla="*/ 0 h 52"/>
                <a:gd name="T10" fmla="*/ 52 w 60"/>
                <a:gd name="T11" fmla="*/ 0 h 52"/>
                <a:gd name="T12" fmla="*/ 0 w 60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52">
                  <a:moveTo>
                    <a:pt x="0" y="52"/>
                  </a:moveTo>
                  <a:cubicBezTo>
                    <a:pt x="11" y="52"/>
                    <a:pt x="11" y="52"/>
                    <a:pt x="11" y="52"/>
                  </a:cubicBezTo>
                  <a:cubicBezTo>
                    <a:pt x="12" y="30"/>
                    <a:pt x="30" y="12"/>
                    <a:pt x="52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3" y="0"/>
                    <a:pt x="0" y="24"/>
                    <a:pt x="0" y="52"/>
                  </a:cubicBezTo>
                  <a:close/>
                </a:path>
              </a:pathLst>
            </a:custGeom>
            <a:solidFill>
              <a:srgbClr val="293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41" name="Rectangle 149"/>
            <p:cNvSpPr>
              <a:spLocks noChangeArrowheads="1"/>
            </p:cNvSpPr>
            <p:nvPr/>
          </p:nvSpPr>
          <p:spPr bwMode="auto">
            <a:xfrm>
              <a:off x="6543675" y="5168431"/>
              <a:ext cx="222250" cy="31750"/>
            </a:xfrm>
            <a:prstGeom prst="rect">
              <a:avLst/>
            </a:prstGeom>
            <a:solidFill>
              <a:srgbClr val="293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42" name="Freeform 150"/>
            <p:cNvSpPr>
              <a:spLocks/>
            </p:cNvSpPr>
            <p:nvPr/>
          </p:nvSpPr>
          <p:spPr bwMode="auto">
            <a:xfrm>
              <a:off x="8056563" y="4422306"/>
              <a:ext cx="128588" cy="207962"/>
            </a:xfrm>
            <a:custGeom>
              <a:avLst/>
              <a:gdLst>
                <a:gd name="T0" fmla="*/ 64 w 81"/>
                <a:gd name="T1" fmla="*/ 0 h 131"/>
                <a:gd name="T2" fmla="*/ 17 w 81"/>
                <a:gd name="T3" fmla="*/ 0 h 131"/>
                <a:gd name="T4" fmla="*/ 15 w 81"/>
                <a:gd name="T5" fmla="*/ 5 h 131"/>
                <a:gd name="T6" fmla="*/ 15 w 81"/>
                <a:gd name="T7" fmla="*/ 8 h 131"/>
                <a:gd name="T8" fmla="*/ 15 w 81"/>
                <a:gd name="T9" fmla="*/ 12 h 131"/>
                <a:gd name="T10" fmla="*/ 15 w 81"/>
                <a:gd name="T11" fmla="*/ 15 h 131"/>
                <a:gd name="T12" fmla="*/ 14 w 81"/>
                <a:gd name="T13" fmla="*/ 20 h 131"/>
                <a:gd name="T14" fmla="*/ 12 w 81"/>
                <a:gd name="T15" fmla="*/ 35 h 131"/>
                <a:gd name="T16" fmla="*/ 0 w 81"/>
                <a:gd name="T17" fmla="*/ 131 h 131"/>
                <a:gd name="T18" fmla="*/ 81 w 81"/>
                <a:gd name="T19" fmla="*/ 131 h 131"/>
                <a:gd name="T20" fmla="*/ 69 w 81"/>
                <a:gd name="T21" fmla="*/ 35 h 131"/>
                <a:gd name="T22" fmla="*/ 66 w 81"/>
                <a:gd name="T23" fmla="*/ 20 h 131"/>
                <a:gd name="T24" fmla="*/ 66 w 81"/>
                <a:gd name="T25" fmla="*/ 15 h 131"/>
                <a:gd name="T26" fmla="*/ 66 w 81"/>
                <a:gd name="T27" fmla="*/ 12 h 131"/>
                <a:gd name="T28" fmla="*/ 66 w 81"/>
                <a:gd name="T29" fmla="*/ 8 h 131"/>
                <a:gd name="T30" fmla="*/ 64 w 81"/>
                <a:gd name="T31" fmla="*/ 5 h 131"/>
                <a:gd name="T32" fmla="*/ 64 w 81"/>
                <a:gd name="T3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1" h="131">
                  <a:moveTo>
                    <a:pt x="64" y="0"/>
                  </a:moveTo>
                  <a:lnTo>
                    <a:pt x="17" y="0"/>
                  </a:lnTo>
                  <a:lnTo>
                    <a:pt x="15" y="5"/>
                  </a:lnTo>
                  <a:lnTo>
                    <a:pt x="15" y="8"/>
                  </a:lnTo>
                  <a:lnTo>
                    <a:pt x="15" y="12"/>
                  </a:lnTo>
                  <a:lnTo>
                    <a:pt x="15" y="15"/>
                  </a:lnTo>
                  <a:lnTo>
                    <a:pt x="14" y="20"/>
                  </a:lnTo>
                  <a:lnTo>
                    <a:pt x="12" y="35"/>
                  </a:lnTo>
                  <a:lnTo>
                    <a:pt x="0" y="131"/>
                  </a:lnTo>
                  <a:lnTo>
                    <a:pt x="81" y="131"/>
                  </a:lnTo>
                  <a:lnTo>
                    <a:pt x="69" y="35"/>
                  </a:lnTo>
                  <a:lnTo>
                    <a:pt x="66" y="20"/>
                  </a:lnTo>
                  <a:lnTo>
                    <a:pt x="66" y="15"/>
                  </a:lnTo>
                  <a:lnTo>
                    <a:pt x="66" y="12"/>
                  </a:lnTo>
                  <a:lnTo>
                    <a:pt x="66" y="8"/>
                  </a:lnTo>
                  <a:lnTo>
                    <a:pt x="64" y="5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48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43" name="Freeform 151"/>
            <p:cNvSpPr>
              <a:spLocks/>
            </p:cNvSpPr>
            <p:nvPr/>
          </p:nvSpPr>
          <p:spPr bwMode="auto">
            <a:xfrm>
              <a:off x="8056563" y="4422306"/>
              <a:ext cx="128588" cy="207962"/>
            </a:xfrm>
            <a:custGeom>
              <a:avLst/>
              <a:gdLst>
                <a:gd name="T0" fmla="*/ 64 w 81"/>
                <a:gd name="T1" fmla="*/ 0 h 131"/>
                <a:gd name="T2" fmla="*/ 17 w 81"/>
                <a:gd name="T3" fmla="*/ 0 h 131"/>
                <a:gd name="T4" fmla="*/ 15 w 81"/>
                <a:gd name="T5" fmla="*/ 5 h 131"/>
                <a:gd name="T6" fmla="*/ 15 w 81"/>
                <a:gd name="T7" fmla="*/ 8 h 131"/>
                <a:gd name="T8" fmla="*/ 15 w 81"/>
                <a:gd name="T9" fmla="*/ 12 h 131"/>
                <a:gd name="T10" fmla="*/ 15 w 81"/>
                <a:gd name="T11" fmla="*/ 15 h 131"/>
                <a:gd name="T12" fmla="*/ 14 w 81"/>
                <a:gd name="T13" fmla="*/ 20 h 131"/>
                <a:gd name="T14" fmla="*/ 12 w 81"/>
                <a:gd name="T15" fmla="*/ 35 h 131"/>
                <a:gd name="T16" fmla="*/ 0 w 81"/>
                <a:gd name="T17" fmla="*/ 131 h 131"/>
                <a:gd name="T18" fmla="*/ 81 w 81"/>
                <a:gd name="T19" fmla="*/ 131 h 131"/>
                <a:gd name="T20" fmla="*/ 69 w 81"/>
                <a:gd name="T21" fmla="*/ 35 h 131"/>
                <a:gd name="T22" fmla="*/ 66 w 81"/>
                <a:gd name="T23" fmla="*/ 20 h 131"/>
                <a:gd name="T24" fmla="*/ 66 w 81"/>
                <a:gd name="T25" fmla="*/ 15 h 131"/>
                <a:gd name="T26" fmla="*/ 66 w 81"/>
                <a:gd name="T27" fmla="*/ 12 h 131"/>
                <a:gd name="T28" fmla="*/ 66 w 81"/>
                <a:gd name="T29" fmla="*/ 8 h 131"/>
                <a:gd name="T30" fmla="*/ 64 w 81"/>
                <a:gd name="T31" fmla="*/ 5 h 131"/>
                <a:gd name="T32" fmla="*/ 64 w 81"/>
                <a:gd name="T3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1" h="131">
                  <a:moveTo>
                    <a:pt x="64" y="0"/>
                  </a:moveTo>
                  <a:lnTo>
                    <a:pt x="17" y="0"/>
                  </a:lnTo>
                  <a:lnTo>
                    <a:pt x="15" y="5"/>
                  </a:lnTo>
                  <a:lnTo>
                    <a:pt x="15" y="8"/>
                  </a:lnTo>
                  <a:lnTo>
                    <a:pt x="15" y="12"/>
                  </a:lnTo>
                  <a:lnTo>
                    <a:pt x="15" y="15"/>
                  </a:lnTo>
                  <a:lnTo>
                    <a:pt x="14" y="20"/>
                  </a:lnTo>
                  <a:lnTo>
                    <a:pt x="12" y="35"/>
                  </a:lnTo>
                  <a:lnTo>
                    <a:pt x="0" y="131"/>
                  </a:lnTo>
                  <a:lnTo>
                    <a:pt x="81" y="131"/>
                  </a:lnTo>
                  <a:lnTo>
                    <a:pt x="69" y="35"/>
                  </a:lnTo>
                  <a:lnTo>
                    <a:pt x="66" y="20"/>
                  </a:lnTo>
                  <a:lnTo>
                    <a:pt x="66" y="15"/>
                  </a:lnTo>
                  <a:lnTo>
                    <a:pt x="66" y="12"/>
                  </a:lnTo>
                  <a:lnTo>
                    <a:pt x="66" y="8"/>
                  </a:lnTo>
                  <a:lnTo>
                    <a:pt x="64" y="5"/>
                  </a:lnTo>
                  <a:lnTo>
                    <a:pt x="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44" name="Freeform 152"/>
            <p:cNvSpPr>
              <a:spLocks/>
            </p:cNvSpPr>
            <p:nvPr/>
          </p:nvSpPr>
          <p:spPr bwMode="auto">
            <a:xfrm>
              <a:off x="8267700" y="4422306"/>
              <a:ext cx="127000" cy="207962"/>
            </a:xfrm>
            <a:custGeom>
              <a:avLst/>
              <a:gdLst>
                <a:gd name="T0" fmla="*/ 64 w 80"/>
                <a:gd name="T1" fmla="*/ 0 h 131"/>
                <a:gd name="T2" fmla="*/ 17 w 80"/>
                <a:gd name="T3" fmla="*/ 0 h 131"/>
                <a:gd name="T4" fmla="*/ 17 w 80"/>
                <a:gd name="T5" fmla="*/ 5 h 131"/>
                <a:gd name="T6" fmla="*/ 15 w 80"/>
                <a:gd name="T7" fmla="*/ 8 h 131"/>
                <a:gd name="T8" fmla="*/ 15 w 80"/>
                <a:gd name="T9" fmla="*/ 12 h 131"/>
                <a:gd name="T10" fmla="*/ 15 w 80"/>
                <a:gd name="T11" fmla="*/ 15 h 131"/>
                <a:gd name="T12" fmla="*/ 13 w 80"/>
                <a:gd name="T13" fmla="*/ 20 h 131"/>
                <a:gd name="T14" fmla="*/ 12 w 80"/>
                <a:gd name="T15" fmla="*/ 35 h 131"/>
                <a:gd name="T16" fmla="*/ 0 w 80"/>
                <a:gd name="T17" fmla="*/ 131 h 131"/>
                <a:gd name="T18" fmla="*/ 80 w 80"/>
                <a:gd name="T19" fmla="*/ 131 h 131"/>
                <a:gd name="T20" fmla="*/ 69 w 80"/>
                <a:gd name="T21" fmla="*/ 35 h 131"/>
                <a:gd name="T22" fmla="*/ 67 w 80"/>
                <a:gd name="T23" fmla="*/ 20 h 131"/>
                <a:gd name="T24" fmla="*/ 65 w 80"/>
                <a:gd name="T25" fmla="*/ 15 h 131"/>
                <a:gd name="T26" fmla="*/ 65 w 80"/>
                <a:gd name="T27" fmla="*/ 12 h 131"/>
                <a:gd name="T28" fmla="*/ 65 w 80"/>
                <a:gd name="T29" fmla="*/ 8 h 131"/>
                <a:gd name="T30" fmla="*/ 65 w 80"/>
                <a:gd name="T31" fmla="*/ 5 h 131"/>
                <a:gd name="T32" fmla="*/ 64 w 80"/>
                <a:gd name="T3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" h="131">
                  <a:moveTo>
                    <a:pt x="64" y="0"/>
                  </a:moveTo>
                  <a:lnTo>
                    <a:pt x="17" y="0"/>
                  </a:lnTo>
                  <a:lnTo>
                    <a:pt x="17" y="5"/>
                  </a:lnTo>
                  <a:lnTo>
                    <a:pt x="15" y="8"/>
                  </a:lnTo>
                  <a:lnTo>
                    <a:pt x="15" y="12"/>
                  </a:lnTo>
                  <a:lnTo>
                    <a:pt x="15" y="15"/>
                  </a:lnTo>
                  <a:lnTo>
                    <a:pt x="13" y="20"/>
                  </a:lnTo>
                  <a:lnTo>
                    <a:pt x="12" y="35"/>
                  </a:lnTo>
                  <a:lnTo>
                    <a:pt x="0" y="131"/>
                  </a:lnTo>
                  <a:lnTo>
                    <a:pt x="80" y="131"/>
                  </a:lnTo>
                  <a:lnTo>
                    <a:pt x="69" y="35"/>
                  </a:lnTo>
                  <a:lnTo>
                    <a:pt x="67" y="20"/>
                  </a:lnTo>
                  <a:lnTo>
                    <a:pt x="65" y="15"/>
                  </a:lnTo>
                  <a:lnTo>
                    <a:pt x="65" y="12"/>
                  </a:lnTo>
                  <a:lnTo>
                    <a:pt x="65" y="8"/>
                  </a:lnTo>
                  <a:lnTo>
                    <a:pt x="65" y="5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48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45" name="Freeform 153"/>
            <p:cNvSpPr>
              <a:spLocks/>
            </p:cNvSpPr>
            <p:nvPr/>
          </p:nvSpPr>
          <p:spPr bwMode="auto">
            <a:xfrm>
              <a:off x="8267700" y="4422306"/>
              <a:ext cx="127000" cy="207962"/>
            </a:xfrm>
            <a:custGeom>
              <a:avLst/>
              <a:gdLst>
                <a:gd name="T0" fmla="*/ 64 w 80"/>
                <a:gd name="T1" fmla="*/ 0 h 131"/>
                <a:gd name="T2" fmla="*/ 17 w 80"/>
                <a:gd name="T3" fmla="*/ 0 h 131"/>
                <a:gd name="T4" fmla="*/ 17 w 80"/>
                <a:gd name="T5" fmla="*/ 5 h 131"/>
                <a:gd name="T6" fmla="*/ 15 w 80"/>
                <a:gd name="T7" fmla="*/ 8 h 131"/>
                <a:gd name="T8" fmla="*/ 15 w 80"/>
                <a:gd name="T9" fmla="*/ 12 h 131"/>
                <a:gd name="T10" fmla="*/ 15 w 80"/>
                <a:gd name="T11" fmla="*/ 15 h 131"/>
                <a:gd name="T12" fmla="*/ 13 w 80"/>
                <a:gd name="T13" fmla="*/ 20 h 131"/>
                <a:gd name="T14" fmla="*/ 12 w 80"/>
                <a:gd name="T15" fmla="*/ 35 h 131"/>
                <a:gd name="T16" fmla="*/ 0 w 80"/>
                <a:gd name="T17" fmla="*/ 131 h 131"/>
                <a:gd name="T18" fmla="*/ 80 w 80"/>
                <a:gd name="T19" fmla="*/ 131 h 131"/>
                <a:gd name="T20" fmla="*/ 69 w 80"/>
                <a:gd name="T21" fmla="*/ 35 h 131"/>
                <a:gd name="T22" fmla="*/ 67 w 80"/>
                <a:gd name="T23" fmla="*/ 20 h 131"/>
                <a:gd name="T24" fmla="*/ 65 w 80"/>
                <a:gd name="T25" fmla="*/ 15 h 131"/>
                <a:gd name="T26" fmla="*/ 65 w 80"/>
                <a:gd name="T27" fmla="*/ 12 h 131"/>
                <a:gd name="T28" fmla="*/ 65 w 80"/>
                <a:gd name="T29" fmla="*/ 8 h 131"/>
                <a:gd name="T30" fmla="*/ 65 w 80"/>
                <a:gd name="T31" fmla="*/ 5 h 131"/>
                <a:gd name="T32" fmla="*/ 64 w 80"/>
                <a:gd name="T3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" h="131">
                  <a:moveTo>
                    <a:pt x="64" y="0"/>
                  </a:moveTo>
                  <a:lnTo>
                    <a:pt x="17" y="0"/>
                  </a:lnTo>
                  <a:lnTo>
                    <a:pt x="17" y="5"/>
                  </a:lnTo>
                  <a:lnTo>
                    <a:pt x="15" y="8"/>
                  </a:lnTo>
                  <a:lnTo>
                    <a:pt x="15" y="12"/>
                  </a:lnTo>
                  <a:lnTo>
                    <a:pt x="15" y="15"/>
                  </a:lnTo>
                  <a:lnTo>
                    <a:pt x="13" y="20"/>
                  </a:lnTo>
                  <a:lnTo>
                    <a:pt x="12" y="35"/>
                  </a:lnTo>
                  <a:lnTo>
                    <a:pt x="0" y="131"/>
                  </a:lnTo>
                  <a:lnTo>
                    <a:pt x="80" y="131"/>
                  </a:lnTo>
                  <a:lnTo>
                    <a:pt x="69" y="35"/>
                  </a:lnTo>
                  <a:lnTo>
                    <a:pt x="67" y="20"/>
                  </a:lnTo>
                  <a:lnTo>
                    <a:pt x="65" y="15"/>
                  </a:lnTo>
                  <a:lnTo>
                    <a:pt x="65" y="12"/>
                  </a:lnTo>
                  <a:lnTo>
                    <a:pt x="65" y="8"/>
                  </a:lnTo>
                  <a:lnTo>
                    <a:pt x="65" y="5"/>
                  </a:lnTo>
                  <a:lnTo>
                    <a:pt x="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46" name="Freeform 154"/>
            <p:cNvSpPr>
              <a:spLocks noEditPoints="1"/>
            </p:cNvSpPr>
            <p:nvPr/>
          </p:nvSpPr>
          <p:spPr bwMode="auto">
            <a:xfrm>
              <a:off x="7689850" y="4993806"/>
              <a:ext cx="60325" cy="163512"/>
            </a:xfrm>
            <a:custGeom>
              <a:avLst/>
              <a:gdLst>
                <a:gd name="T0" fmla="*/ 5 w 38"/>
                <a:gd name="T1" fmla="*/ 99 h 103"/>
                <a:gd name="T2" fmla="*/ 18 w 38"/>
                <a:gd name="T3" fmla="*/ 81 h 103"/>
                <a:gd name="T4" fmla="*/ 32 w 38"/>
                <a:gd name="T5" fmla="*/ 99 h 103"/>
                <a:gd name="T6" fmla="*/ 5 w 38"/>
                <a:gd name="T7" fmla="*/ 99 h 103"/>
                <a:gd name="T8" fmla="*/ 3 w 38"/>
                <a:gd name="T9" fmla="*/ 96 h 103"/>
                <a:gd name="T10" fmla="*/ 3 w 38"/>
                <a:gd name="T11" fmla="*/ 63 h 103"/>
                <a:gd name="T12" fmla="*/ 17 w 38"/>
                <a:gd name="T13" fmla="*/ 79 h 103"/>
                <a:gd name="T14" fmla="*/ 3 w 38"/>
                <a:gd name="T15" fmla="*/ 96 h 103"/>
                <a:gd name="T16" fmla="*/ 33 w 38"/>
                <a:gd name="T17" fmla="*/ 96 h 103"/>
                <a:gd name="T18" fmla="*/ 20 w 38"/>
                <a:gd name="T19" fmla="*/ 79 h 103"/>
                <a:gd name="T20" fmla="*/ 33 w 38"/>
                <a:gd name="T21" fmla="*/ 63 h 103"/>
                <a:gd name="T22" fmla="*/ 33 w 38"/>
                <a:gd name="T23" fmla="*/ 96 h 103"/>
                <a:gd name="T24" fmla="*/ 18 w 38"/>
                <a:gd name="T25" fmla="*/ 78 h 103"/>
                <a:gd name="T26" fmla="*/ 5 w 38"/>
                <a:gd name="T27" fmla="*/ 61 h 103"/>
                <a:gd name="T28" fmla="*/ 32 w 38"/>
                <a:gd name="T29" fmla="*/ 61 h 103"/>
                <a:gd name="T30" fmla="*/ 18 w 38"/>
                <a:gd name="T31" fmla="*/ 78 h 103"/>
                <a:gd name="T32" fmla="*/ 5 w 38"/>
                <a:gd name="T33" fmla="*/ 56 h 103"/>
                <a:gd name="T34" fmla="*/ 18 w 38"/>
                <a:gd name="T35" fmla="*/ 39 h 103"/>
                <a:gd name="T36" fmla="*/ 32 w 38"/>
                <a:gd name="T37" fmla="*/ 56 h 103"/>
                <a:gd name="T38" fmla="*/ 5 w 38"/>
                <a:gd name="T39" fmla="*/ 56 h 103"/>
                <a:gd name="T40" fmla="*/ 3 w 38"/>
                <a:gd name="T41" fmla="*/ 54 h 103"/>
                <a:gd name="T42" fmla="*/ 3 w 38"/>
                <a:gd name="T43" fmla="*/ 21 h 103"/>
                <a:gd name="T44" fmla="*/ 17 w 38"/>
                <a:gd name="T45" fmla="*/ 37 h 103"/>
                <a:gd name="T46" fmla="*/ 3 w 38"/>
                <a:gd name="T47" fmla="*/ 54 h 103"/>
                <a:gd name="T48" fmla="*/ 33 w 38"/>
                <a:gd name="T49" fmla="*/ 54 h 103"/>
                <a:gd name="T50" fmla="*/ 20 w 38"/>
                <a:gd name="T51" fmla="*/ 37 h 103"/>
                <a:gd name="T52" fmla="*/ 33 w 38"/>
                <a:gd name="T53" fmla="*/ 21 h 103"/>
                <a:gd name="T54" fmla="*/ 33 w 38"/>
                <a:gd name="T55" fmla="*/ 54 h 103"/>
                <a:gd name="T56" fmla="*/ 18 w 38"/>
                <a:gd name="T57" fmla="*/ 36 h 103"/>
                <a:gd name="T58" fmla="*/ 5 w 38"/>
                <a:gd name="T59" fmla="*/ 19 h 103"/>
                <a:gd name="T60" fmla="*/ 33 w 38"/>
                <a:gd name="T61" fmla="*/ 19 h 103"/>
                <a:gd name="T62" fmla="*/ 18 w 38"/>
                <a:gd name="T63" fmla="*/ 36 h 103"/>
                <a:gd name="T64" fmla="*/ 38 w 38"/>
                <a:gd name="T65" fmla="*/ 0 h 103"/>
                <a:gd name="T66" fmla="*/ 33 w 38"/>
                <a:gd name="T67" fmla="*/ 0 h 103"/>
                <a:gd name="T68" fmla="*/ 33 w 38"/>
                <a:gd name="T69" fmla="*/ 12 h 103"/>
                <a:gd name="T70" fmla="*/ 25 w 38"/>
                <a:gd name="T71" fmla="*/ 0 h 103"/>
                <a:gd name="T72" fmla="*/ 22 w 38"/>
                <a:gd name="T73" fmla="*/ 0 h 103"/>
                <a:gd name="T74" fmla="*/ 32 w 38"/>
                <a:gd name="T75" fmla="*/ 14 h 103"/>
                <a:gd name="T76" fmla="*/ 5 w 38"/>
                <a:gd name="T77" fmla="*/ 14 h 103"/>
                <a:gd name="T78" fmla="*/ 15 w 38"/>
                <a:gd name="T79" fmla="*/ 0 h 103"/>
                <a:gd name="T80" fmla="*/ 13 w 38"/>
                <a:gd name="T81" fmla="*/ 0 h 103"/>
                <a:gd name="T82" fmla="*/ 3 w 38"/>
                <a:gd name="T83" fmla="*/ 12 h 103"/>
                <a:gd name="T84" fmla="*/ 3 w 38"/>
                <a:gd name="T85" fmla="*/ 0 h 103"/>
                <a:gd name="T86" fmla="*/ 0 w 38"/>
                <a:gd name="T87" fmla="*/ 0 h 103"/>
                <a:gd name="T88" fmla="*/ 0 w 38"/>
                <a:gd name="T89" fmla="*/ 103 h 103"/>
                <a:gd name="T90" fmla="*/ 38 w 38"/>
                <a:gd name="T91" fmla="*/ 103 h 103"/>
                <a:gd name="T92" fmla="*/ 38 w 38"/>
                <a:gd name="T9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8" h="103">
                  <a:moveTo>
                    <a:pt x="5" y="99"/>
                  </a:moveTo>
                  <a:lnTo>
                    <a:pt x="18" y="81"/>
                  </a:lnTo>
                  <a:lnTo>
                    <a:pt x="32" y="99"/>
                  </a:lnTo>
                  <a:lnTo>
                    <a:pt x="5" y="99"/>
                  </a:lnTo>
                  <a:close/>
                  <a:moveTo>
                    <a:pt x="3" y="96"/>
                  </a:moveTo>
                  <a:lnTo>
                    <a:pt x="3" y="63"/>
                  </a:lnTo>
                  <a:lnTo>
                    <a:pt x="17" y="79"/>
                  </a:lnTo>
                  <a:lnTo>
                    <a:pt x="3" y="96"/>
                  </a:lnTo>
                  <a:close/>
                  <a:moveTo>
                    <a:pt x="33" y="96"/>
                  </a:moveTo>
                  <a:lnTo>
                    <a:pt x="20" y="79"/>
                  </a:lnTo>
                  <a:lnTo>
                    <a:pt x="33" y="63"/>
                  </a:lnTo>
                  <a:lnTo>
                    <a:pt x="33" y="96"/>
                  </a:lnTo>
                  <a:close/>
                  <a:moveTo>
                    <a:pt x="18" y="78"/>
                  </a:moveTo>
                  <a:lnTo>
                    <a:pt x="5" y="61"/>
                  </a:lnTo>
                  <a:lnTo>
                    <a:pt x="32" y="61"/>
                  </a:lnTo>
                  <a:lnTo>
                    <a:pt x="18" y="78"/>
                  </a:lnTo>
                  <a:close/>
                  <a:moveTo>
                    <a:pt x="5" y="56"/>
                  </a:moveTo>
                  <a:lnTo>
                    <a:pt x="18" y="39"/>
                  </a:lnTo>
                  <a:lnTo>
                    <a:pt x="32" y="56"/>
                  </a:lnTo>
                  <a:lnTo>
                    <a:pt x="5" y="56"/>
                  </a:lnTo>
                  <a:close/>
                  <a:moveTo>
                    <a:pt x="3" y="54"/>
                  </a:moveTo>
                  <a:lnTo>
                    <a:pt x="3" y="21"/>
                  </a:lnTo>
                  <a:lnTo>
                    <a:pt x="17" y="37"/>
                  </a:lnTo>
                  <a:lnTo>
                    <a:pt x="3" y="54"/>
                  </a:lnTo>
                  <a:close/>
                  <a:moveTo>
                    <a:pt x="33" y="54"/>
                  </a:moveTo>
                  <a:lnTo>
                    <a:pt x="20" y="37"/>
                  </a:lnTo>
                  <a:lnTo>
                    <a:pt x="33" y="21"/>
                  </a:lnTo>
                  <a:lnTo>
                    <a:pt x="33" y="54"/>
                  </a:lnTo>
                  <a:close/>
                  <a:moveTo>
                    <a:pt x="18" y="36"/>
                  </a:moveTo>
                  <a:lnTo>
                    <a:pt x="5" y="19"/>
                  </a:lnTo>
                  <a:lnTo>
                    <a:pt x="33" y="19"/>
                  </a:lnTo>
                  <a:lnTo>
                    <a:pt x="18" y="36"/>
                  </a:lnTo>
                  <a:close/>
                  <a:moveTo>
                    <a:pt x="38" y="0"/>
                  </a:moveTo>
                  <a:lnTo>
                    <a:pt x="33" y="0"/>
                  </a:lnTo>
                  <a:lnTo>
                    <a:pt x="33" y="12"/>
                  </a:lnTo>
                  <a:lnTo>
                    <a:pt x="25" y="0"/>
                  </a:lnTo>
                  <a:lnTo>
                    <a:pt x="22" y="0"/>
                  </a:lnTo>
                  <a:lnTo>
                    <a:pt x="32" y="14"/>
                  </a:lnTo>
                  <a:lnTo>
                    <a:pt x="5" y="14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3" y="1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103"/>
                  </a:lnTo>
                  <a:lnTo>
                    <a:pt x="38" y="10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7298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47" name="Freeform 155"/>
            <p:cNvSpPr>
              <a:spLocks noEditPoints="1"/>
            </p:cNvSpPr>
            <p:nvPr/>
          </p:nvSpPr>
          <p:spPr bwMode="auto">
            <a:xfrm>
              <a:off x="7689850" y="4993806"/>
              <a:ext cx="60325" cy="163512"/>
            </a:xfrm>
            <a:custGeom>
              <a:avLst/>
              <a:gdLst>
                <a:gd name="T0" fmla="*/ 5 w 38"/>
                <a:gd name="T1" fmla="*/ 99 h 103"/>
                <a:gd name="T2" fmla="*/ 18 w 38"/>
                <a:gd name="T3" fmla="*/ 81 h 103"/>
                <a:gd name="T4" fmla="*/ 32 w 38"/>
                <a:gd name="T5" fmla="*/ 99 h 103"/>
                <a:gd name="T6" fmla="*/ 5 w 38"/>
                <a:gd name="T7" fmla="*/ 99 h 103"/>
                <a:gd name="T8" fmla="*/ 3 w 38"/>
                <a:gd name="T9" fmla="*/ 96 h 103"/>
                <a:gd name="T10" fmla="*/ 3 w 38"/>
                <a:gd name="T11" fmla="*/ 63 h 103"/>
                <a:gd name="T12" fmla="*/ 17 w 38"/>
                <a:gd name="T13" fmla="*/ 79 h 103"/>
                <a:gd name="T14" fmla="*/ 3 w 38"/>
                <a:gd name="T15" fmla="*/ 96 h 103"/>
                <a:gd name="T16" fmla="*/ 33 w 38"/>
                <a:gd name="T17" fmla="*/ 96 h 103"/>
                <a:gd name="T18" fmla="*/ 20 w 38"/>
                <a:gd name="T19" fmla="*/ 79 h 103"/>
                <a:gd name="T20" fmla="*/ 33 w 38"/>
                <a:gd name="T21" fmla="*/ 63 h 103"/>
                <a:gd name="T22" fmla="*/ 33 w 38"/>
                <a:gd name="T23" fmla="*/ 96 h 103"/>
                <a:gd name="T24" fmla="*/ 18 w 38"/>
                <a:gd name="T25" fmla="*/ 78 h 103"/>
                <a:gd name="T26" fmla="*/ 5 w 38"/>
                <a:gd name="T27" fmla="*/ 61 h 103"/>
                <a:gd name="T28" fmla="*/ 32 w 38"/>
                <a:gd name="T29" fmla="*/ 61 h 103"/>
                <a:gd name="T30" fmla="*/ 18 w 38"/>
                <a:gd name="T31" fmla="*/ 78 h 103"/>
                <a:gd name="T32" fmla="*/ 5 w 38"/>
                <a:gd name="T33" fmla="*/ 56 h 103"/>
                <a:gd name="T34" fmla="*/ 18 w 38"/>
                <a:gd name="T35" fmla="*/ 39 h 103"/>
                <a:gd name="T36" fmla="*/ 32 w 38"/>
                <a:gd name="T37" fmla="*/ 56 h 103"/>
                <a:gd name="T38" fmla="*/ 5 w 38"/>
                <a:gd name="T39" fmla="*/ 56 h 103"/>
                <a:gd name="T40" fmla="*/ 3 w 38"/>
                <a:gd name="T41" fmla="*/ 54 h 103"/>
                <a:gd name="T42" fmla="*/ 3 w 38"/>
                <a:gd name="T43" fmla="*/ 21 h 103"/>
                <a:gd name="T44" fmla="*/ 17 w 38"/>
                <a:gd name="T45" fmla="*/ 37 h 103"/>
                <a:gd name="T46" fmla="*/ 3 w 38"/>
                <a:gd name="T47" fmla="*/ 54 h 103"/>
                <a:gd name="T48" fmla="*/ 33 w 38"/>
                <a:gd name="T49" fmla="*/ 54 h 103"/>
                <a:gd name="T50" fmla="*/ 20 w 38"/>
                <a:gd name="T51" fmla="*/ 37 h 103"/>
                <a:gd name="T52" fmla="*/ 33 w 38"/>
                <a:gd name="T53" fmla="*/ 21 h 103"/>
                <a:gd name="T54" fmla="*/ 33 w 38"/>
                <a:gd name="T55" fmla="*/ 54 h 103"/>
                <a:gd name="T56" fmla="*/ 18 w 38"/>
                <a:gd name="T57" fmla="*/ 36 h 103"/>
                <a:gd name="T58" fmla="*/ 5 w 38"/>
                <a:gd name="T59" fmla="*/ 19 h 103"/>
                <a:gd name="T60" fmla="*/ 33 w 38"/>
                <a:gd name="T61" fmla="*/ 19 h 103"/>
                <a:gd name="T62" fmla="*/ 18 w 38"/>
                <a:gd name="T63" fmla="*/ 36 h 103"/>
                <a:gd name="T64" fmla="*/ 38 w 38"/>
                <a:gd name="T65" fmla="*/ 0 h 103"/>
                <a:gd name="T66" fmla="*/ 33 w 38"/>
                <a:gd name="T67" fmla="*/ 0 h 103"/>
                <a:gd name="T68" fmla="*/ 33 w 38"/>
                <a:gd name="T69" fmla="*/ 12 h 103"/>
                <a:gd name="T70" fmla="*/ 25 w 38"/>
                <a:gd name="T71" fmla="*/ 0 h 103"/>
                <a:gd name="T72" fmla="*/ 22 w 38"/>
                <a:gd name="T73" fmla="*/ 0 h 103"/>
                <a:gd name="T74" fmla="*/ 32 w 38"/>
                <a:gd name="T75" fmla="*/ 14 h 103"/>
                <a:gd name="T76" fmla="*/ 5 w 38"/>
                <a:gd name="T77" fmla="*/ 14 h 103"/>
                <a:gd name="T78" fmla="*/ 15 w 38"/>
                <a:gd name="T79" fmla="*/ 0 h 103"/>
                <a:gd name="T80" fmla="*/ 13 w 38"/>
                <a:gd name="T81" fmla="*/ 0 h 103"/>
                <a:gd name="T82" fmla="*/ 3 w 38"/>
                <a:gd name="T83" fmla="*/ 12 h 103"/>
                <a:gd name="T84" fmla="*/ 3 w 38"/>
                <a:gd name="T85" fmla="*/ 0 h 103"/>
                <a:gd name="T86" fmla="*/ 0 w 38"/>
                <a:gd name="T87" fmla="*/ 0 h 103"/>
                <a:gd name="T88" fmla="*/ 0 w 38"/>
                <a:gd name="T89" fmla="*/ 103 h 103"/>
                <a:gd name="T90" fmla="*/ 38 w 38"/>
                <a:gd name="T91" fmla="*/ 103 h 103"/>
                <a:gd name="T92" fmla="*/ 38 w 38"/>
                <a:gd name="T9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8" h="103">
                  <a:moveTo>
                    <a:pt x="5" y="99"/>
                  </a:moveTo>
                  <a:lnTo>
                    <a:pt x="18" y="81"/>
                  </a:lnTo>
                  <a:lnTo>
                    <a:pt x="32" y="99"/>
                  </a:lnTo>
                  <a:lnTo>
                    <a:pt x="5" y="99"/>
                  </a:lnTo>
                  <a:moveTo>
                    <a:pt x="3" y="96"/>
                  </a:moveTo>
                  <a:lnTo>
                    <a:pt x="3" y="63"/>
                  </a:lnTo>
                  <a:lnTo>
                    <a:pt x="17" y="79"/>
                  </a:lnTo>
                  <a:lnTo>
                    <a:pt x="3" y="96"/>
                  </a:lnTo>
                  <a:moveTo>
                    <a:pt x="33" y="96"/>
                  </a:moveTo>
                  <a:lnTo>
                    <a:pt x="20" y="79"/>
                  </a:lnTo>
                  <a:lnTo>
                    <a:pt x="33" y="63"/>
                  </a:lnTo>
                  <a:lnTo>
                    <a:pt x="33" y="96"/>
                  </a:lnTo>
                  <a:moveTo>
                    <a:pt x="18" y="78"/>
                  </a:moveTo>
                  <a:lnTo>
                    <a:pt x="5" y="61"/>
                  </a:lnTo>
                  <a:lnTo>
                    <a:pt x="32" y="61"/>
                  </a:lnTo>
                  <a:lnTo>
                    <a:pt x="18" y="78"/>
                  </a:lnTo>
                  <a:moveTo>
                    <a:pt x="5" y="56"/>
                  </a:moveTo>
                  <a:lnTo>
                    <a:pt x="18" y="39"/>
                  </a:lnTo>
                  <a:lnTo>
                    <a:pt x="32" y="56"/>
                  </a:lnTo>
                  <a:lnTo>
                    <a:pt x="5" y="56"/>
                  </a:lnTo>
                  <a:moveTo>
                    <a:pt x="3" y="54"/>
                  </a:moveTo>
                  <a:lnTo>
                    <a:pt x="3" y="21"/>
                  </a:lnTo>
                  <a:lnTo>
                    <a:pt x="17" y="37"/>
                  </a:lnTo>
                  <a:lnTo>
                    <a:pt x="3" y="54"/>
                  </a:lnTo>
                  <a:moveTo>
                    <a:pt x="33" y="54"/>
                  </a:moveTo>
                  <a:lnTo>
                    <a:pt x="20" y="37"/>
                  </a:lnTo>
                  <a:lnTo>
                    <a:pt x="33" y="21"/>
                  </a:lnTo>
                  <a:lnTo>
                    <a:pt x="33" y="54"/>
                  </a:lnTo>
                  <a:moveTo>
                    <a:pt x="18" y="36"/>
                  </a:moveTo>
                  <a:lnTo>
                    <a:pt x="5" y="19"/>
                  </a:lnTo>
                  <a:lnTo>
                    <a:pt x="33" y="19"/>
                  </a:lnTo>
                  <a:lnTo>
                    <a:pt x="18" y="36"/>
                  </a:lnTo>
                  <a:moveTo>
                    <a:pt x="38" y="0"/>
                  </a:moveTo>
                  <a:lnTo>
                    <a:pt x="33" y="0"/>
                  </a:lnTo>
                  <a:lnTo>
                    <a:pt x="33" y="12"/>
                  </a:lnTo>
                  <a:lnTo>
                    <a:pt x="25" y="0"/>
                  </a:lnTo>
                  <a:lnTo>
                    <a:pt x="22" y="0"/>
                  </a:lnTo>
                  <a:lnTo>
                    <a:pt x="32" y="14"/>
                  </a:lnTo>
                  <a:lnTo>
                    <a:pt x="5" y="14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3" y="1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103"/>
                  </a:lnTo>
                  <a:lnTo>
                    <a:pt x="38" y="103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48" name="Freeform 156"/>
            <p:cNvSpPr>
              <a:spLocks noEditPoints="1"/>
            </p:cNvSpPr>
            <p:nvPr/>
          </p:nvSpPr>
          <p:spPr bwMode="auto">
            <a:xfrm>
              <a:off x="7851775" y="4993806"/>
              <a:ext cx="61913" cy="163512"/>
            </a:xfrm>
            <a:custGeom>
              <a:avLst/>
              <a:gdLst>
                <a:gd name="T0" fmla="*/ 3 w 23"/>
                <a:gd name="T1" fmla="*/ 59 h 61"/>
                <a:gd name="T2" fmla="*/ 12 w 23"/>
                <a:gd name="T3" fmla="*/ 48 h 61"/>
                <a:gd name="T4" fmla="*/ 20 w 23"/>
                <a:gd name="T5" fmla="*/ 59 h 61"/>
                <a:gd name="T6" fmla="*/ 3 w 23"/>
                <a:gd name="T7" fmla="*/ 59 h 61"/>
                <a:gd name="T8" fmla="*/ 3 w 23"/>
                <a:gd name="T9" fmla="*/ 57 h 61"/>
                <a:gd name="T10" fmla="*/ 3 w 23"/>
                <a:gd name="T11" fmla="*/ 37 h 61"/>
                <a:gd name="T12" fmla="*/ 11 w 23"/>
                <a:gd name="T13" fmla="*/ 47 h 61"/>
                <a:gd name="T14" fmla="*/ 3 w 23"/>
                <a:gd name="T15" fmla="*/ 57 h 61"/>
                <a:gd name="T16" fmla="*/ 0 w 23"/>
                <a:gd name="T17" fmla="*/ 33 h 61"/>
                <a:gd name="T18" fmla="*/ 0 w 23"/>
                <a:gd name="T19" fmla="*/ 61 h 61"/>
                <a:gd name="T20" fmla="*/ 23 w 23"/>
                <a:gd name="T21" fmla="*/ 61 h 61"/>
                <a:gd name="T22" fmla="*/ 23 w 23"/>
                <a:gd name="T23" fmla="*/ 39 h 61"/>
                <a:gd name="T24" fmla="*/ 22 w 23"/>
                <a:gd name="T25" fmla="*/ 39 h 61"/>
                <a:gd name="T26" fmla="*/ 20 w 23"/>
                <a:gd name="T27" fmla="*/ 39 h 61"/>
                <a:gd name="T28" fmla="*/ 20 w 23"/>
                <a:gd name="T29" fmla="*/ 57 h 61"/>
                <a:gd name="T30" fmla="*/ 12 w 23"/>
                <a:gd name="T31" fmla="*/ 47 h 61"/>
                <a:gd name="T32" fmla="*/ 19 w 23"/>
                <a:gd name="T33" fmla="*/ 39 h 61"/>
                <a:gd name="T34" fmla="*/ 18 w 23"/>
                <a:gd name="T35" fmla="*/ 38 h 61"/>
                <a:gd name="T36" fmla="*/ 12 w 23"/>
                <a:gd name="T37" fmla="*/ 46 h 61"/>
                <a:gd name="T38" fmla="*/ 3 w 23"/>
                <a:gd name="T39" fmla="*/ 36 h 61"/>
                <a:gd name="T40" fmla="*/ 6 w 23"/>
                <a:gd name="T41" fmla="*/ 36 h 61"/>
                <a:gd name="T42" fmla="*/ 0 w 23"/>
                <a:gd name="T43" fmla="*/ 33 h 61"/>
                <a:gd name="T44" fmla="*/ 12 w 23"/>
                <a:gd name="T45" fmla="*/ 21 h 61"/>
                <a:gd name="T46" fmla="*/ 3 w 23"/>
                <a:gd name="T47" fmla="*/ 11 h 61"/>
                <a:gd name="T48" fmla="*/ 20 w 23"/>
                <a:gd name="T49" fmla="*/ 11 h 61"/>
                <a:gd name="T50" fmla="*/ 12 w 23"/>
                <a:gd name="T51" fmla="*/ 21 h 61"/>
                <a:gd name="T52" fmla="*/ 23 w 23"/>
                <a:gd name="T53" fmla="*/ 0 h 61"/>
                <a:gd name="T54" fmla="*/ 20 w 23"/>
                <a:gd name="T55" fmla="*/ 0 h 61"/>
                <a:gd name="T56" fmla="*/ 20 w 23"/>
                <a:gd name="T57" fmla="*/ 7 h 61"/>
                <a:gd name="T58" fmla="*/ 15 w 23"/>
                <a:gd name="T59" fmla="*/ 0 h 61"/>
                <a:gd name="T60" fmla="*/ 13 w 23"/>
                <a:gd name="T61" fmla="*/ 0 h 61"/>
                <a:gd name="T62" fmla="*/ 20 w 23"/>
                <a:gd name="T63" fmla="*/ 8 h 61"/>
                <a:gd name="T64" fmla="*/ 4 w 23"/>
                <a:gd name="T65" fmla="*/ 8 h 61"/>
                <a:gd name="T66" fmla="*/ 10 w 23"/>
                <a:gd name="T67" fmla="*/ 0 h 61"/>
                <a:gd name="T68" fmla="*/ 8 w 23"/>
                <a:gd name="T69" fmla="*/ 0 h 61"/>
                <a:gd name="T70" fmla="*/ 3 w 23"/>
                <a:gd name="T71" fmla="*/ 7 h 61"/>
                <a:gd name="T72" fmla="*/ 3 w 23"/>
                <a:gd name="T73" fmla="*/ 0 h 61"/>
                <a:gd name="T74" fmla="*/ 0 w 23"/>
                <a:gd name="T75" fmla="*/ 0 h 61"/>
                <a:gd name="T76" fmla="*/ 0 w 23"/>
                <a:gd name="T77" fmla="*/ 21 h 61"/>
                <a:gd name="T78" fmla="*/ 3 w 23"/>
                <a:gd name="T79" fmla="*/ 23 h 61"/>
                <a:gd name="T80" fmla="*/ 3 w 23"/>
                <a:gd name="T81" fmla="*/ 12 h 61"/>
                <a:gd name="T82" fmla="*/ 11 w 23"/>
                <a:gd name="T83" fmla="*/ 22 h 61"/>
                <a:gd name="T84" fmla="*/ 8 w 23"/>
                <a:gd name="T85" fmla="*/ 25 h 61"/>
                <a:gd name="T86" fmla="*/ 9 w 23"/>
                <a:gd name="T87" fmla="*/ 26 h 61"/>
                <a:gd name="T88" fmla="*/ 12 w 23"/>
                <a:gd name="T89" fmla="*/ 23 h 61"/>
                <a:gd name="T90" fmla="*/ 15 w 23"/>
                <a:gd name="T91" fmla="*/ 28 h 61"/>
                <a:gd name="T92" fmla="*/ 17 w 23"/>
                <a:gd name="T93" fmla="*/ 28 h 61"/>
                <a:gd name="T94" fmla="*/ 12 w 23"/>
                <a:gd name="T95" fmla="*/ 22 h 61"/>
                <a:gd name="T96" fmla="*/ 20 w 23"/>
                <a:gd name="T97" fmla="*/ 12 h 61"/>
                <a:gd name="T98" fmla="*/ 20 w 23"/>
                <a:gd name="T99" fmla="*/ 28 h 61"/>
                <a:gd name="T100" fmla="*/ 22 w 23"/>
                <a:gd name="T101" fmla="*/ 28 h 61"/>
                <a:gd name="T102" fmla="*/ 23 w 23"/>
                <a:gd name="T103" fmla="*/ 28 h 61"/>
                <a:gd name="T104" fmla="*/ 23 w 23"/>
                <a:gd name="T10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" h="61">
                  <a:moveTo>
                    <a:pt x="3" y="59"/>
                  </a:moveTo>
                  <a:cubicBezTo>
                    <a:pt x="12" y="48"/>
                    <a:pt x="12" y="48"/>
                    <a:pt x="12" y="48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3" y="59"/>
                    <a:pt x="3" y="59"/>
                    <a:pt x="3" y="59"/>
                  </a:cubicBezTo>
                  <a:moveTo>
                    <a:pt x="3" y="57"/>
                  </a:moveTo>
                  <a:cubicBezTo>
                    <a:pt x="3" y="37"/>
                    <a:pt x="3" y="37"/>
                    <a:pt x="3" y="3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3" y="57"/>
                    <a:pt x="3" y="57"/>
                    <a:pt x="3" y="57"/>
                  </a:cubicBezTo>
                  <a:moveTo>
                    <a:pt x="0" y="33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1" y="39"/>
                    <a:pt x="21" y="39"/>
                    <a:pt x="20" y="39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8" y="39"/>
                    <a:pt x="18" y="38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4" y="35"/>
                    <a:pt x="2" y="34"/>
                    <a:pt x="0" y="33"/>
                  </a:cubicBezTo>
                  <a:moveTo>
                    <a:pt x="12" y="21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2" y="21"/>
                    <a:pt x="12" y="21"/>
                    <a:pt x="12" y="21"/>
                  </a:cubicBezTo>
                  <a:moveTo>
                    <a:pt x="2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2"/>
                    <a:pt x="2" y="22"/>
                    <a:pt x="3" y="2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9" y="26"/>
                    <a:pt x="9" y="26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6" y="28"/>
                    <a:pt x="16" y="28"/>
                    <a:pt x="17" y="2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2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7298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49" name="Freeform 157"/>
            <p:cNvSpPr>
              <a:spLocks noEditPoints="1"/>
            </p:cNvSpPr>
            <p:nvPr/>
          </p:nvSpPr>
          <p:spPr bwMode="auto">
            <a:xfrm>
              <a:off x="7788275" y="4993806"/>
              <a:ext cx="141288" cy="104775"/>
            </a:xfrm>
            <a:custGeom>
              <a:avLst/>
              <a:gdLst>
                <a:gd name="T0" fmla="*/ 44 w 53"/>
                <a:gd name="T1" fmla="*/ 37 h 39"/>
                <a:gd name="T2" fmla="*/ 43 w 53"/>
                <a:gd name="T3" fmla="*/ 39 h 39"/>
                <a:gd name="T4" fmla="*/ 44 w 53"/>
                <a:gd name="T5" fmla="*/ 39 h 39"/>
                <a:gd name="T6" fmla="*/ 44 w 53"/>
                <a:gd name="T7" fmla="*/ 37 h 39"/>
                <a:gd name="T8" fmla="*/ 44 w 53"/>
                <a:gd name="T9" fmla="*/ 36 h 39"/>
                <a:gd name="T10" fmla="*/ 30 w 53"/>
                <a:gd name="T11" fmla="*/ 36 h 39"/>
                <a:gd name="T12" fmla="*/ 42 w 53"/>
                <a:gd name="T13" fmla="*/ 38 h 39"/>
                <a:gd name="T14" fmla="*/ 44 w 53"/>
                <a:gd name="T15" fmla="*/ 36 h 39"/>
                <a:gd name="T16" fmla="*/ 53 w 53"/>
                <a:gd name="T17" fmla="*/ 28 h 39"/>
                <a:gd name="T18" fmla="*/ 47 w 53"/>
                <a:gd name="T19" fmla="*/ 28 h 39"/>
                <a:gd name="T20" fmla="*/ 47 w 53"/>
                <a:gd name="T21" fmla="*/ 39 h 39"/>
                <a:gd name="T22" fmla="*/ 53 w 53"/>
                <a:gd name="T23" fmla="*/ 39 h 39"/>
                <a:gd name="T24" fmla="*/ 53 w 53"/>
                <a:gd name="T25" fmla="*/ 28 h 39"/>
                <a:gd name="T26" fmla="*/ 41 w 53"/>
                <a:gd name="T27" fmla="*/ 28 h 39"/>
                <a:gd name="T28" fmla="*/ 44 w 53"/>
                <a:gd name="T29" fmla="*/ 32 h 39"/>
                <a:gd name="T30" fmla="*/ 44 w 53"/>
                <a:gd name="T31" fmla="*/ 28 h 39"/>
                <a:gd name="T32" fmla="*/ 41 w 53"/>
                <a:gd name="T33" fmla="*/ 28 h 39"/>
                <a:gd name="T34" fmla="*/ 33 w 53"/>
                <a:gd name="T35" fmla="*/ 26 h 39"/>
                <a:gd name="T36" fmla="*/ 28 w 53"/>
                <a:gd name="T37" fmla="*/ 33 h 39"/>
                <a:gd name="T38" fmla="*/ 44 w 53"/>
                <a:gd name="T39" fmla="*/ 33 h 39"/>
                <a:gd name="T40" fmla="*/ 39 w 53"/>
                <a:gd name="T41" fmla="*/ 28 h 39"/>
                <a:gd name="T42" fmla="*/ 33 w 53"/>
                <a:gd name="T43" fmla="*/ 26 h 39"/>
                <a:gd name="T44" fmla="*/ 27 w 53"/>
                <a:gd name="T45" fmla="*/ 23 h 39"/>
                <a:gd name="T46" fmla="*/ 27 w 53"/>
                <a:gd name="T47" fmla="*/ 32 h 39"/>
                <a:gd name="T48" fmla="*/ 32 w 53"/>
                <a:gd name="T49" fmla="*/ 25 h 39"/>
                <a:gd name="T50" fmla="*/ 27 w 53"/>
                <a:gd name="T51" fmla="*/ 23 h 39"/>
                <a:gd name="T52" fmla="*/ 11 w 53"/>
                <a:gd name="T53" fmla="*/ 0 h 39"/>
                <a:gd name="T54" fmla="*/ 0 w 53"/>
                <a:gd name="T55" fmla="*/ 0 h 39"/>
                <a:gd name="T56" fmla="*/ 24 w 53"/>
                <a:gd name="T57" fmla="*/ 33 h 39"/>
                <a:gd name="T58" fmla="*/ 24 w 53"/>
                <a:gd name="T59" fmla="*/ 21 h 39"/>
                <a:gd name="T60" fmla="*/ 11 w 53"/>
                <a:gd name="T6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" h="39">
                  <a:moveTo>
                    <a:pt x="44" y="37"/>
                  </a:moveTo>
                  <a:cubicBezTo>
                    <a:pt x="43" y="39"/>
                    <a:pt x="43" y="39"/>
                    <a:pt x="43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7"/>
                    <a:pt x="44" y="37"/>
                    <a:pt x="44" y="37"/>
                  </a:cubicBezTo>
                  <a:moveTo>
                    <a:pt x="44" y="36"/>
                  </a:moveTo>
                  <a:cubicBezTo>
                    <a:pt x="30" y="36"/>
                    <a:pt x="30" y="36"/>
                    <a:pt x="30" y="36"/>
                  </a:cubicBezTo>
                  <a:cubicBezTo>
                    <a:pt x="34" y="37"/>
                    <a:pt x="38" y="38"/>
                    <a:pt x="42" y="38"/>
                  </a:cubicBezTo>
                  <a:cubicBezTo>
                    <a:pt x="44" y="36"/>
                    <a:pt x="44" y="36"/>
                    <a:pt x="44" y="36"/>
                  </a:cubicBezTo>
                  <a:moveTo>
                    <a:pt x="53" y="28"/>
                  </a:moveTo>
                  <a:cubicBezTo>
                    <a:pt x="47" y="28"/>
                    <a:pt x="47" y="28"/>
                    <a:pt x="47" y="2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28"/>
                    <a:pt x="53" y="28"/>
                    <a:pt x="53" y="28"/>
                  </a:cubicBezTo>
                  <a:moveTo>
                    <a:pt x="41" y="28"/>
                  </a:moveTo>
                  <a:cubicBezTo>
                    <a:pt x="44" y="32"/>
                    <a:pt x="44" y="32"/>
                    <a:pt x="44" y="32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3" y="28"/>
                    <a:pt x="42" y="28"/>
                    <a:pt x="41" y="28"/>
                  </a:cubicBezTo>
                  <a:moveTo>
                    <a:pt x="33" y="26"/>
                  </a:moveTo>
                  <a:cubicBezTo>
                    <a:pt x="28" y="33"/>
                    <a:pt x="28" y="33"/>
                    <a:pt x="28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7" y="27"/>
                    <a:pt x="35" y="27"/>
                    <a:pt x="33" y="26"/>
                  </a:cubicBezTo>
                  <a:moveTo>
                    <a:pt x="27" y="23"/>
                  </a:moveTo>
                  <a:cubicBezTo>
                    <a:pt x="27" y="32"/>
                    <a:pt x="27" y="32"/>
                    <a:pt x="27" y="3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0" y="25"/>
                    <a:pt x="28" y="24"/>
                    <a:pt x="27" y="23"/>
                  </a:cubicBezTo>
                  <a:moveTo>
                    <a:pt x="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15"/>
                    <a:pt x="12" y="27"/>
                    <a:pt x="24" y="33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8" y="16"/>
                    <a:pt x="13" y="9"/>
                    <a:pt x="11" y="0"/>
                  </a:cubicBezTo>
                </a:path>
              </a:pathLst>
            </a:custGeom>
            <a:solidFill>
              <a:srgbClr val="48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50" name="Freeform 158"/>
            <p:cNvSpPr>
              <a:spLocks/>
            </p:cNvSpPr>
            <p:nvPr/>
          </p:nvSpPr>
          <p:spPr bwMode="auto">
            <a:xfrm>
              <a:off x="7851775" y="5050956"/>
              <a:ext cx="61913" cy="47625"/>
            </a:xfrm>
            <a:custGeom>
              <a:avLst/>
              <a:gdLst>
                <a:gd name="T0" fmla="*/ 0 w 23"/>
                <a:gd name="T1" fmla="*/ 0 h 18"/>
                <a:gd name="T2" fmla="*/ 0 w 23"/>
                <a:gd name="T3" fmla="*/ 12 h 18"/>
                <a:gd name="T4" fmla="*/ 6 w 23"/>
                <a:gd name="T5" fmla="*/ 15 h 18"/>
                <a:gd name="T6" fmla="*/ 20 w 23"/>
                <a:gd name="T7" fmla="*/ 15 h 18"/>
                <a:gd name="T8" fmla="*/ 18 w 23"/>
                <a:gd name="T9" fmla="*/ 17 h 18"/>
                <a:gd name="T10" fmla="*/ 19 w 23"/>
                <a:gd name="T11" fmla="*/ 18 h 18"/>
                <a:gd name="T12" fmla="*/ 20 w 23"/>
                <a:gd name="T13" fmla="*/ 16 h 18"/>
                <a:gd name="T14" fmla="*/ 20 w 23"/>
                <a:gd name="T15" fmla="*/ 18 h 18"/>
                <a:gd name="T16" fmla="*/ 22 w 23"/>
                <a:gd name="T17" fmla="*/ 18 h 18"/>
                <a:gd name="T18" fmla="*/ 23 w 23"/>
                <a:gd name="T19" fmla="*/ 18 h 18"/>
                <a:gd name="T20" fmla="*/ 23 w 23"/>
                <a:gd name="T21" fmla="*/ 7 h 18"/>
                <a:gd name="T22" fmla="*/ 22 w 23"/>
                <a:gd name="T23" fmla="*/ 7 h 18"/>
                <a:gd name="T24" fmla="*/ 20 w 23"/>
                <a:gd name="T25" fmla="*/ 7 h 18"/>
                <a:gd name="T26" fmla="*/ 20 w 23"/>
                <a:gd name="T27" fmla="*/ 11 h 18"/>
                <a:gd name="T28" fmla="*/ 17 w 23"/>
                <a:gd name="T29" fmla="*/ 7 h 18"/>
                <a:gd name="T30" fmla="*/ 15 w 23"/>
                <a:gd name="T31" fmla="*/ 7 h 18"/>
                <a:gd name="T32" fmla="*/ 20 w 23"/>
                <a:gd name="T33" fmla="*/ 12 h 18"/>
                <a:gd name="T34" fmla="*/ 4 w 23"/>
                <a:gd name="T35" fmla="*/ 12 h 18"/>
                <a:gd name="T36" fmla="*/ 9 w 23"/>
                <a:gd name="T37" fmla="*/ 5 h 18"/>
                <a:gd name="T38" fmla="*/ 8 w 23"/>
                <a:gd name="T39" fmla="*/ 4 h 18"/>
                <a:gd name="T40" fmla="*/ 3 w 23"/>
                <a:gd name="T41" fmla="*/ 11 h 18"/>
                <a:gd name="T42" fmla="*/ 3 w 23"/>
                <a:gd name="T43" fmla="*/ 2 h 18"/>
                <a:gd name="T44" fmla="*/ 0 w 23"/>
                <a:gd name="T4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" h="18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" y="13"/>
                    <a:pt x="4" y="14"/>
                    <a:pt x="6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8"/>
                    <a:pt x="19" y="18"/>
                    <a:pt x="19" y="1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7"/>
                    <a:pt x="21" y="7"/>
                    <a:pt x="20" y="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5" y="7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5"/>
                    <a:pt x="8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3B4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51" name="Freeform 159"/>
            <p:cNvSpPr>
              <a:spLocks/>
            </p:cNvSpPr>
            <p:nvPr/>
          </p:nvSpPr>
          <p:spPr bwMode="auto">
            <a:xfrm>
              <a:off x="7980363" y="4630269"/>
              <a:ext cx="1123950" cy="569912"/>
            </a:xfrm>
            <a:custGeom>
              <a:avLst/>
              <a:gdLst>
                <a:gd name="T0" fmla="*/ 708 w 708"/>
                <a:gd name="T1" fmla="*/ 117 h 359"/>
                <a:gd name="T2" fmla="*/ 708 w 708"/>
                <a:gd name="T3" fmla="*/ 359 h 359"/>
                <a:gd name="T4" fmla="*/ 0 w 708"/>
                <a:gd name="T5" fmla="*/ 359 h 359"/>
                <a:gd name="T6" fmla="*/ 0 w 708"/>
                <a:gd name="T7" fmla="*/ 0 h 359"/>
                <a:gd name="T8" fmla="*/ 484 w 708"/>
                <a:gd name="T9" fmla="*/ 0 h 359"/>
                <a:gd name="T10" fmla="*/ 484 w 708"/>
                <a:gd name="T11" fmla="*/ 117 h 359"/>
                <a:gd name="T12" fmla="*/ 708 w 708"/>
                <a:gd name="T13" fmla="*/ 117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8" h="359">
                  <a:moveTo>
                    <a:pt x="708" y="117"/>
                  </a:moveTo>
                  <a:lnTo>
                    <a:pt x="708" y="359"/>
                  </a:lnTo>
                  <a:lnTo>
                    <a:pt x="0" y="359"/>
                  </a:lnTo>
                  <a:lnTo>
                    <a:pt x="0" y="0"/>
                  </a:lnTo>
                  <a:lnTo>
                    <a:pt x="484" y="0"/>
                  </a:lnTo>
                  <a:lnTo>
                    <a:pt x="484" y="117"/>
                  </a:lnTo>
                  <a:lnTo>
                    <a:pt x="708" y="117"/>
                  </a:lnTo>
                  <a:close/>
                </a:path>
              </a:pathLst>
            </a:custGeom>
            <a:solidFill>
              <a:srgbClr val="293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52" name="Rectangle 161"/>
            <p:cNvSpPr>
              <a:spLocks noChangeArrowheads="1"/>
            </p:cNvSpPr>
            <p:nvPr/>
          </p:nvSpPr>
          <p:spPr bwMode="auto">
            <a:xfrm>
              <a:off x="8115300" y="5020794"/>
              <a:ext cx="234950" cy="179387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53" name="Rectangle 162"/>
            <p:cNvSpPr>
              <a:spLocks noChangeArrowheads="1"/>
            </p:cNvSpPr>
            <p:nvPr/>
          </p:nvSpPr>
          <p:spPr bwMode="auto">
            <a:xfrm>
              <a:off x="8115300" y="5020794"/>
              <a:ext cx="234950" cy="17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54" name="Freeform 163"/>
            <p:cNvSpPr>
              <a:spLocks/>
            </p:cNvSpPr>
            <p:nvPr/>
          </p:nvSpPr>
          <p:spPr bwMode="auto">
            <a:xfrm>
              <a:off x="7980363" y="5020794"/>
              <a:ext cx="134938" cy="179387"/>
            </a:xfrm>
            <a:custGeom>
              <a:avLst/>
              <a:gdLst>
                <a:gd name="T0" fmla="*/ 85 w 85"/>
                <a:gd name="T1" fmla="*/ 0 h 113"/>
                <a:gd name="T2" fmla="*/ 0 w 85"/>
                <a:gd name="T3" fmla="*/ 87 h 113"/>
                <a:gd name="T4" fmla="*/ 0 w 85"/>
                <a:gd name="T5" fmla="*/ 113 h 113"/>
                <a:gd name="T6" fmla="*/ 85 w 85"/>
                <a:gd name="T7" fmla="*/ 113 h 113"/>
                <a:gd name="T8" fmla="*/ 85 w 85"/>
                <a:gd name="T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13">
                  <a:moveTo>
                    <a:pt x="85" y="0"/>
                  </a:moveTo>
                  <a:lnTo>
                    <a:pt x="0" y="87"/>
                  </a:lnTo>
                  <a:lnTo>
                    <a:pt x="0" y="113"/>
                  </a:lnTo>
                  <a:lnTo>
                    <a:pt x="85" y="113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1F2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55" name="Freeform 164"/>
            <p:cNvSpPr>
              <a:spLocks/>
            </p:cNvSpPr>
            <p:nvPr/>
          </p:nvSpPr>
          <p:spPr bwMode="auto">
            <a:xfrm>
              <a:off x="7980363" y="5020794"/>
              <a:ext cx="134938" cy="179387"/>
            </a:xfrm>
            <a:custGeom>
              <a:avLst/>
              <a:gdLst>
                <a:gd name="T0" fmla="*/ 85 w 85"/>
                <a:gd name="T1" fmla="*/ 0 h 113"/>
                <a:gd name="T2" fmla="*/ 0 w 85"/>
                <a:gd name="T3" fmla="*/ 87 h 113"/>
                <a:gd name="T4" fmla="*/ 0 w 85"/>
                <a:gd name="T5" fmla="*/ 113 h 113"/>
                <a:gd name="T6" fmla="*/ 85 w 85"/>
                <a:gd name="T7" fmla="*/ 113 h 113"/>
                <a:gd name="T8" fmla="*/ 85 w 85"/>
                <a:gd name="T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13">
                  <a:moveTo>
                    <a:pt x="85" y="0"/>
                  </a:moveTo>
                  <a:lnTo>
                    <a:pt x="0" y="87"/>
                  </a:lnTo>
                  <a:lnTo>
                    <a:pt x="0" y="113"/>
                  </a:lnTo>
                  <a:lnTo>
                    <a:pt x="85" y="113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56" name="Rectangle 165"/>
            <p:cNvSpPr>
              <a:spLocks noChangeArrowheads="1"/>
            </p:cNvSpPr>
            <p:nvPr/>
          </p:nvSpPr>
          <p:spPr bwMode="auto">
            <a:xfrm>
              <a:off x="8181975" y="5093819"/>
              <a:ext cx="101600" cy="106362"/>
            </a:xfrm>
            <a:prstGeom prst="rect">
              <a:avLst/>
            </a:prstGeom>
            <a:solidFill>
              <a:srgbClr val="293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57" name="Rectangle 166"/>
            <p:cNvSpPr>
              <a:spLocks noChangeArrowheads="1"/>
            </p:cNvSpPr>
            <p:nvPr/>
          </p:nvSpPr>
          <p:spPr bwMode="auto">
            <a:xfrm>
              <a:off x="8181975" y="5093819"/>
              <a:ext cx="101600" cy="10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58" name="Freeform 167"/>
            <p:cNvSpPr>
              <a:spLocks/>
            </p:cNvSpPr>
            <p:nvPr/>
          </p:nvSpPr>
          <p:spPr bwMode="auto">
            <a:xfrm>
              <a:off x="8181975" y="5093819"/>
              <a:ext cx="101600" cy="106362"/>
            </a:xfrm>
            <a:custGeom>
              <a:avLst/>
              <a:gdLst>
                <a:gd name="T0" fmla="*/ 64 w 64"/>
                <a:gd name="T1" fmla="*/ 0 h 67"/>
                <a:gd name="T2" fmla="*/ 0 w 64"/>
                <a:gd name="T3" fmla="*/ 0 h 67"/>
                <a:gd name="T4" fmla="*/ 0 w 64"/>
                <a:gd name="T5" fmla="*/ 8 h 67"/>
                <a:gd name="T6" fmla="*/ 56 w 64"/>
                <a:gd name="T7" fmla="*/ 8 h 67"/>
                <a:gd name="T8" fmla="*/ 56 w 64"/>
                <a:gd name="T9" fmla="*/ 67 h 67"/>
                <a:gd name="T10" fmla="*/ 64 w 64"/>
                <a:gd name="T11" fmla="*/ 67 h 67"/>
                <a:gd name="T12" fmla="*/ 64 w 64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7">
                  <a:moveTo>
                    <a:pt x="64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56" y="8"/>
                  </a:lnTo>
                  <a:lnTo>
                    <a:pt x="56" y="67"/>
                  </a:lnTo>
                  <a:lnTo>
                    <a:pt x="64" y="6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1F2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59" name="Freeform 168"/>
            <p:cNvSpPr>
              <a:spLocks/>
            </p:cNvSpPr>
            <p:nvPr/>
          </p:nvSpPr>
          <p:spPr bwMode="auto">
            <a:xfrm>
              <a:off x="8181975" y="5093819"/>
              <a:ext cx="101600" cy="106362"/>
            </a:xfrm>
            <a:custGeom>
              <a:avLst/>
              <a:gdLst>
                <a:gd name="T0" fmla="*/ 64 w 64"/>
                <a:gd name="T1" fmla="*/ 0 h 67"/>
                <a:gd name="T2" fmla="*/ 0 w 64"/>
                <a:gd name="T3" fmla="*/ 0 h 67"/>
                <a:gd name="T4" fmla="*/ 0 w 64"/>
                <a:gd name="T5" fmla="*/ 8 h 67"/>
                <a:gd name="T6" fmla="*/ 56 w 64"/>
                <a:gd name="T7" fmla="*/ 8 h 67"/>
                <a:gd name="T8" fmla="*/ 56 w 64"/>
                <a:gd name="T9" fmla="*/ 67 h 67"/>
                <a:gd name="T10" fmla="*/ 64 w 64"/>
                <a:gd name="T11" fmla="*/ 67 h 67"/>
                <a:gd name="T12" fmla="*/ 64 w 64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7">
                  <a:moveTo>
                    <a:pt x="64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56" y="8"/>
                  </a:lnTo>
                  <a:lnTo>
                    <a:pt x="56" y="67"/>
                  </a:lnTo>
                  <a:lnTo>
                    <a:pt x="64" y="67"/>
                  </a:lnTo>
                  <a:lnTo>
                    <a:pt x="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60" name="Rectangle 169"/>
            <p:cNvSpPr>
              <a:spLocks noChangeArrowheads="1"/>
            </p:cNvSpPr>
            <p:nvPr/>
          </p:nvSpPr>
          <p:spPr bwMode="auto">
            <a:xfrm>
              <a:off x="8039100" y="4693769"/>
              <a:ext cx="668338" cy="28575"/>
            </a:xfrm>
            <a:prstGeom prst="rect">
              <a:avLst/>
            </a:prstGeom>
            <a:solidFill>
              <a:srgbClr val="EBE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61" name="Rectangle 170"/>
            <p:cNvSpPr>
              <a:spLocks noChangeArrowheads="1"/>
            </p:cNvSpPr>
            <p:nvPr/>
          </p:nvSpPr>
          <p:spPr bwMode="auto">
            <a:xfrm>
              <a:off x="8039100" y="4755681"/>
              <a:ext cx="668338" cy="28575"/>
            </a:xfrm>
            <a:prstGeom prst="rect">
              <a:avLst/>
            </a:prstGeom>
            <a:solidFill>
              <a:srgbClr val="EBE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62" name="Rectangle 171"/>
            <p:cNvSpPr>
              <a:spLocks noChangeArrowheads="1"/>
            </p:cNvSpPr>
            <p:nvPr/>
          </p:nvSpPr>
          <p:spPr bwMode="auto">
            <a:xfrm>
              <a:off x="8039100" y="4816006"/>
              <a:ext cx="668338" cy="30162"/>
            </a:xfrm>
            <a:prstGeom prst="rect">
              <a:avLst/>
            </a:prstGeom>
            <a:solidFill>
              <a:srgbClr val="EBE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63" name="Rectangle 172"/>
            <p:cNvSpPr>
              <a:spLocks noChangeArrowheads="1"/>
            </p:cNvSpPr>
            <p:nvPr/>
          </p:nvSpPr>
          <p:spPr bwMode="auto">
            <a:xfrm>
              <a:off x="8039100" y="4877919"/>
              <a:ext cx="908050" cy="28575"/>
            </a:xfrm>
            <a:prstGeom prst="rect">
              <a:avLst/>
            </a:prstGeom>
            <a:solidFill>
              <a:srgbClr val="EBE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64" name="Freeform 174"/>
            <p:cNvSpPr>
              <a:spLocks/>
            </p:cNvSpPr>
            <p:nvPr/>
          </p:nvSpPr>
          <p:spPr bwMode="auto">
            <a:xfrm>
              <a:off x="7643813" y="4804894"/>
              <a:ext cx="312738" cy="188912"/>
            </a:xfrm>
            <a:custGeom>
              <a:avLst/>
              <a:gdLst>
                <a:gd name="T0" fmla="*/ 73 w 117"/>
                <a:gd name="T1" fmla="*/ 0 h 71"/>
                <a:gd name="T2" fmla="*/ 46 w 117"/>
                <a:gd name="T3" fmla="*/ 0 h 71"/>
                <a:gd name="T4" fmla="*/ 46 w 117"/>
                <a:gd name="T5" fmla="*/ 4 h 71"/>
                <a:gd name="T6" fmla="*/ 50 w 117"/>
                <a:gd name="T7" fmla="*/ 4 h 71"/>
                <a:gd name="T8" fmla="*/ 50 w 117"/>
                <a:gd name="T9" fmla="*/ 7 h 71"/>
                <a:gd name="T10" fmla="*/ 30 w 117"/>
                <a:gd name="T11" fmla="*/ 7 h 71"/>
                <a:gd name="T12" fmla="*/ 9 w 117"/>
                <a:gd name="T13" fmla="*/ 16 h 71"/>
                <a:gd name="T14" fmla="*/ 0 w 117"/>
                <a:gd name="T15" fmla="*/ 37 h 71"/>
                <a:gd name="T16" fmla="*/ 30 w 117"/>
                <a:gd name="T17" fmla="*/ 67 h 71"/>
                <a:gd name="T18" fmla="*/ 6 w 117"/>
                <a:gd name="T19" fmla="*/ 67 h 71"/>
                <a:gd name="T20" fmla="*/ 6 w 117"/>
                <a:gd name="T21" fmla="*/ 71 h 71"/>
                <a:gd name="T22" fmla="*/ 112 w 117"/>
                <a:gd name="T23" fmla="*/ 71 h 71"/>
                <a:gd name="T24" fmla="*/ 112 w 117"/>
                <a:gd name="T25" fmla="*/ 67 h 71"/>
                <a:gd name="T26" fmla="*/ 87 w 117"/>
                <a:gd name="T27" fmla="*/ 67 h 71"/>
                <a:gd name="T28" fmla="*/ 117 w 117"/>
                <a:gd name="T29" fmla="*/ 37 h 71"/>
                <a:gd name="T30" fmla="*/ 87 w 117"/>
                <a:gd name="T31" fmla="*/ 7 h 71"/>
                <a:gd name="T32" fmla="*/ 69 w 117"/>
                <a:gd name="T33" fmla="*/ 7 h 71"/>
                <a:gd name="T34" fmla="*/ 69 w 117"/>
                <a:gd name="T35" fmla="*/ 4 h 71"/>
                <a:gd name="T36" fmla="*/ 73 w 117"/>
                <a:gd name="T37" fmla="*/ 4 h 71"/>
                <a:gd name="T38" fmla="*/ 73 w 117"/>
                <a:gd name="T3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7" h="71">
                  <a:moveTo>
                    <a:pt x="73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2" y="7"/>
                    <a:pt x="14" y="10"/>
                    <a:pt x="9" y="16"/>
                  </a:cubicBezTo>
                  <a:cubicBezTo>
                    <a:pt x="3" y="21"/>
                    <a:pt x="0" y="29"/>
                    <a:pt x="0" y="37"/>
                  </a:cubicBezTo>
                  <a:cubicBezTo>
                    <a:pt x="0" y="53"/>
                    <a:pt x="14" y="67"/>
                    <a:pt x="30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104" y="67"/>
                    <a:pt x="117" y="53"/>
                    <a:pt x="117" y="37"/>
                  </a:cubicBezTo>
                  <a:cubicBezTo>
                    <a:pt x="117" y="20"/>
                    <a:pt x="104" y="7"/>
                    <a:pt x="87" y="7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0"/>
                    <a:pt x="73" y="0"/>
                    <a:pt x="73" y="0"/>
                  </a:cubicBezTo>
                </a:path>
              </a:pathLst>
            </a:custGeom>
            <a:solidFill>
              <a:srgbClr val="48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65" name="Rectangle 175"/>
            <p:cNvSpPr>
              <a:spLocks noChangeArrowheads="1"/>
            </p:cNvSpPr>
            <p:nvPr/>
          </p:nvSpPr>
          <p:spPr bwMode="auto">
            <a:xfrm>
              <a:off x="7612063" y="5157319"/>
              <a:ext cx="368300" cy="42862"/>
            </a:xfrm>
            <a:prstGeom prst="rect">
              <a:avLst/>
            </a:prstGeom>
            <a:solidFill>
              <a:srgbClr val="293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66" name="Rectangle 176"/>
            <p:cNvSpPr>
              <a:spLocks noChangeArrowheads="1"/>
            </p:cNvSpPr>
            <p:nvPr/>
          </p:nvSpPr>
          <p:spPr bwMode="auto">
            <a:xfrm>
              <a:off x="7929563" y="5068419"/>
              <a:ext cx="50800" cy="30162"/>
            </a:xfrm>
            <a:prstGeom prst="rect">
              <a:avLst/>
            </a:prstGeom>
            <a:solidFill>
              <a:srgbClr val="48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67" name="Rectangle 177"/>
            <p:cNvSpPr>
              <a:spLocks noChangeArrowheads="1"/>
            </p:cNvSpPr>
            <p:nvPr/>
          </p:nvSpPr>
          <p:spPr bwMode="auto">
            <a:xfrm>
              <a:off x="7929563" y="5068419"/>
              <a:ext cx="50800" cy="30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68" name="Freeform 178"/>
            <p:cNvSpPr>
              <a:spLocks noEditPoints="1"/>
            </p:cNvSpPr>
            <p:nvPr/>
          </p:nvSpPr>
          <p:spPr bwMode="auto">
            <a:xfrm>
              <a:off x="8350250" y="5050956"/>
              <a:ext cx="342900" cy="60325"/>
            </a:xfrm>
            <a:custGeom>
              <a:avLst/>
              <a:gdLst>
                <a:gd name="T0" fmla="*/ 0 w 216"/>
                <a:gd name="T1" fmla="*/ 38 h 38"/>
                <a:gd name="T2" fmla="*/ 216 w 216"/>
                <a:gd name="T3" fmla="*/ 0 h 38"/>
                <a:gd name="T4" fmla="*/ 213 w 216"/>
                <a:gd name="T5" fmla="*/ 33 h 38"/>
                <a:gd name="T6" fmla="*/ 213 w 216"/>
                <a:gd name="T7" fmla="*/ 5 h 38"/>
                <a:gd name="T8" fmla="*/ 210 w 216"/>
                <a:gd name="T9" fmla="*/ 5 h 38"/>
                <a:gd name="T10" fmla="*/ 176 w 216"/>
                <a:gd name="T11" fmla="*/ 5 h 38"/>
                <a:gd name="T12" fmla="*/ 168 w 216"/>
                <a:gd name="T13" fmla="*/ 5 h 38"/>
                <a:gd name="T14" fmla="*/ 134 w 216"/>
                <a:gd name="T15" fmla="*/ 5 h 38"/>
                <a:gd name="T16" fmla="*/ 124 w 216"/>
                <a:gd name="T17" fmla="*/ 5 h 38"/>
                <a:gd name="T18" fmla="*/ 90 w 216"/>
                <a:gd name="T19" fmla="*/ 5 h 38"/>
                <a:gd name="T20" fmla="*/ 82 w 216"/>
                <a:gd name="T21" fmla="*/ 5 h 38"/>
                <a:gd name="T22" fmla="*/ 48 w 216"/>
                <a:gd name="T23" fmla="*/ 5 h 38"/>
                <a:gd name="T24" fmla="*/ 40 w 216"/>
                <a:gd name="T25" fmla="*/ 5 h 38"/>
                <a:gd name="T26" fmla="*/ 7 w 216"/>
                <a:gd name="T27" fmla="*/ 5 h 38"/>
                <a:gd name="T28" fmla="*/ 5 w 216"/>
                <a:gd name="T29" fmla="*/ 5 h 38"/>
                <a:gd name="T30" fmla="*/ 5 w 216"/>
                <a:gd name="T31" fmla="*/ 33 h 38"/>
                <a:gd name="T32" fmla="*/ 7 w 216"/>
                <a:gd name="T33" fmla="*/ 33 h 38"/>
                <a:gd name="T34" fmla="*/ 40 w 216"/>
                <a:gd name="T35" fmla="*/ 33 h 38"/>
                <a:gd name="T36" fmla="*/ 42 w 216"/>
                <a:gd name="T37" fmla="*/ 33 h 38"/>
                <a:gd name="T38" fmla="*/ 42 w 216"/>
                <a:gd name="T39" fmla="*/ 5 h 38"/>
                <a:gd name="T40" fmla="*/ 47 w 216"/>
                <a:gd name="T41" fmla="*/ 6 h 38"/>
                <a:gd name="T42" fmla="*/ 47 w 216"/>
                <a:gd name="T43" fmla="*/ 33 h 38"/>
                <a:gd name="T44" fmla="*/ 48 w 216"/>
                <a:gd name="T45" fmla="*/ 33 h 38"/>
                <a:gd name="T46" fmla="*/ 82 w 216"/>
                <a:gd name="T47" fmla="*/ 33 h 38"/>
                <a:gd name="T48" fmla="*/ 85 w 216"/>
                <a:gd name="T49" fmla="*/ 33 h 38"/>
                <a:gd name="T50" fmla="*/ 85 w 216"/>
                <a:gd name="T51" fmla="*/ 5 h 38"/>
                <a:gd name="T52" fmla="*/ 89 w 216"/>
                <a:gd name="T53" fmla="*/ 6 h 38"/>
                <a:gd name="T54" fmla="*/ 89 w 216"/>
                <a:gd name="T55" fmla="*/ 33 h 38"/>
                <a:gd name="T56" fmla="*/ 90 w 216"/>
                <a:gd name="T57" fmla="*/ 33 h 38"/>
                <a:gd name="T58" fmla="*/ 124 w 216"/>
                <a:gd name="T59" fmla="*/ 33 h 38"/>
                <a:gd name="T60" fmla="*/ 127 w 216"/>
                <a:gd name="T61" fmla="*/ 33 h 38"/>
                <a:gd name="T62" fmla="*/ 127 w 216"/>
                <a:gd name="T63" fmla="*/ 5 h 38"/>
                <a:gd name="T64" fmla="*/ 131 w 216"/>
                <a:gd name="T65" fmla="*/ 6 h 38"/>
                <a:gd name="T66" fmla="*/ 131 w 216"/>
                <a:gd name="T67" fmla="*/ 32 h 38"/>
                <a:gd name="T68" fmla="*/ 134 w 216"/>
                <a:gd name="T69" fmla="*/ 33 h 38"/>
                <a:gd name="T70" fmla="*/ 168 w 216"/>
                <a:gd name="T71" fmla="*/ 33 h 38"/>
                <a:gd name="T72" fmla="*/ 169 w 216"/>
                <a:gd name="T73" fmla="*/ 33 h 38"/>
                <a:gd name="T74" fmla="*/ 169 w 216"/>
                <a:gd name="T75" fmla="*/ 5 h 38"/>
                <a:gd name="T76" fmla="*/ 174 w 216"/>
                <a:gd name="T77" fmla="*/ 6 h 38"/>
                <a:gd name="T78" fmla="*/ 174 w 216"/>
                <a:gd name="T79" fmla="*/ 32 h 38"/>
                <a:gd name="T80" fmla="*/ 176 w 216"/>
                <a:gd name="T81" fmla="*/ 33 h 38"/>
                <a:gd name="T82" fmla="*/ 210 w 216"/>
                <a:gd name="T83" fmla="*/ 3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6" h="38">
                  <a:moveTo>
                    <a:pt x="0" y="0"/>
                  </a:moveTo>
                  <a:lnTo>
                    <a:pt x="0" y="38"/>
                  </a:lnTo>
                  <a:lnTo>
                    <a:pt x="216" y="38"/>
                  </a:lnTo>
                  <a:lnTo>
                    <a:pt x="216" y="0"/>
                  </a:lnTo>
                  <a:lnTo>
                    <a:pt x="0" y="0"/>
                  </a:lnTo>
                  <a:close/>
                  <a:moveTo>
                    <a:pt x="213" y="33"/>
                  </a:moveTo>
                  <a:lnTo>
                    <a:pt x="194" y="20"/>
                  </a:lnTo>
                  <a:lnTo>
                    <a:pt x="213" y="5"/>
                  </a:lnTo>
                  <a:lnTo>
                    <a:pt x="213" y="33"/>
                  </a:lnTo>
                  <a:close/>
                  <a:moveTo>
                    <a:pt x="210" y="5"/>
                  </a:moveTo>
                  <a:lnTo>
                    <a:pt x="193" y="18"/>
                  </a:lnTo>
                  <a:lnTo>
                    <a:pt x="176" y="5"/>
                  </a:lnTo>
                  <a:lnTo>
                    <a:pt x="210" y="5"/>
                  </a:lnTo>
                  <a:close/>
                  <a:moveTo>
                    <a:pt x="168" y="5"/>
                  </a:moveTo>
                  <a:lnTo>
                    <a:pt x="151" y="18"/>
                  </a:lnTo>
                  <a:lnTo>
                    <a:pt x="134" y="5"/>
                  </a:lnTo>
                  <a:lnTo>
                    <a:pt x="168" y="5"/>
                  </a:lnTo>
                  <a:close/>
                  <a:moveTo>
                    <a:pt x="124" y="5"/>
                  </a:moveTo>
                  <a:lnTo>
                    <a:pt x="107" y="18"/>
                  </a:lnTo>
                  <a:lnTo>
                    <a:pt x="90" y="5"/>
                  </a:lnTo>
                  <a:lnTo>
                    <a:pt x="124" y="5"/>
                  </a:lnTo>
                  <a:close/>
                  <a:moveTo>
                    <a:pt x="82" y="5"/>
                  </a:moveTo>
                  <a:lnTo>
                    <a:pt x="65" y="18"/>
                  </a:lnTo>
                  <a:lnTo>
                    <a:pt x="48" y="5"/>
                  </a:lnTo>
                  <a:lnTo>
                    <a:pt x="82" y="5"/>
                  </a:lnTo>
                  <a:close/>
                  <a:moveTo>
                    <a:pt x="40" y="5"/>
                  </a:moveTo>
                  <a:lnTo>
                    <a:pt x="23" y="18"/>
                  </a:lnTo>
                  <a:lnTo>
                    <a:pt x="7" y="5"/>
                  </a:lnTo>
                  <a:lnTo>
                    <a:pt x="40" y="5"/>
                  </a:lnTo>
                  <a:close/>
                  <a:moveTo>
                    <a:pt x="5" y="5"/>
                  </a:moveTo>
                  <a:lnTo>
                    <a:pt x="22" y="20"/>
                  </a:lnTo>
                  <a:lnTo>
                    <a:pt x="5" y="33"/>
                  </a:lnTo>
                  <a:lnTo>
                    <a:pt x="5" y="5"/>
                  </a:lnTo>
                  <a:close/>
                  <a:moveTo>
                    <a:pt x="7" y="33"/>
                  </a:moveTo>
                  <a:lnTo>
                    <a:pt x="23" y="20"/>
                  </a:lnTo>
                  <a:lnTo>
                    <a:pt x="40" y="33"/>
                  </a:lnTo>
                  <a:lnTo>
                    <a:pt x="7" y="33"/>
                  </a:lnTo>
                  <a:close/>
                  <a:moveTo>
                    <a:pt x="42" y="33"/>
                  </a:moveTo>
                  <a:lnTo>
                    <a:pt x="25" y="20"/>
                  </a:lnTo>
                  <a:lnTo>
                    <a:pt x="42" y="5"/>
                  </a:lnTo>
                  <a:lnTo>
                    <a:pt x="42" y="33"/>
                  </a:lnTo>
                  <a:close/>
                  <a:moveTo>
                    <a:pt x="47" y="6"/>
                  </a:moveTo>
                  <a:lnTo>
                    <a:pt x="64" y="20"/>
                  </a:lnTo>
                  <a:lnTo>
                    <a:pt x="47" y="33"/>
                  </a:lnTo>
                  <a:lnTo>
                    <a:pt x="47" y="6"/>
                  </a:lnTo>
                  <a:close/>
                  <a:moveTo>
                    <a:pt x="48" y="33"/>
                  </a:moveTo>
                  <a:lnTo>
                    <a:pt x="65" y="22"/>
                  </a:lnTo>
                  <a:lnTo>
                    <a:pt x="82" y="33"/>
                  </a:lnTo>
                  <a:lnTo>
                    <a:pt x="48" y="33"/>
                  </a:lnTo>
                  <a:close/>
                  <a:moveTo>
                    <a:pt x="85" y="33"/>
                  </a:moveTo>
                  <a:lnTo>
                    <a:pt x="67" y="20"/>
                  </a:lnTo>
                  <a:lnTo>
                    <a:pt x="85" y="5"/>
                  </a:lnTo>
                  <a:lnTo>
                    <a:pt x="85" y="33"/>
                  </a:lnTo>
                  <a:close/>
                  <a:moveTo>
                    <a:pt x="89" y="6"/>
                  </a:moveTo>
                  <a:lnTo>
                    <a:pt x="106" y="20"/>
                  </a:lnTo>
                  <a:lnTo>
                    <a:pt x="89" y="33"/>
                  </a:lnTo>
                  <a:lnTo>
                    <a:pt x="89" y="6"/>
                  </a:lnTo>
                  <a:close/>
                  <a:moveTo>
                    <a:pt x="90" y="33"/>
                  </a:moveTo>
                  <a:lnTo>
                    <a:pt x="107" y="22"/>
                  </a:lnTo>
                  <a:lnTo>
                    <a:pt x="124" y="33"/>
                  </a:lnTo>
                  <a:lnTo>
                    <a:pt x="90" y="33"/>
                  </a:lnTo>
                  <a:close/>
                  <a:moveTo>
                    <a:pt x="127" y="33"/>
                  </a:moveTo>
                  <a:lnTo>
                    <a:pt x="111" y="20"/>
                  </a:lnTo>
                  <a:lnTo>
                    <a:pt x="127" y="5"/>
                  </a:lnTo>
                  <a:lnTo>
                    <a:pt x="127" y="33"/>
                  </a:lnTo>
                  <a:close/>
                  <a:moveTo>
                    <a:pt x="131" y="6"/>
                  </a:moveTo>
                  <a:lnTo>
                    <a:pt x="147" y="20"/>
                  </a:lnTo>
                  <a:lnTo>
                    <a:pt x="131" y="32"/>
                  </a:lnTo>
                  <a:lnTo>
                    <a:pt x="131" y="6"/>
                  </a:lnTo>
                  <a:close/>
                  <a:moveTo>
                    <a:pt x="134" y="33"/>
                  </a:moveTo>
                  <a:lnTo>
                    <a:pt x="151" y="20"/>
                  </a:lnTo>
                  <a:lnTo>
                    <a:pt x="168" y="33"/>
                  </a:lnTo>
                  <a:lnTo>
                    <a:pt x="134" y="33"/>
                  </a:lnTo>
                  <a:close/>
                  <a:moveTo>
                    <a:pt x="169" y="33"/>
                  </a:moveTo>
                  <a:lnTo>
                    <a:pt x="153" y="20"/>
                  </a:lnTo>
                  <a:lnTo>
                    <a:pt x="169" y="5"/>
                  </a:lnTo>
                  <a:lnTo>
                    <a:pt x="169" y="33"/>
                  </a:lnTo>
                  <a:close/>
                  <a:moveTo>
                    <a:pt x="174" y="6"/>
                  </a:moveTo>
                  <a:lnTo>
                    <a:pt x="191" y="20"/>
                  </a:lnTo>
                  <a:lnTo>
                    <a:pt x="174" y="32"/>
                  </a:lnTo>
                  <a:lnTo>
                    <a:pt x="174" y="6"/>
                  </a:lnTo>
                  <a:close/>
                  <a:moveTo>
                    <a:pt x="176" y="33"/>
                  </a:moveTo>
                  <a:lnTo>
                    <a:pt x="193" y="20"/>
                  </a:lnTo>
                  <a:lnTo>
                    <a:pt x="210" y="33"/>
                  </a:lnTo>
                  <a:lnTo>
                    <a:pt x="176" y="33"/>
                  </a:lnTo>
                  <a:close/>
                </a:path>
              </a:pathLst>
            </a:custGeom>
            <a:solidFill>
              <a:srgbClr val="6CC7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69" name="Freeform 179"/>
            <p:cNvSpPr>
              <a:spLocks noEditPoints="1"/>
            </p:cNvSpPr>
            <p:nvPr/>
          </p:nvSpPr>
          <p:spPr bwMode="auto">
            <a:xfrm>
              <a:off x="8350250" y="5050956"/>
              <a:ext cx="342900" cy="60325"/>
            </a:xfrm>
            <a:custGeom>
              <a:avLst/>
              <a:gdLst>
                <a:gd name="T0" fmla="*/ 0 w 216"/>
                <a:gd name="T1" fmla="*/ 38 h 38"/>
                <a:gd name="T2" fmla="*/ 216 w 216"/>
                <a:gd name="T3" fmla="*/ 0 h 38"/>
                <a:gd name="T4" fmla="*/ 213 w 216"/>
                <a:gd name="T5" fmla="*/ 33 h 38"/>
                <a:gd name="T6" fmla="*/ 213 w 216"/>
                <a:gd name="T7" fmla="*/ 5 h 38"/>
                <a:gd name="T8" fmla="*/ 210 w 216"/>
                <a:gd name="T9" fmla="*/ 5 h 38"/>
                <a:gd name="T10" fmla="*/ 176 w 216"/>
                <a:gd name="T11" fmla="*/ 5 h 38"/>
                <a:gd name="T12" fmla="*/ 168 w 216"/>
                <a:gd name="T13" fmla="*/ 5 h 38"/>
                <a:gd name="T14" fmla="*/ 134 w 216"/>
                <a:gd name="T15" fmla="*/ 5 h 38"/>
                <a:gd name="T16" fmla="*/ 124 w 216"/>
                <a:gd name="T17" fmla="*/ 5 h 38"/>
                <a:gd name="T18" fmla="*/ 90 w 216"/>
                <a:gd name="T19" fmla="*/ 5 h 38"/>
                <a:gd name="T20" fmla="*/ 82 w 216"/>
                <a:gd name="T21" fmla="*/ 5 h 38"/>
                <a:gd name="T22" fmla="*/ 48 w 216"/>
                <a:gd name="T23" fmla="*/ 5 h 38"/>
                <a:gd name="T24" fmla="*/ 40 w 216"/>
                <a:gd name="T25" fmla="*/ 5 h 38"/>
                <a:gd name="T26" fmla="*/ 7 w 216"/>
                <a:gd name="T27" fmla="*/ 5 h 38"/>
                <a:gd name="T28" fmla="*/ 5 w 216"/>
                <a:gd name="T29" fmla="*/ 5 h 38"/>
                <a:gd name="T30" fmla="*/ 5 w 216"/>
                <a:gd name="T31" fmla="*/ 33 h 38"/>
                <a:gd name="T32" fmla="*/ 7 w 216"/>
                <a:gd name="T33" fmla="*/ 33 h 38"/>
                <a:gd name="T34" fmla="*/ 40 w 216"/>
                <a:gd name="T35" fmla="*/ 33 h 38"/>
                <a:gd name="T36" fmla="*/ 42 w 216"/>
                <a:gd name="T37" fmla="*/ 33 h 38"/>
                <a:gd name="T38" fmla="*/ 42 w 216"/>
                <a:gd name="T39" fmla="*/ 5 h 38"/>
                <a:gd name="T40" fmla="*/ 47 w 216"/>
                <a:gd name="T41" fmla="*/ 6 h 38"/>
                <a:gd name="T42" fmla="*/ 47 w 216"/>
                <a:gd name="T43" fmla="*/ 33 h 38"/>
                <a:gd name="T44" fmla="*/ 48 w 216"/>
                <a:gd name="T45" fmla="*/ 33 h 38"/>
                <a:gd name="T46" fmla="*/ 82 w 216"/>
                <a:gd name="T47" fmla="*/ 33 h 38"/>
                <a:gd name="T48" fmla="*/ 85 w 216"/>
                <a:gd name="T49" fmla="*/ 33 h 38"/>
                <a:gd name="T50" fmla="*/ 85 w 216"/>
                <a:gd name="T51" fmla="*/ 5 h 38"/>
                <a:gd name="T52" fmla="*/ 89 w 216"/>
                <a:gd name="T53" fmla="*/ 6 h 38"/>
                <a:gd name="T54" fmla="*/ 89 w 216"/>
                <a:gd name="T55" fmla="*/ 33 h 38"/>
                <a:gd name="T56" fmla="*/ 90 w 216"/>
                <a:gd name="T57" fmla="*/ 33 h 38"/>
                <a:gd name="T58" fmla="*/ 124 w 216"/>
                <a:gd name="T59" fmla="*/ 33 h 38"/>
                <a:gd name="T60" fmla="*/ 127 w 216"/>
                <a:gd name="T61" fmla="*/ 33 h 38"/>
                <a:gd name="T62" fmla="*/ 127 w 216"/>
                <a:gd name="T63" fmla="*/ 5 h 38"/>
                <a:gd name="T64" fmla="*/ 131 w 216"/>
                <a:gd name="T65" fmla="*/ 6 h 38"/>
                <a:gd name="T66" fmla="*/ 131 w 216"/>
                <a:gd name="T67" fmla="*/ 32 h 38"/>
                <a:gd name="T68" fmla="*/ 134 w 216"/>
                <a:gd name="T69" fmla="*/ 33 h 38"/>
                <a:gd name="T70" fmla="*/ 168 w 216"/>
                <a:gd name="T71" fmla="*/ 33 h 38"/>
                <a:gd name="T72" fmla="*/ 169 w 216"/>
                <a:gd name="T73" fmla="*/ 33 h 38"/>
                <a:gd name="T74" fmla="*/ 169 w 216"/>
                <a:gd name="T75" fmla="*/ 5 h 38"/>
                <a:gd name="T76" fmla="*/ 174 w 216"/>
                <a:gd name="T77" fmla="*/ 6 h 38"/>
                <a:gd name="T78" fmla="*/ 174 w 216"/>
                <a:gd name="T79" fmla="*/ 32 h 38"/>
                <a:gd name="T80" fmla="*/ 176 w 216"/>
                <a:gd name="T81" fmla="*/ 33 h 38"/>
                <a:gd name="T82" fmla="*/ 210 w 216"/>
                <a:gd name="T83" fmla="*/ 3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6" h="38">
                  <a:moveTo>
                    <a:pt x="0" y="0"/>
                  </a:moveTo>
                  <a:lnTo>
                    <a:pt x="0" y="38"/>
                  </a:lnTo>
                  <a:lnTo>
                    <a:pt x="216" y="38"/>
                  </a:lnTo>
                  <a:lnTo>
                    <a:pt x="216" y="0"/>
                  </a:lnTo>
                  <a:lnTo>
                    <a:pt x="0" y="0"/>
                  </a:lnTo>
                  <a:moveTo>
                    <a:pt x="213" y="33"/>
                  </a:moveTo>
                  <a:lnTo>
                    <a:pt x="194" y="20"/>
                  </a:lnTo>
                  <a:lnTo>
                    <a:pt x="213" y="5"/>
                  </a:lnTo>
                  <a:lnTo>
                    <a:pt x="213" y="33"/>
                  </a:lnTo>
                  <a:moveTo>
                    <a:pt x="210" y="5"/>
                  </a:moveTo>
                  <a:lnTo>
                    <a:pt x="193" y="18"/>
                  </a:lnTo>
                  <a:lnTo>
                    <a:pt x="176" y="5"/>
                  </a:lnTo>
                  <a:lnTo>
                    <a:pt x="210" y="5"/>
                  </a:lnTo>
                  <a:moveTo>
                    <a:pt x="168" y="5"/>
                  </a:moveTo>
                  <a:lnTo>
                    <a:pt x="151" y="18"/>
                  </a:lnTo>
                  <a:lnTo>
                    <a:pt x="134" y="5"/>
                  </a:lnTo>
                  <a:lnTo>
                    <a:pt x="168" y="5"/>
                  </a:lnTo>
                  <a:moveTo>
                    <a:pt x="124" y="5"/>
                  </a:moveTo>
                  <a:lnTo>
                    <a:pt x="107" y="18"/>
                  </a:lnTo>
                  <a:lnTo>
                    <a:pt x="90" y="5"/>
                  </a:lnTo>
                  <a:lnTo>
                    <a:pt x="124" y="5"/>
                  </a:lnTo>
                  <a:moveTo>
                    <a:pt x="82" y="5"/>
                  </a:moveTo>
                  <a:lnTo>
                    <a:pt x="65" y="18"/>
                  </a:lnTo>
                  <a:lnTo>
                    <a:pt x="48" y="5"/>
                  </a:lnTo>
                  <a:lnTo>
                    <a:pt x="82" y="5"/>
                  </a:lnTo>
                  <a:moveTo>
                    <a:pt x="40" y="5"/>
                  </a:moveTo>
                  <a:lnTo>
                    <a:pt x="23" y="18"/>
                  </a:lnTo>
                  <a:lnTo>
                    <a:pt x="7" y="5"/>
                  </a:lnTo>
                  <a:lnTo>
                    <a:pt x="40" y="5"/>
                  </a:lnTo>
                  <a:moveTo>
                    <a:pt x="5" y="5"/>
                  </a:moveTo>
                  <a:lnTo>
                    <a:pt x="22" y="20"/>
                  </a:lnTo>
                  <a:lnTo>
                    <a:pt x="5" y="33"/>
                  </a:lnTo>
                  <a:lnTo>
                    <a:pt x="5" y="5"/>
                  </a:lnTo>
                  <a:moveTo>
                    <a:pt x="7" y="33"/>
                  </a:moveTo>
                  <a:lnTo>
                    <a:pt x="23" y="20"/>
                  </a:lnTo>
                  <a:lnTo>
                    <a:pt x="40" y="33"/>
                  </a:lnTo>
                  <a:lnTo>
                    <a:pt x="7" y="33"/>
                  </a:lnTo>
                  <a:moveTo>
                    <a:pt x="42" y="33"/>
                  </a:moveTo>
                  <a:lnTo>
                    <a:pt x="25" y="20"/>
                  </a:lnTo>
                  <a:lnTo>
                    <a:pt x="42" y="5"/>
                  </a:lnTo>
                  <a:lnTo>
                    <a:pt x="42" y="33"/>
                  </a:lnTo>
                  <a:moveTo>
                    <a:pt x="47" y="6"/>
                  </a:moveTo>
                  <a:lnTo>
                    <a:pt x="64" y="20"/>
                  </a:lnTo>
                  <a:lnTo>
                    <a:pt x="47" y="33"/>
                  </a:lnTo>
                  <a:lnTo>
                    <a:pt x="47" y="6"/>
                  </a:lnTo>
                  <a:moveTo>
                    <a:pt x="48" y="33"/>
                  </a:moveTo>
                  <a:lnTo>
                    <a:pt x="65" y="22"/>
                  </a:lnTo>
                  <a:lnTo>
                    <a:pt x="82" y="33"/>
                  </a:lnTo>
                  <a:lnTo>
                    <a:pt x="48" y="33"/>
                  </a:lnTo>
                  <a:moveTo>
                    <a:pt x="85" y="33"/>
                  </a:moveTo>
                  <a:lnTo>
                    <a:pt x="67" y="20"/>
                  </a:lnTo>
                  <a:lnTo>
                    <a:pt x="85" y="5"/>
                  </a:lnTo>
                  <a:lnTo>
                    <a:pt x="85" y="33"/>
                  </a:lnTo>
                  <a:moveTo>
                    <a:pt x="89" y="6"/>
                  </a:moveTo>
                  <a:lnTo>
                    <a:pt x="106" y="20"/>
                  </a:lnTo>
                  <a:lnTo>
                    <a:pt x="89" y="33"/>
                  </a:lnTo>
                  <a:lnTo>
                    <a:pt x="89" y="6"/>
                  </a:lnTo>
                  <a:moveTo>
                    <a:pt x="90" y="33"/>
                  </a:moveTo>
                  <a:lnTo>
                    <a:pt x="107" y="22"/>
                  </a:lnTo>
                  <a:lnTo>
                    <a:pt x="124" y="33"/>
                  </a:lnTo>
                  <a:lnTo>
                    <a:pt x="90" y="33"/>
                  </a:lnTo>
                  <a:moveTo>
                    <a:pt x="127" y="33"/>
                  </a:moveTo>
                  <a:lnTo>
                    <a:pt x="111" y="20"/>
                  </a:lnTo>
                  <a:lnTo>
                    <a:pt x="127" y="5"/>
                  </a:lnTo>
                  <a:lnTo>
                    <a:pt x="127" y="33"/>
                  </a:lnTo>
                  <a:moveTo>
                    <a:pt x="131" y="6"/>
                  </a:moveTo>
                  <a:lnTo>
                    <a:pt x="147" y="20"/>
                  </a:lnTo>
                  <a:lnTo>
                    <a:pt x="131" y="32"/>
                  </a:lnTo>
                  <a:lnTo>
                    <a:pt x="131" y="6"/>
                  </a:lnTo>
                  <a:moveTo>
                    <a:pt x="134" y="33"/>
                  </a:moveTo>
                  <a:lnTo>
                    <a:pt x="151" y="20"/>
                  </a:lnTo>
                  <a:lnTo>
                    <a:pt x="168" y="33"/>
                  </a:lnTo>
                  <a:lnTo>
                    <a:pt x="134" y="33"/>
                  </a:lnTo>
                  <a:moveTo>
                    <a:pt x="169" y="33"/>
                  </a:moveTo>
                  <a:lnTo>
                    <a:pt x="153" y="20"/>
                  </a:lnTo>
                  <a:lnTo>
                    <a:pt x="169" y="5"/>
                  </a:lnTo>
                  <a:lnTo>
                    <a:pt x="169" y="33"/>
                  </a:lnTo>
                  <a:moveTo>
                    <a:pt x="174" y="6"/>
                  </a:moveTo>
                  <a:lnTo>
                    <a:pt x="191" y="20"/>
                  </a:lnTo>
                  <a:lnTo>
                    <a:pt x="174" y="32"/>
                  </a:lnTo>
                  <a:lnTo>
                    <a:pt x="174" y="6"/>
                  </a:lnTo>
                  <a:moveTo>
                    <a:pt x="176" y="33"/>
                  </a:moveTo>
                  <a:lnTo>
                    <a:pt x="193" y="20"/>
                  </a:lnTo>
                  <a:lnTo>
                    <a:pt x="210" y="33"/>
                  </a:lnTo>
                  <a:lnTo>
                    <a:pt x="176" y="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70" name="Freeform 180"/>
            <p:cNvSpPr>
              <a:spLocks noEditPoints="1"/>
            </p:cNvSpPr>
            <p:nvPr/>
          </p:nvSpPr>
          <p:spPr bwMode="auto">
            <a:xfrm>
              <a:off x="7659688" y="4812831"/>
              <a:ext cx="58738" cy="344487"/>
            </a:xfrm>
            <a:custGeom>
              <a:avLst/>
              <a:gdLst>
                <a:gd name="T0" fmla="*/ 37 w 37"/>
                <a:gd name="T1" fmla="*/ 217 h 217"/>
                <a:gd name="T2" fmla="*/ 0 w 37"/>
                <a:gd name="T3" fmla="*/ 0 h 217"/>
                <a:gd name="T4" fmla="*/ 34 w 37"/>
                <a:gd name="T5" fmla="*/ 5 h 217"/>
                <a:gd name="T6" fmla="*/ 5 w 37"/>
                <a:gd name="T7" fmla="*/ 5 h 217"/>
                <a:gd name="T8" fmla="*/ 4 w 37"/>
                <a:gd name="T9" fmla="*/ 7 h 217"/>
                <a:gd name="T10" fmla="*/ 4 w 37"/>
                <a:gd name="T11" fmla="*/ 41 h 217"/>
                <a:gd name="T12" fmla="*/ 4 w 37"/>
                <a:gd name="T13" fmla="*/ 51 h 217"/>
                <a:gd name="T14" fmla="*/ 4 w 37"/>
                <a:gd name="T15" fmla="*/ 84 h 217"/>
                <a:gd name="T16" fmla="*/ 4 w 37"/>
                <a:gd name="T17" fmla="*/ 93 h 217"/>
                <a:gd name="T18" fmla="*/ 4 w 37"/>
                <a:gd name="T19" fmla="*/ 126 h 217"/>
                <a:gd name="T20" fmla="*/ 4 w 37"/>
                <a:gd name="T21" fmla="*/ 135 h 217"/>
                <a:gd name="T22" fmla="*/ 4 w 37"/>
                <a:gd name="T23" fmla="*/ 168 h 217"/>
                <a:gd name="T24" fmla="*/ 4 w 37"/>
                <a:gd name="T25" fmla="*/ 177 h 217"/>
                <a:gd name="T26" fmla="*/ 4 w 37"/>
                <a:gd name="T27" fmla="*/ 210 h 217"/>
                <a:gd name="T28" fmla="*/ 5 w 37"/>
                <a:gd name="T29" fmla="*/ 213 h 217"/>
                <a:gd name="T30" fmla="*/ 32 w 37"/>
                <a:gd name="T31" fmla="*/ 213 h 217"/>
                <a:gd name="T32" fmla="*/ 34 w 37"/>
                <a:gd name="T33" fmla="*/ 210 h 217"/>
                <a:gd name="T34" fmla="*/ 34 w 37"/>
                <a:gd name="T35" fmla="*/ 177 h 217"/>
                <a:gd name="T36" fmla="*/ 32 w 37"/>
                <a:gd name="T37" fmla="*/ 175 h 217"/>
                <a:gd name="T38" fmla="*/ 5 w 37"/>
                <a:gd name="T39" fmla="*/ 175 h 217"/>
                <a:gd name="T40" fmla="*/ 5 w 37"/>
                <a:gd name="T41" fmla="*/ 170 h 217"/>
                <a:gd name="T42" fmla="*/ 32 w 37"/>
                <a:gd name="T43" fmla="*/ 170 h 217"/>
                <a:gd name="T44" fmla="*/ 34 w 37"/>
                <a:gd name="T45" fmla="*/ 168 h 217"/>
                <a:gd name="T46" fmla="*/ 34 w 37"/>
                <a:gd name="T47" fmla="*/ 135 h 217"/>
                <a:gd name="T48" fmla="*/ 32 w 37"/>
                <a:gd name="T49" fmla="*/ 133 h 217"/>
                <a:gd name="T50" fmla="*/ 5 w 37"/>
                <a:gd name="T51" fmla="*/ 133 h 217"/>
                <a:gd name="T52" fmla="*/ 5 w 37"/>
                <a:gd name="T53" fmla="*/ 128 h 217"/>
                <a:gd name="T54" fmla="*/ 32 w 37"/>
                <a:gd name="T55" fmla="*/ 128 h 217"/>
                <a:gd name="T56" fmla="*/ 34 w 37"/>
                <a:gd name="T57" fmla="*/ 126 h 217"/>
                <a:gd name="T58" fmla="*/ 34 w 37"/>
                <a:gd name="T59" fmla="*/ 93 h 217"/>
                <a:gd name="T60" fmla="*/ 32 w 37"/>
                <a:gd name="T61" fmla="*/ 89 h 217"/>
                <a:gd name="T62" fmla="*/ 5 w 37"/>
                <a:gd name="T63" fmla="*/ 89 h 217"/>
                <a:gd name="T64" fmla="*/ 5 w 37"/>
                <a:gd name="T65" fmla="*/ 86 h 217"/>
                <a:gd name="T66" fmla="*/ 32 w 37"/>
                <a:gd name="T67" fmla="*/ 86 h 217"/>
                <a:gd name="T68" fmla="*/ 34 w 37"/>
                <a:gd name="T69" fmla="*/ 84 h 217"/>
                <a:gd name="T70" fmla="*/ 34 w 37"/>
                <a:gd name="T71" fmla="*/ 51 h 217"/>
                <a:gd name="T72" fmla="*/ 32 w 37"/>
                <a:gd name="T73" fmla="*/ 47 h 217"/>
                <a:gd name="T74" fmla="*/ 5 w 37"/>
                <a:gd name="T75" fmla="*/ 47 h 217"/>
                <a:gd name="T76" fmla="*/ 5 w 37"/>
                <a:gd name="T77" fmla="*/ 42 h 217"/>
                <a:gd name="T78" fmla="*/ 32 w 37"/>
                <a:gd name="T79" fmla="*/ 42 h 217"/>
                <a:gd name="T80" fmla="*/ 34 w 37"/>
                <a:gd name="T81" fmla="*/ 41 h 217"/>
                <a:gd name="T82" fmla="*/ 34 w 37"/>
                <a:gd name="T83" fmla="*/ 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" h="217">
                  <a:moveTo>
                    <a:pt x="0" y="217"/>
                  </a:moveTo>
                  <a:lnTo>
                    <a:pt x="37" y="217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217"/>
                  </a:lnTo>
                  <a:close/>
                  <a:moveTo>
                    <a:pt x="34" y="5"/>
                  </a:moveTo>
                  <a:lnTo>
                    <a:pt x="19" y="22"/>
                  </a:lnTo>
                  <a:lnTo>
                    <a:pt x="5" y="5"/>
                  </a:lnTo>
                  <a:lnTo>
                    <a:pt x="34" y="5"/>
                  </a:lnTo>
                  <a:close/>
                  <a:moveTo>
                    <a:pt x="4" y="7"/>
                  </a:moveTo>
                  <a:lnTo>
                    <a:pt x="17" y="24"/>
                  </a:lnTo>
                  <a:lnTo>
                    <a:pt x="4" y="41"/>
                  </a:lnTo>
                  <a:lnTo>
                    <a:pt x="4" y="7"/>
                  </a:lnTo>
                  <a:close/>
                  <a:moveTo>
                    <a:pt x="4" y="51"/>
                  </a:moveTo>
                  <a:lnTo>
                    <a:pt x="17" y="68"/>
                  </a:lnTo>
                  <a:lnTo>
                    <a:pt x="4" y="84"/>
                  </a:lnTo>
                  <a:lnTo>
                    <a:pt x="4" y="51"/>
                  </a:lnTo>
                  <a:close/>
                  <a:moveTo>
                    <a:pt x="4" y="93"/>
                  </a:moveTo>
                  <a:lnTo>
                    <a:pt x="17" y="109"/>
                  </a:lnTo>
                  <a:lnTo>
                    <a:pt x="4" y="126"/>
                  </a:lnTo>
                  <a:lnTo>
                    <a:pt x="4" y="93"/>
                  </a:lnTo>
                  <a:close/>
                  <a:moveTo>
                    <a:pt x="4" y="135"/>
                  </a:moveTo>
                  <a:lnTo>
                    <a:pt x="17" y="151"/>
                  </a:lnTo>
                  <a:lnTo>
                    <a:pt x="4" y="168"/>
                  </a:lnTo>
                  <a:lnTo>
                    <a:pt x="4" y="135"/>
                  </a:lnTo>
                  <a:close/>
                  <a:moveTo>
                    <a:pt x="4" y="177"/>
                  </a:moveTo>
                  <a:lnTo>
                    <a:pt x="17" y="193"/>
                  </a:lnTo>
                  <a:lnTo>
                    <a:pt x="4" y="210"/>
                  </a:lnTo>
                  <a:lnTo>
                    <a:pt x="4" y="177"/>
                  </a:lnTo>
                  <a:close/>
                  <a:moveTo>
                    <a:pt x="5" y="213"/>
                  </a:moveTo>
                  <a:lnTo>
                    <a:pt x="19" y="195"/>
                  </a:lnTo>
                  <a:lnTo>
                    <a:pt x="32" y="213"/>
                  </a:lnTo>
                  <a:lnTo>
                    <a:pt x="5" y="213"/>
                  </a:lnTo>
                  <a:close/>
                  <a:moveTo>
                    <a:pt x="34" y="210"/>
                  </a:moveTo>
                  <a:lnTo>
                    <a:pt x="20" y="193"/>
                  </a:lnTo>
                  <a:lnTo>
                    <a:pt x="34" y="177"/>
                  </a:lnTo>
                  <a:lnTo>
                    <a:pt x="34" y="210"/>
                  </a:lnTo>
                  <a:close/>
                  <a:moveTo>
                    <a:pt x="32" y="175"/>
                  </a:moveTo>
                  <a:lnTo>
                    <a:pt x="19" y="192"/>
                  </a:lnTo>
                  <a:lnTo>
                    <a:pt x="5" y="175"/>
                  </a:lnTo>
                  <a:lnTo>
                    <a:pt x="32" y="175"/>
                  </a:lnTo>
                  <a:close/>
                  <a:moveTo>
                    <a:pt x="5" y="170"/>
                  </a:moveTo>
                  <a:lnTo>
                    <a:pt x="19" y="153"/>
                  </a:lnTo>
                  <a:lnTo>
                    <a:pt x="32" y="170"/>
                  </a:lnTo>
                  <a:lnTo>
                    <a:pt x="5" y="170"/>
                  </a:lnTo>
                  <a:close/>
                  <a:moveTo>
                    <a:pt x="34" y="168"/>
                  </a:moveTo>
                  <a:lnTo>
                    <a:pt x="20" y="151"/>
                  </a:lnTo>
                  <a:lnTo>
                    <a:pt x="34" y="135"/>
                  </a:lnTo>
                  <a:lnTo>
                    <a:pt x="34" y="168"/>
                  </a:lnTo>
                  <a:close/>
                  <a:moveTo>
                    <a:pt x="32" y="133"/>
                  </a:moveTo>
                  <a:lnTo>
                    <a:pt x="19" y="150"/>
                  </a:lnTo>
                  <a:lnTo>
                    <a:pt x="5" y="133"/>
                  </a:lnTo>
                  <a:lnTo>
                    <a:pt x="32" y="133"/>
                  </a:lnTo>
                  <a:close/>
                  <a:moveTo>
                    <a:pt x="5" y="128"/>
                  </a:moveTo>
                  <a:lnTo>
                    <a:pt x="19" y="111"/>
                  </a:lnTo>
                  <a:lnTo>
                    <a:pt x="32" y="128"/>
                  </a:lnTo>
                  <a:lnTo>
                    <a:pt x="5" y="128"/>
                  </a:lnTo>
                  <a:close/>
                  <a:moveTo>
                    <a:pt x="34" y="126"/>
                  </a:moveTo>
                  <a:lnTo>
                    <a:pt x="20" y="109"/>
                  </a:lnTo>
                  <a:lnTo>
                    <a:pt x="34" y="93"/>
                  </a:lnTo>
                  <a:lnTo>
                    <a:pt x="34" y="126"/>
                  </a:lnTo>
                  <a:close/>
                  <a:moveTo>
                    <a:pt x="32" y="89"/>
                  </a:moveTo>
                  <a:lnTo>
                    <a:pt x="19" y="108"/>
                  </a:lnTo>
                  <a:lnTo>
                    <a:pt x="5" y="89"/>
                  </a:lnTo>
                  <a:lnTo>
                    <a:pt x="32" y="89"/>
                  </a:lnTo>
                  <a:close/>
                  <a:moveTo>
                    <a:pt x="5" y="86"/>
                  </a:moveTo>
                  <a:lnTo>
                    <a:pt x="19" y="69"/>
                  </a:lnTo>
                  <a:lnTo>
                    <a:pt x="32" y="86"/>
                  </a:lnTo>
                  <a:lnTo>
                    <a:pt x="5" y="86"/>
                  </a:lnTo>
                  <a:close/>
                  <a:moveTo>
                    <a:pt x="34" y="84"/>
                  </a:moveTo>
                  <a:lnTo>
                    <a:pt x="20" y="68"/>
                  </a:lnTo>
                  <a:lnTo>
                    <a:pt x="34" y="51"/>
                  </a:lnTo>
                  <a:lnTo>
                    <a:pt x="34" y="84"/>
                  </a:lnTo>
                  <a:close/>
                  <a:moveTo>
                    <a:pt x="32" y="47"/>
                  </a:moveTo>
                  <a:lnTo>
                    <a:pt x="19" y="64"/>
                  </a:lnTo>
                  <a:lnTo>
                    <a:pt x="5" y="47"/>
                  </a:lnTo>
                  <a:lnTo>
                    <a:pt x="32" y="47"/>
                  </a:lnTo>
                  <a:close/>
                  <a:moveTo>
                    <a:pt x="5" y="42"/>
                  </a:moveTo>
                  <a:lnTo>
                    <a:pt x="19" y="27"/>
                  </a:lnTo>
                  <a:lnTo>
                    <a:pt x="32" y="42"/>
                  </a:lnTo>
                  <a:lnTo>
                    <a:pt x="5" y="42"/>
                  </a:lnTo>
                  <a:close/>
                  <a:moveTo>
                    <a:pt x="34" y="41"/>
                  </a:moveTo>
                  <a:lnTo>
                    <a:pt x="20" y="24"/>
                  </a:lnTo>
                  <a:lnTo>
                    <a:pt x="34" y="7"/>
                  </a:lnTo>
                  <a:lnTo>
                    <a:pt x="34" y="41"/>
                  </a:lnTo>
                  <a:close/>
                </a:path>
              </a:pathLst>
            </a:custGeom>
            <a:solidFill>
              <a:srgbClr val="293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71" name="Freeform 181"/>
            <p:cNvSpPr>
              <a:spLocks noEditPoints="1"/>
            </p:cNvSpPr>
            <p:nvPr/>
          </p:nvSpPr>
          <p:spPr bwMode="auto">
            <a:xfrm>
              <a:off x="7881938" y="4812831"/>
              <a:ext cx="60325" cy="344487"/>
            </a:xfrm>
            <a:custGeom>
              <a:avLst/>
              <a:gdLst>
                <a:gd name="T0" fmla="*/ 38 w 38"/>
                <a:gd name="T1" fmla="*/ 217 h 217"/>
                <a:gd name="T2" fmla="*/ 0 w 38"/>
                <a:gd name="T3" fmla="*/ 0 h 217"/>
                <a:gd name="T4" fmla="*/ 33 w 38"/>
                <a:gd name="T5" fmla="*/ 5 h 217"/>
                <a:gd name="T6" fmla="*/ 5 w 38"/>
                <a:gd name="T7" fmla="*/ 5 h 217"/>
                <a:gd name="T8" fmla="*/ 5 w 38"/>
                <a:gd name="T9" fmla="*/ 7 h 217"/>
                <a:gd name="T10" fmla="*/ 5 w 38"/>
                <a:gd name="T11" fmla="*/ 41 h 217"/>
                <a:gd name="T12" fmla="*/ 5 w 38"/>
                <a:gd name="T13" fmla="*/ 51 h 217"/>
                <a:gd name="T14" fmla="*/ 5 w 38"/>
                <a:gd name="T15" fmla="*/ 84 h 217"/>
                <a:gd name="T16" fmla="*/ 5 w 38"/>
                <a:gd name="T17" fmla="*/ 93 h 217"/>
                <a:gd name="T18" fmla="*/ 5 w 38"/>
                <a:gd name="T19" fmla="*/ 126 h 217"/>
                <a:gd name="T20" fmla="*/ 5 w 38"/>
                <a:gd name="T21" fmla="*/ 135 h 217"/>
                <a:gd name="T22" fmla="*/ 5 w 38"/>
                <a:gd name="T23" fmla="*/ 168 h 217"/>
                <a:gd name="T24" fmla="*/ 5 w 38"/>
                <a:gd name="T25" fmla="*/ 177 h 217"/>
                <a:gd name="T26" fmla="*/ 5 w 38"/>
                <a:gd name="T27" fmla="*/ 210 h 217"/>
                <a:gd name="T28" fmla="*/ 5 w 38"/>
                <a:gd name="T29" fmla="*/ 213 h 217"/>
                <a:gd name="T30" fmla="*/ 33 w 38"/>
                <a:gd name="T31" fmla="*/ 213 h 217"/>
                <a:gd name="T32" fmla="*/ 33 w 38"/>
                <a:gd name="T33" fmla="*/ 210 h 217"/>
                <a:gd name="T34" fmla="*/ 33 w 38"/>
                <a:gd name="T35" fmla="*/ 177 h 217"/>
                <a:gd name="T36" fmla="*/ 33 w 38"/>
                <a:gd name="T37" fmla="*/ 175 h 217"/>
                <a:gd name="T38" fmla="*/ 5 w 38"/>
                <a:gd name="T39" fmla="*/ 175 h 217"/>
                <a:gd name="T40" fmla="*/ 5 w 38"/>
                <a:gd name="T41" fmla="*/ 170 h 217"/>
                <a:gd name="T42" fmla="*/ 31 w 38"/>
                <a:gd name="T43" fmla="*/ 170 h 217"/>
                <a:gd name="T44" fmla="*/ 33 w 38"/>
                <a:gd name="T45" fmla="*/ 168 h 217"/>
                <a:gd name="T46" fmla="*/ 33 w 38"/>
                <a:gd name="T47" fmla="*/ 135 h 217"/>
                <a:gd name="T48" fmla="*/ 33 w 38"/>
                <a:gd name="T49" fmla="*/ 133 h 217"/>
                <a:gd name="T50" fmla="*/ 5 w 38"/>
                <a:gd name="T51" fmla="*/ 133 h 217"/>
                <a:gd name="T52" fmla="*/ 5 w 38"/>
                <a:gd name="T53" fmla="*/ 128 h 217"/>
                <a:gd name="T54" fmla="*/ 31 w 38"/>
                <a:gd name="T55" fmla="*/ 128 h 217"/>
                <a:gd name="T56" fmla="*/ 33 w 38"/>
                <a:gd name="T57" fmla="*/ 126 h 217"/>
                <a:gd name="T58" fmla="*/ 33 w 38"/>
                <a:gd name="T59" fmla="*/ 93 h 217"/>
                <a:gd name="T60" fmla="*/ 33 w 38"/>
                <a:gd name="T61" fmla="*/ 89 h 217"/>
                <a:gd name="T62" fmla="*/ 5 w 38"/>
                <a:gd name="T63" fmla="*/ 89 h 217"/>
                <a:gd name="T64" fmla="*/ 6 w 38"/>
                <a:gd name="T65" fmla="*/ 86 h 217"/>
                <a:gd name="T66" fmla="*/ 31 w 38"/>
                <a:gd name="T67" fmla="*/ 86 h 217"/>
                <a:gd name="T68" fmla="*/ 33 w 38"/>
                <a:gd name="T69" fmla="*/ 84 h 217"/>
                <a:gd name="T70" fmla="*/ 33 w 38"/>
                <a:gd name="T71" fmla="*/ 51 h 217"/>
                <a:gd name="T72" fmla="*/ 33 w 38"/>
                <a:gd name="T73" fmla="*/ 47 h 217"/>
                <a:gd name="T74" fmla="*/ 5 w 38"/>
                <a:gd name="T75" fmla="*/ 47 h 217"/>
                <a:gd name="T76" fmla="*/ 6 w 38"/>
                <a:gd name="T77" fmla="*/ 42 h 217"/>
                <a:gd name="T78" fmla="*/ 31 w 38"/>
                <a:gd name="T79" fmla="*/ 42 h 217"/>
                <a:gd name="T80" fmla="*/ 33 w 38"/>
                <a:gd name="T81" fmla="*/ 41 h 217"/>
                <a:gd name="T82" fmla="*/ 33 w 38"/>
                <a:gd name="T83" fmla="*/ 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217">
                  <a:moveTo>
                    <a:pt x="0" y="217"/>
                  </a:moveTo>
                  <a:lnTo>
                    <a:pt x="38" y="217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217"/>
                  </a:lnTo>
                  <a:close/>
                  <a:moveTo>
                    <a:pt x="33" y="5"/>
                  </a:moveTo>
                  <a:lnTo>
                    <a:pt x="18" y="22"/>
                  </a:lnTo>
                  <a:lnTo>
                    <a:pt x="5" y="5"/>
                  </a:lnTo>
                  <a:lnTo>
                    <a:pt x="33" y="5"/>
                  </a:lnTo>
                  <a:close/>
                  <a:moveTo>
                    <a:pt x="5" y="7"/>
                  </a:moveTo>
                  <a:lnTo>
                    <a:pt x="18" y="24"/>
                  </a:lnTo>
                  <a:lnTo>
                    <a:pt x="5" y="41"/>
                  </a:lnTo>
                  <a:lnTo>
                    <a:pt x="5" y="7"/>
                  </a:lnTo>
                  <a:close/>
                  <a:moveTo>
                    <a:pt x="5" y="51"/>
                  </a:moveTo>
                  <a:lnTo>
                    <a:pt x="18" y="68"/>
                  </a:lnTo>
                  <a:lnTo>
                    <a:pt x="5" y="84"/>
                  </a:lnTo>
                  <a:lnTo>
                    <a:pt x="5" y="51"/>
                  </a:lnTo>
                  <a:close/>
                  <a:moveTo>
                    <a:pt x="5" y="93"/>
                  </a:moveTo>
                  <a:lnTo>
                    <a:pt x="16" y="109"/>
                  </a:lnTo>
                  <a:lnTo>
                    <a:pt x="5" y="126"/>
                  </a:lnTo>
                  <a:lnTo>
                    <a:pt x="5" y="93"/>
                  </a:lnTo>
                  <a:close/>
                  <a:moveTo>
                    <a:pt x="5" y="135"/>
                  </a:moveTo>
                  <a:lnTo>
                    <a:pt x="16" y="151"/>
                  </a:lnTo>
                  <a:lnTo>
                    <a:pt x="5" y="168"/>
                  </a:lnTo>
                  <a:lnTo>
                    <a:pt x="5" y="135"/>
                  </a:lnTo>
                  <a:close/>
                  <a:moveTo>
                    <a:pt x="5" y="177"/>
                  </a:moveTo>
                  <a:lnTo>
                    <a:pt x="16" y="193"/>
                  </a:lnTo>
                  <a:lnTo>
                    <a:pt x="5" y="210"/>
                  </a:lnTo>
                  <a:lnTo>
                    <a:pt x="5" y="177"/>
                  </a:lnTo>
                  <a:close/>
                  <a:moveTo>
                    <a:pt x="5" y="213"/>
                  </a:moveTo>
                  <a:lnTo>
                    <a:pt x="18" y="195"/>
                  </a:lnTo>
                  <a:lnTo>
                    <a:pt x="33" y="213"/>
                  </a:lnTo>
                  <a:lnTo>
                    <a:pt x="5" y="213"/>
                  </a:lnTo>
                  <a:close/>
                  <a:moveTo>
                    <a:pt x="33" y="210"/>
                  </a:moveTo>
                  <a:lnTo>
                    <a:pt x="20" y="193"/>
                  </a:lnTo>
                  <a:lnTo>
                    <a:pt x="33" y="177"/>
                  </a:lnTo>
                  <a:lnTo>
                    <a:pt x="33" y="210"/>
                  </a:lnTo>
                  <a:close/>
                  <a:moveTo>
                    <a:pt x="33" y="175"/>
                  </a:moveTo>
                  <a:lnTo>
                    <a:pt x="18" y="192"/>
                  </a:lnTo>
                  <a:lnTo>
                    <a:pt x="5" y="175"/>
                  </a:lnTo>
                  <a:lnTo>
                    <a:pt x="33" y="175"/>
                  </a:lnTo>
                  <a:close/>
                  <a:moveTo>
                    <a:pt x="5" y="170"/>
                  </a:moveTo>
                  <a:lnTo>
                    <a:pt x="18" y="153"/>
                  </a:lnTo>
                  <a:lnTo>
                    <a:pt x="31" y="170"/>
                  </a:lnTo>
                  <a:lnTo>
                    <a:pt x="5" y="170"/>
                  </a:lnTo>
                  <a:close/>
                  <a:moveTo>
                    <a:pt x="33" y="168"/>
                  </a:moveTo>
                  <a:lnTo>
                    <a:pt x="20" y="151"/>
                  </a:lnTo>
                  <a:lnTo>
                    <a:pt x="33" y="135"/>
                  </a:lnTo>
                  <a:lnTo>
                    <a:pt x="33" y="168"/>
                  </a:lnTo>
                  <a:close/>
                  <a:moveTo>
                    <a:pt x="33" y="133"/>
                  </a:moveTo>
                  <a:lnTo>
                    <a:pt x="18" y="150"/>
                  </a:lnTo>
                  <a:lnTo>
                    <a:pt x="5" y="133"/>
                  </a:lnTo>
                  <a:lnTo>
                    <a:pt x="33" y="133"/>
                  </a:lnTo>
                  <a:close/>
                  <a:moveTo>
                    <a:pt x="5" y="128"/>
                  </a:moveTo>
                  <a:lnTo>
                    <a:pt x="18" y="111"/>
                  </a:lnTo>
                  <a:lnTo>
                    <a:pt x="31" y="128"/>
                  </a:lnTo>
                  <a:lnTo>
                    <a:pt x="5" y="128"/>
                  </a:lnTo>
                  <a:close/>
                  <a:moveTo>
                    <a:pt x="33" y="126"/>
                  </a:moveTo>
                  <a:lnTo>
                    <a:pt x="20" y="109"/>
                  </a:lnTo>
                  <a:lnTo>
                    <a:pt x="33" y="93"/>
                  </a:lnTo>
                  <a:lnTo>
                    <a:pt x="33" y="126"/>
                  </a:lnTo>
                  <a:close/>
                  <a:moveTo>
                    <a:pt x="33" y="89"/>
                  </a:moveTo>
                  <a:lnTo>
                    <a:pt x="18" y="108"/>
                  </a:lnTo>
                  <a:lnTo>
                    <a:pt x="5" y="89"/>
                  </a:lnTo>
                  <a:lnTo>
                    <a:pt x="33" y="89"/>
                  </a:lnTo>
                  <a:close/>
                  <a:moveTo>
                    <a:pt x="6" y="86"/>
                  </a:moveTo>
                  <a:lnTo>
                    <a:pt x="18" y="69"/>
                  </a:lnTo>
                  <a:lnTo>
                    <a:pt x="31" y="86"/>
                  </a:lnTo>
                  <a:lnTo>
                    <a:pt x="6" y="86"/>
                  </a:lnTo>
                  <a:close/>
                  <a:moveTo>
                    <a:pt x="33" y="84"/>
                  </a:moveTo>
                  <a:lnTo>
                    <a:pt x="20" y="68"/>
                  </a:lnTo>
                  <a:lnTo>
                    <a:pt x="33" y="51"/>
                  </a:lnTo>
                  <a:lnTo>
                    <a:pt x="33" y="84"/>
                  </a:lnTo>
                  <a:close/>
                  <a:moveTo>
                    <a:pt x="33" y="47"/>
                  </a:moveTo>
                  <a:lnTo>
                    <a:pt x="18" y="64"/>
                  </a:lnTo>
                  <a:lnTo>
                    <a:pt x="5" y="47"/>
                  </a:lnTo>
                  <a:lnTo>
                    <a:pt x="33" y="47"/>
                  </a:lnTo>
                  <a:close/>
                  <a:moveTo>
                    <a:pt x="6" y="42"/>
                  </a:moveTo>
                  <a:lnTo>
                    <a:pt x="18" y="27"/>
                  </a:lnTo>
                  <a:lnTo>
                    <a:pt x="31" y="42"/>
                  </a:lnTo>
                  <a:lnTo>
                    <a:pt x="6" y="42"/>
                  </a:lnTo>
                  <a:close/>
                  <a:moveTo>
                    <a:pt x="33" y="41"/>
                  </a:moveTo>
                  <a:lnTo>
                    <a:pt x="20" y="24"/>
                  </a:lnTo>
                  <a:lnTo>
                    <a:pt x="33" y="7"/>
                  </a:lnTo>
                  <a:lnTo>
                    <a:pt x="33" y="41"/>
                  </a:lnTo>
                  <a:close/>
                </a:path>
              </a:pathLst>
            </a:custGeom>
            <a:solidFill>
              <a:srgbClr val="293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72" name="Rectangle 182"/>
            <p:cNvSpPr>
              <a:spLocks noChangeArrowheads="1"/>
            </p:cNvSpPr>
            <p:nvPr/>
          </p:nvSpPr>
          <p:spPr bwMode="auto">
            <a:xfrm>
              <a:off x="8350250" y="5111281"/>
              <a:ext cx="342900" cy="1905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73" name="Rectangle 183"/>
            <p:cNvSpPr>
              <a:spLocks noChangeArrowheads="1"/>
            </p:cNvSpPr>
            <p:nvPr/>
          </p:nvSpPr>
          <p:spPr bwMode="auto">
            <a:xfrm>
              <a:off x="8350250" y="5111281"/>
              <a:ext cx="342900" cy="19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74" name="Rectangle 184"/>
            <p:cNvSpPr>
              <a:spLocks noChangeArrowheads="1"/>
            </p:cNvSpPr>
            <p:nvPr/>
          </p:nvSpPr>
          <p:spPr bwMode="auto">
            <a:xfrm>
              <a:off x="8350250" y="5035081"/>
              <a:ext cx="342900" cy="15875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75" name="Rectangle 185"/>
            <p:cNvSpPr>
              <a:spLocks noChangeArrowheads="1"/>
            </p:cNvSpPr>
            <p:nvPr/>
          </p:nvSpPr>
          <p:spPr bwMode="auto">
            <a:xfrm>
              <a:off x="8350250" y="5035081"/>
              <a:ext cx="342900" cy="1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76" name="Freeform 186"/>
            <p:cNvSpPr>
              <a:spLocks noEditPoints="1"/>
            </p:cNvSpPr>
            <p:nvPr/>
          </p:nvSpPr>
          <p:spPr bwMode="auto">
            <a:xfrm>
              <a:off x="8605838" y="5035081"/>
              <a:ext cx="87313" cy="95250"/>
            </a:xfrm>
            <a:custGeom>
              <a:avLst/>
              <a:gdLst>
                <a:gd name="T0" fmla="*/ 0 w 55"/>
                <a:gd name="T1" fmla="*/ 48 h 60"/>
                <a:gd name="T2" fmla="*/ 0 w 55"/>
                <a:gd name="T3" fmla="*/ 48 h 60"/>
                <a:gd name="T4" fmla="*/ 55 w 55"/>
                <a:gd name="T5" fmla="*/ 48 h 60"/>
                <a:gd name="T6" fmla="*/ 0 w 55"/>
                <a:gd name="T7" fmla="*/ 48 h 60"/>
                <a:gd name="T8" fmla="*/ 7 w 55"/>
                <a:gd name="T9" fmla="*/ 42 h 60"/>
                <a:gd name="T10" fmla="*/ 7 w 55"/>
                <a:gd name="T11" fmla="*/ 42 h 60"/>
                <a:gd name="T12" fmla="*/ 8 w 55"/>
                <a:gd name="T13" fmla="*/ 43 h 60"/>
                <a:gd name="T14" fmla="*/ 8 w 55"/>
                <a:gd name="T15" fmla="*/ 43 h 60"/>
                <a:gd name="T16" fmla="*/ 7 w 55"/>
                <a:gd name="T17" fmla="*/ 42 h 60"/>
                <a:gd name="T18" fmla="*/ 25 w 55"/>
                <a:gd name="T19" fmla="*/ 35 h 60"/>
                <a:gd name="T20" fmla="*/ 15 w 55"/>
                <a:gd name="T21" fmla="*/ 43 h 60"/>
                <a:gd name="T22" fmla="*/ 49 w 55"/>
                <a:gd name="T23" fmla="*/ 43 h 60"/>
                <a:gd name="T24" fmla="*/ 15 w 55"/>
                <a:gd name="T25" fmla="*/ 43 h 60"/>
                <a:gd name="T26" fmla="*/ 25 w 55"/>
                <a:gd name="T27" fmla="*/ 35 h 60"/>
                <a:gd name="T28" fmla="*/ 13 w 55"/>
                <a:gd name="T29" fmla="*/ 35 h 60"/>
                <a:gd name="T30" fmla="*/ 13 w 55"/>
                <a:gd name="T31" fmla="*/ 35 h 60"/>
                <a:gd name="T32" fmla="*/ 13 w 55"/>
                <a:gd name="T33" fmla="*/ 42 h 60"/>
                <a:gd name="T34" fmla="*/ 18 w 55"/>
                <a:gd name="T35" fmla="*/ 38 h 60"/>
                <a:gd name="T36" fmla="*/ 13 w 55"/>
                <a:gd name="T37" fmla="*/ 42 h 60"/>
                <a:gd name="T38" fmla="*/ 13 w 55"/>
                <a:gd name="T39" fmla="*/ 35 h 60"/>
                <a:gd name="T40" fmla="*/ 45 w 55"/>
                <a:gd name="T41" fmla="*/ 20 h 60"/>
                <a:gd name="T42" fmla="*/ 33 w 55"/>
                <a:gd name="T43" fmla="*/ 30 h 60"/>
                <a:gd name="T44" fmla="*/ 52 w 55"/>
                <a:gd name="T45" fmla="*/ 43 h 60"/>
                <a:gd name="T46" fmla="*/ 52 w 55"/>
                <a:gd name="T47" fmla="*/ 43 h 60"/>
                <a:gd name="T48" fmla="*/ 33 w 55"/>
                <a:gd name="T49" fmla="*/ 30 h 60"/>
                <a:gd name="T50" fmla="*/ 45 w 55"/>
                <a:gd name="T51" fmla="*/ 20 h 60"/>
                <a:gd name="T52" fmla="*/ 49 w 55"/>
                <a:gd name="T53" fmla="*/ 15 h 60"/>
                <a:gd name="T54" fmla="*/ 32 w 55"/>
                <a:gd name="T55" fmla="*/ 28 h 60"/>
                <a:gd name="T56" fmla="*/ 25 w 55"/>
                <a:gd name="T57" fmla="*/ 23 h 60"/>
                <a:gd name="T58" fmla="*/ 25 w 55"/>
                <a:gd name="T59" fmla="*/ 23 h 60"/>
                <a:gd name="T60" fmla="*/ 32 w 55"/>
                <a:gd name="T61" fmla="*/ 28 h 60"/>
                <a:gd name="T62" fmla="*/ 49 w 55"/>
                <a:gd name="T63" fmla="*/ 15 h 60"/>
                <a:gd name="T64" fmla="*/ 49 w 55"/>
                <a:gd name="T65" fmla="*/ 15 h 60"/>
                <a:gd name="T66" fmla="*/ 55 w 55"/>
                <a:gd name="T67" fmla="*/ 0 h 60"/>
                <a:gd name="T68" fmla="*/ 49 w 55"/>
                <a:gd name="T69" fmla="*/ 0 h 60"/>
                <a:gd name="T70" fmla="*/ 55 w 55"/>
                <a:gd name="T71" fmla="*/ 0 h 60"/>
                <a:gd name="T72" fmla="*/ 55 w 55"/>
                <a:gd name="T73" fmla="*/ 10 h 60"/>
                <a:gd name="T74" fmla="*/ 37 w 55"/>
                <a:gd name="T75" fmla="*/ 10 h 60"/>
                <a:gd name="T76" fmla="*/ 37 w 55"/>
                <a:gd name="T77" fmla="*/ 10 h 60"/>
                <a:gd name="T78" fmla="*/ 55 w 55"/>
                <a:gd name="T79" fmla="*/ 10 h 60"/>
                <a:gd name="T80" fmla="*/ 55 w 55"/>
                <a:gd name="T81" fmla="*/ 48 h 60"/>
                <a:gd name="T82" fmla="*/ 55 w 55"/>
                <a:gd name="T83" fmla="*/ 60 h 60"/>
                <a:gd name="T84" fmla="*/ 55 w 55"/>
                <a:gd name="T8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5" h="60">
                  <a:moveTo>
                    <a:pt x="0" y="48"/>
                  </a:moveTo>
                  <a:lnTo>
                    <a:pt x="0" y="48"/>
                  </a:lnTo>
                  <a:lnTo>
                    <a:pt x="55" y="48"/>
                  </a:lnTo>
                  <a:lnTo>
                    <a:pt x="0" y="48"/>
                  </a:lnTo>
                  <a:close/>
                  <a:moveTo>
                    <a:pt x="7" y="42"/>
                  </a:moveTo>
                  <a:lnTo>
                    <a:pt x="7" y="42"/>
                  </a:lnTo>
                  <a:lnTo>
                    <a:pt x="8" y="43"/>
                  </a:lnTo>
                  <a:lnTo>
                    <a:pt x="8" y="43"/>
                  </a:lnTo>
                  <a:lnTo>
                    <a:pt x="7" y="42"/>
                  </a:lnTo>
                  <a:close/>
                  <a:moveTo>
                    <a:pt x="25" y="35"/>
                  </a:moveTo>
                  <a:lnTo>
                    <a:pt x="15" y="43"/>
                  </a:lnTo>
                  <a:lnTo>
                    <a:pt x="49" y="43"/>
                  </a:lnTo>
                  <a:lnTo>
                    <a:pt x="15" y="43"/>
                  </a:lnTo>
                  <a:lnTo>
                    <a:pt x="25" y="35"/>
                  </a:lnTo>
                  <a:close/>
                  <a:moveTo>
                    <a:pt x="13" y="35"/>
                  </a:moveTo>
                  <a:lnTo>
                    <a:pt x="13" y="35"/>
                  </a:lnTo>
                  <a:lnTo>
                    <a:pt x="13" y="42"/>
                  </a:lnTo>
                  <a:lnTo>
                    <a:pt x="18" y="38"/>
                  </a:lnTo>
                  <a:lnTo>
                    <a:pt x="13" y="42"/>
                  </a:lnTo>
                  <a:lnTo>
                    <a:pt x="13" y="35"/>
                  </a:lnTo>
                  <a:close/>
                  <a:moveTo>
                    <a:pt x="45" y="20"/>
                  </a:moveTo>
                  <a:lnTo>
                    <a:pt x="33" y="30"/>
                  </a:lnTo>
                  <a:lnTo>
                    <a:pt x="52" y="43"/>
                  </a:lnTo>
                  <a:lnTo>
                    <a:pt x="52" y="43"/>
                  </a:lnTo>
                  <a:lnTo>
                    <a:pt x="33" y="30"/>
                  </a:lnTo>
                  <a:lnTo>
                    <a:pt x="45" y="20"/>
                  </a:lnTo>
                  <a:close/>
                  <a:moveTo>
                    <a:pt x="49" y="15"/>
                  </a:moveTo>
                  <a:lnTo>
                    <a:pt x="32" y="28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32" y="28"/>
                  </a:lnTo>
                  <a:lnTo>
                    <a:pt x="49" y="15"/>
                  </a:lnTo>
                  <a:lnTo>
                    <a:pt x="49" y="15"/>
                  </a:lnTo>
                  <a:close/>
                  <a:moveTo>
                    <a:pt x="55" y="0"/>
                  </a:moveTo>
                  <a:lnTo>
                    <a:pt x="49" y="0"/>
                  </a:lnTo>
                  <a:lnTo>
                    <a:pt x="55" y="0"/>
                  </a:lnTo>
                  <a:lnTo>
                    <a:pt x="55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55" y="10"/>
                  </a:lnTo>
                  <a:lnTo>
                    <a:pt x="55" y="48"/>
                  </a:lnTo>
                  <a:lnTo>
                    <a:pt x="55" y="6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1F2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77" name="Freeform 187"/>
            <p:cNvSpPr>
              <a:spLocks noEditPoints="1"/>
            </p:cNvSpPr>
            <p:nvPr/>
          </p:nvSpPr>
          <p:spPr bwMode="auto">
            <a:xfrm>
              <a:off x="8605838" y="5035081"/>
              <a:ext cx="87313" cy="95250"/>
            </a:xfrm>
            <a:custGeom>
              <a:avLst/>
              <a:gdLst>
                <a:gd name="T0" fmla="*/ 0 w 55"/>
                <a:gd name="T1" fmla="*/ 48 h 60"/>
                <a:gd name="T2" fmla="*/ 0 w 55"/>
                <a:gd name="T3" fmla="*/ 48 h 60"/>
                <a:gd name="T4" fmla="*/ 55 w 55"/>
                <a:gd name="T5" fmla="*/ 48 h 60"/>
                <a:gd name="T6" fmla="*/ 0 w 55"/>
                <a:gd name="T7" fmla="*/ 48 h 60"/>
                <a:gd name="T8" fmla="*/ 7 w 55"/>
                <a:gd name="T9" fmla="*/ 42 h 60"/>
                <a:gd name="T10" fmla="*/ 7 w 55"/>
                <a:gd name="T11" fmla="*/ 42 h 60"/>
                <a:gd name="T12" fmla="*/ 8 w 55"/>
                <a:gd name="T13" fmla="*/ 43 h 60"/>
                <a:gd name="T14" fmla="*/ 8 w 55"/>
                <a:gd name="T15" fmla="*/ 43 h 60"/>
                <a:gd name="T16" fmla="*/ 7 w 55"/>
                <a:gd name="T17" fmla="*/ 42 h 60"/>
                <a:gd name="T18" fmla="*/ 25 w 55"/>
                <a:gd name="T19" fmla="*/ 35 h 60"/>
                <a:gd name="T20" fmla="*/ 15 w 55"/>
                <a:gd name="T21" fmla="*/ 43 h 60"/>
                <a:gd name="T22" fmla="*/ 49 w 55"/>
                <a:gd name="T23" fmla="*/ 43 h 60"/>
                <a:gd name="T24" fmla="*/ 15 w 55"/>
                <a:gd name="T25" fmla="*/ 43 h 60"/>
                <a:gd name="T26" fmla="*/ 25 w 55"/>
                <a:gd name="T27" fmla="*/ 35 h 60"/>
                <a:gd name="T28" fmla="*/ 13 w 55"/>
                <a:gd name="T29" fmla="*/ 35 h 60"/>
                <a:gd name="T30" fmla="*/ 13 w 55"/>
                <a:gd name="T31" fmla="*/ 35 h 60"/>
                <a:gd name="T32" fmla="*/ 13 w 55"/>
                <a:gd name="T33" fmla="*/ 42 h 60"/>
                <a:gd name="T34" fmla="*/ 18 w 55"/>
                <a:gd name="T35" fmla="*/ 38 h 60"/>
                <a:gd name="T36" fmla="*/ 13 w 55"/>
                <a:gd name="T37" fmla="*/ 42 h 60"/>
                <a:gd name="T38" fmla="*/ 13 w 55"/>
                <a:gd name="T39" fmla="*/ 35 h 60"/>
                <a:gd name="T40" fmla="*/ 45 w 55"/>
                <a:gd name="T41" fmla="*/ 20 h 60"/>
                <a:gd name="T42" fmla="*/ 33 w 55"/>
                <a:gd name="T43" fmla="*/ 30 h 60"/>
                <a:gd name="T44" fmla="*/ 52 w 55"/>
                <a:gd name="T45" fmla="*/ 43 h 60"/>
                <a:gd name="T46" fmla="*/ 52 w 55"/>
                <a:gd name="T47" fmla="*/ 43 h 60"/>
                <a:gd name="T48" fmla="*/ 33 w 55"/>
                <a:gd name="T49" fmla="*/ 30 h 60"/>
                <a:gd name="T50" fmla="*/ 45 w 55"/>
                <a:gd name="T51" fmla="*/ 20 h 60"/>
                <a:gd name="T52" fmla="*/ 49 w 55"/>
                <a:gd name="T53" fmla="*/ 15 h 60"/>
                <a:gd name="T54" fmla="*/ 32 w 55"/>
                <a:gd name="T55" fmla="*/ 28 h 60"/>
                <a:gd name="T56" fmla="*/ 25 w 55"/>
                <a:gd name="T57" fmla="*/ 23 h 60"/>
                <a:gd name="T58" fmla="*/ 25 w 55"/>
                <a:gd name="T59" fmla="*/ 23 h 60"/>
                <a:gd name="T60" fmla="*/ 32 w 55"/>
                <a:gd name="T61" fmla="*/ 28 h 60"/>
                <a:gd name="T62" fmla="*/ 49 w 55"/>
                <a:gd name="T63" fmla="*/ 15 h 60"/>
                <a:gd name="T64" fmla="*/ 49 w 55"/>
                <a:gd name="T65" fmla="*/ 15 h 60"/>
                <a:gd name="T66" fmla="*/ 55 w 55"/>
                <a:gd name="T67" fmla="*/ 0 h 60"/>
                <a:gd name="T68" fmla="*/ 49 w 55"/>
                <a:gd name="T69" fmla="*/ 0 h 60"/>
                <a:gd name="T70" fmla="*/ 55 w 55"/>
                <a:gd name="T71" fmla="*/ 0 h 60"/>
                <a:gd name="T72" fmla="*/ 55 w 55"/>
                <a:gd name="T73" fmla="*/ 10 h 60"/>
                <a:gd name="T74" fmla="*/ 37 w 55"/>
                <a:gd name="T75" fmla="*/ 10 h 60"/>
                <a:gd name="T76" fmla="*/ 37 w 55"/>
                <a:gd name="T77" fmla="*/ 10 h 60"/>
                <a:gd name="T78" fmla="*/ 55 w 55"/>
                <a:gd name="T79" fmla="*/ 10 h 60"/>
                <a:gd name="T80" fmla="*/ 55 w 55"/>
                <a:gd name="T81" fmla="*/ 48 h 60"/>
                <a:gd name="T82" fmla="*/ 55 w 55"/>
                <a:gd name="T83" fmla="*/ 60 h 60"/>
                <a:gd name="T84" fmla="*/ 55 w 55"/>
                <a:gd name="T8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5" h="60">
                  <a:moveTo>
                    <a:pt x="0" y="48"/>
                  </a:moveTo>
                  <a:lnTo>
                    <a:pt x="0" y="48"/>
                  </a:lnTo>
                  <a:lnTo>
                    <a:pt x="55" y="48"/>
                  </a:lnTo>
                  <a:lnTo>
                    <a:pt x="0" y="48"/>
                  </a:lnTo>
                  <a:moveTo>
                    <a:pt x="7" y="42"/>
                  </a:moveTo>
                  <a:lnTo>
                    <a:pt x="7" y="42"/>
                  </a:lnTo>
                  <a:lnTo>
                    <a:pt x="8" y="43"/>
                  </a:lnTo>
                  <a:lnTo>
                    <a:pt x="8" y="43"/>
                  </a:lnTo>
                  <a:lnTo>
                    <a:pt x="7" y="42"/>
                  </a:lnTo>
                  <a:moveTo>
                    <a:pt x="25" y="35"/>
                  </a:moveTo>
                  <a:lnTo>
                    <a:pt x="15" y="43"/>
                  </a:lnTo>
                  <a:lnTo>
                    <a:pt x="49" y="43"/>
                  </a:lnTo>
                  <a:lnTo>
                    <a:pt x="15" y="43"/>
                  </a:lnTo>
                  <a:lnTo>
                    <a:pt x="25" y="35"/>
                  </a:lnTo>
                  <a:moveTo>
                    <a:pt x="13" y="35"/>
                  </a:moveTo>
                  <a:lnTo>
                    <a:pt x="13" y="35"/>
                  </a:lnTo>
                  <a:lnTo>
                    <a:pt x="13" y="42"/>
                  </a:lnTo>
                  <a:lnTo>
                    <a:pt x="18" y="38"/>
                  </a:lnTo>
                  <a:lnTo>
                    <a:pt x="13" y="42"/>
                  </a:lnTo>
                  <a:lnTo>
                    <a:pt x="13" y="35"/>
                  </a:lnTo>
                  <a:moveTo>
                    <a:pt x="45" y="20"/>
                  </a:moveTo>
                  <a:lnTo>
                    <a:pt x="33" y="30"/>
                  </a:lnTo>
                  <a:lnTo>
                    <a:pt x="52" y="43"/>
                  </a:lnTo>
                  <a:lnTo>
                    <a:pt x="52" y="43"/>
                  </a:lnTo>
                  <a:lnTo>
                    <a:pt x="33" y="30"/>
                  </a:lnTo>
                  <a:lnTo>
                    <a:pt x="45" y="20"/>
                  </a:lnTo>
                  <a:moveTo>
                    <a:pt x="49" y="15"/>
                  </a:moveTo>
                  <a:lnTo>
                    <a:pt x="32" y="28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32" y="28"/>
                  </a:lnTo>
                  <a:lnTo>
                    <a:pt x="49" y="15"/>
                  </a:lnTo>
                  <a:lnTo>
                    <a:pt x="49" y="15"/>
                  </a:lnTo>
                  <a:moveTo>
                    <a:pt x="55" y="0"/>
                  </a:moveTo>
                  <a:lnTo>
                    <a:pt x="49" y="0"/>
                  </a:lnTo>
                  <a:lnTo>
                    <a:pt x="55" y="0"/>
                  </a:lnTo>
                  <a:lnTo>
                    <a:pt x="55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55" y="10"/>
                  </a:lnTo>
                  <a:lnTo>
                    <a:pt x="55" y="48"/>
                  </a:lnTo>
                  <a:lnTo>
                    <a:pt x="55" y="60"/>
                  </a:lnTo>
                  <a:lnTo>
                    <a:pt x="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78" name="Freeform 188"/>
            <p:cNvSpPr>
              <a:spLocks noEditPoints="1"/>
            </p:cNvSpPr>
            <p:nvPr/>
          </p:nvSpPr>
          <p:spPr bwMode="auto">
            <a:xfrm>
              <a:off x="8605838" y="5050956"/>
              <a:ext cx="87313" cy="60325"/>
            </a:xfrm>
            <a:custGeom>
              <a:avLst/>
              <a:gdLst>
                <a:gd name="T0" fmla="*/ 25 w 55"/>
                <a:gd name="T1" fmla="*/ 25 h 38"/>
                <a:gd name="T2" fmla="*/ 32 w 55"/>
                <a:gd name="T3" fmla="*/ 20 h 38"/>
                <a:gd name="T4" fmla="*/ 49 w 55"/>
                <a:gd name="T5" fmla="*/ 33 h 38"/>
                <a:gd name="T6" fmla="*/ 15 w 55"/>
                <a:gd name="T7" fmla="*/ 33 h 38"/>
                <a:gd name="T8" fmla="*/ 25 w 55"/>
                <a:gd name="T9" fmla="*/ 25 h 38"/>
                <a:gd name="T10" fmla="*/ 45 w 55"/>
                <a:gd name="T11" fmla="*/ 10 h 38"/>
                <a:gd name="T12" fmla="*/ 52 w 55"/>
                <a:gd name="T13" fmla="*/ 5 h 38"/>
                <a:gd name="T14" fmla="*/ 52 w 55"/>
                <a:gd name="T15" fmla="*/ 33 h 38"/>
                <a:gd name="T16" fmla="*/ 52 w 55"/>
                <a:gd name="T17" fmla="*/ 33 h 38"/>
                <a:gd name="T18" fmla="*/ 52 w 55"/>
                <a:gd name="T19" fmla="*/ 33 h 38"/>
                <a:gd name="T20" fmla="*/ 33 w 55"/>
                <a:gd name="T21" fmla="*/ 20 h 38"/>
                <a:gd name="T22" fmla="*/ 45 w 55"/>
                <a:gd name="T23" fmla="*/ 10 h 38"/>
                <a:gd name="T24" fmla="*/ 37 w 55"/>
                <a:gd name="T25" fmla="*/ 0 h 38"/>
                <a:gd name="T26" fmla="*/ 33 w 55"/>
                <a:gd name="T27" fmla="*/ 5 h 38"/>
                <a:gd name="T28" fmla="*/ 49 w 55"/>
                <a:gd name="T29" fmla="*/ 5 h 38"/>
                <a:gd name="T30" fmla="*/ 49 w 55"/>
                <a:gd name="T31" fmla="*/ 5 h 38"/>
                <a:gd name="T32" fmla="*/ 49 w 55"/>
                <a:gd name="T33" fmla="*/ 5 h 38"/>
                <a:gd name="T34" fmla="*/ 32 w 55"/>
                <a:gd name="T35" fmla="*/ 18 h 38"/>
                <a:gd name="T36" fmla="*/ 25 w 55"/>
                <a:gd name="T37" fmla="*/ 13 h 38"/>
                <a:gd name="T38" fmla="*/ 23 w 55"/>
                <a:gd name="T39" fmla="*/ 15 h 38"/>
                <a:gd name="T40" fmla="*/ 30 w 55"/>
                <a:gd name="T41" fmla="*/ 20 h 38"/>
                <a:gd name="T42" fmla="*/ 18 w 55"/>
                <a:gd name="T43" fmla="*/ 28 h 38"/>
                <a:gd name="T44" fmla="*/ 13 w 55"/>
                <a:gd name="T45" fmla="*/ 32 h 38"/>
                <a:gd name="T46" fmla="*/ 13 w 55"/>
                <a:gd name="T47" fmla="*/ 25 h 38"/>
                <a:gd name="T48" fmla="*/ 8 w 55"/>
                <a:gd name="T49" fmla="*/ 28 h 38"/>
                <a:gd name="T50" fmla="*/ 8 w 55"/>
                <a:gd name="T51" fmla="*/ 33 h 38"/>
                <a:gd name="T52" fmla="*/ 8 w 55"/>
                <a:gd name="T53" fmla="*/ 33 h 38"/>
                <a:gd name="T54" fmla="*/ 8 w 55"/>
                <a:gd name="T55" fmla="*/ 33 h 38"/>
                <a:gd name="T56" fmla="*/ 7 w 55"/>
                <a:gd name="T57" fmla="*/ 32 h 38"/>
                <a:gd name="T58" fmla="*/ 5 w 55"/>
                <a:gd name="T59" fmla="*/ 33 h 38"/>
                <a:gd name="T60" fmla="*/ 7 w 55"/>
                <a:gd name="T61" fmla="*/ 33 h 38"/>
                <a:gd name="T62" fmla="*/ 3 w 55"/>
                <a:gd name="T63" fmla="*/ 33 h 38"/>
                <a:gd name="T64" fmla="*/ 0 w 55"/>
                <a:gd name="T65" fmla="*/ 38 h 38"/>
                <a:gd name="T66" fmla="*/ 55 w 55"/>
                <a:gd name="T67" fmla="*/ 38 h 38"/>
                <a:gd name="T68" fmla="*/ 55 w 55"/>
                <a:gd name="T69" fmla="*/ 0 h 38"/>
                <a:gd name="T70" fmla="*/ 37 w 55"/>
                <a:gd name="T7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8">
                  <a:moveTo>
                    <a:pt x="25" y="25"/>
                  </a:moveTo>
                  <a:lnTo>
                    <a:pt x="32" y="20"/>
                  </a:lnTo>
                  <a:lnTo>
                    <a:pt x="49" y="33"/>
                  </a:lnTo>
                  <a:lnTo>
                    <a:pt x="15" y="33"/>
                  </a:lnTo>
                  <a:lnTo>
                    <a:pt x="25" y="25"/>
                  </a:lnTo>
                  <a:close/>
                  <a:moveTo>
                    <a:pt x="45" y="10"/>
                  </a:moveTo>
                  <a:lnTo>
                    <a:pt x="52" y="5"/>
                  </a:lnTo>
                  <a:lnTo>
                    <a:pt x="52" y="33"/>
                  </a:lnTo>
                  <a:lnTo>
                    <a:pt x="52" y="33"/>
                  </a:lnTo>
                  <a:lnTo>
                    <a:pt x="52" y="33"/>
                  </a:lnTo>
                  <a:lnTo>
                    <a:pt x="33" y="20"/>
                  </a:lnTo>
                  <a:lnTo>
                    <a:pt x="45" y="10"/>
                  </a:lnTo>
                  <a:close/>
                  <a:moveTo>
                    <a:pt x="37" y="0"/>
                  </a:moveTo>
                  <a:lnTo>
                    <a:pt x="33" y="5"/>
                  </a:lnTo>
                  <a:lnTo>
                    <a:pt x="49" y="5"/>
                  </a:lnTo>
                  <a:lnTo>
                    <a:pt x="49" y="5"/>
                  </a:lnTo>
                  <a:lnTo>
                    <a:pt x="49" y="5"/>
                  </a:lnTo>
                  <a:lnTo>
                    <a:pt x="32" y="18"/>
                  </a:lnTo>
                  <a:lnTo>
                    <a:pt x="25" y="13"/>
                  </a:lnTo>
                  <a:lnTo>
                    <a:pt x="23" y="15"/>
                  </a:lnTo>
                  <a:lnTo>
                    <a:pt x="30" y="20"/>
                  </a:lnTo>
                  <a:lnTo>
                    <a:pt x="18" y="28"/>
                  </a:lnTo>
                  <a:lnTo>
                    <a:pt x="13" y="32"/>
                  </a:lnTo>
                  <a:lnTo>
                    <a:pt x="13" y="25"/>
                  </a:lnTo>
                  <a:lnTo>
                    <a:pt x="8" y="28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7" y="32"/>
                  </a:lnTo>
                  <a:lnTo>
                    <a:pt x="5" y="33"/>
                  </a:lnTo>
                  <a:lnTo>
                    <a:pt x="7" y="33"/>
                  </a:lnTo>
                  <a:lnTo>
                    <a:pt x="3" y="33"/>
                  </a:lnTo>
                  <a:lnTo>
                    <a:pt x="0" y="38"/>
                  </a:lnTo>
                  <a:lnTo>
                    <a:pt x="55" y="38"/>
                  </a:lnTo>
                  <a:lnTo>
                    <a:pt x="55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509F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79" name="Freeform 189"/>
            <p:cNvSpPr>
              <a:spLocks noEditPoints="1"/>
            </p:cNvSpPr>
            <p:nvPr/>
          </p:nvSpPr>
          <p:spPr bwMode="auto">
            <a:xfrm>
              <a:off x="8605838" y="5050956"/>
              <a:ext cx="87313" cy="60325"/>
            </a:xfrm>
            <a:custGeom>
              <a:avLst/>
              <a:gdLst>
                <a:gd name="T0" fmla="*/ 25 w 55"/>
                <a:gd name="T1" fmla="*/ 25 h 38"/>
                <a:gd name="T2" fmla="*/ 32 w 55"/>
                <a:gd name="T3" fmla="*/ 20 h 38"/>
                <a:gd name="T4" fmla="*/ 49 w 55"/>
                <a:gd name="T5" fmla="*/ 33 h 38"/>
                <a:gd name="T6" fmla="*/ 15 w 55"/>
                <a:gd name="T7" fmla="*/ 33 h 38"/>
                <a:gd name="T8" fmla="*/ 25 w 55"/>
                <a:gd name="T9" fmla="*/ 25 h 38"/>
                <a:gd name="T10" fmla="*/ 45 w 55"/>
                <a:gd name="T11" fmla="*/ 10 h 38"/>
                <a:gd name="T12" fmla="*/ 52 w 55"/>
                <a:gd name="T13" fmla="*/ 5 h 38"/>
                <a:gd name="T14" fmla="*/ 52 w 55"/>
                <a:gd name="T15" fmla="*/ 33 h 38"/>
                <a:gd name="T16" fmla="*/ 52 w 55"/>
                <a:gd name="T17" fmla="*/ 33 h 38"/>
                <a:gd name="T18" fmla="*/ 52 w 55"/>
                <a:gd name="T19" fmla="*/ 33 h 38"/>
                <a:gd name="T20" fmla="*/ 33 w 55"/>
                <a:gd name="T21" fmla="*/ 20 h 38"/>
                <a:gd name="T22" fmla="*/ 45 w 55"/>
                <a:gd name="T23" fmla="*/ 10 h 38"/>
                <a:gd name="T24" fmla="*/ 37 w 55"/>
                <a:gd name="T25" fmla="*/ 0 h 38"/>
                <a:gd name="T26" fmla="*/ 33 w 55"/>
                <a:gd name="T27" fmla="*/ 5 h 38"/>
                <a:gd name="T28" fmla="*/ 49 w 55"/>
                <a:gd name="T29" fmla="*/ 5 h 38"/>
                <a:gd name="T30" fmla="*/ 49 w 55"/>
                <a:gd name="T31" fmla="*/ 5 h 38"/>
                <a:gd name="T32" fmla="*/ 49 w 55"/>
                <a:gd name="T33" fmla="*/ 5 h 38"/>
                <a:gd name="T34" fmla="*/ 32 w 55"/>
                <a:gd name="T35" fmla="*/ 18 h 38"/>
                <a:gd name="T36" fmla="*/ 25 w 55"/>
                <a:gd name="T37" fmla="*/ 13 h 38"/>
                <a:gd name="T38" fmla="*/ 23 w 55"/>
                <a:gd name="T39" fmla="*/ 15 h 38"/>
                <a:gd name="T40" fmla="*/ 30 w 55"/>
                <a:gd name="T41" fmla="*/ 20 h 38"/>
                <a:gd name="T42" fmla="*/ 18 w 55"/>
                <a:gd name="T43" fmla="*/ 28 h 38"/>
                <a:gd name="T44" fmla="*/ 13 w 55"/>
                <a:gd name="T45" fmla="*/ 32 h 38"/>
                <a:gd name="T46" fmla="*/ 13 w 55"/>
                <a:gd name="T47" fmla="*/ 25 h 38"/>
                <a:gd name="T48" fmla="*/ 8 w 55"/>
                <a:gd name="T49" fmla="*/ 28 h 38"/>
                <a:gd name="T50" fmla="*/ 8 w 55"/>
                <a:gd name="T51" fmla="*/ 33 h 38"/>
                <a:gd name="T52" fmla="*/ 8 w 55"/>
                <a:gd name="T53" fmla="*/ 33 h 38"/>
                <a:gd name="T54" fmla="*/ 8 w 55"/>
                <a:gd name="T55" fmla="*/ 33 h 38"/>
                <a:gd name="T56" fmla="*/ 7 w 55"/>
                <a:gd name="T57" fmla="*/ 32 h 38"/>
                <a:gd name="T58" fmla="*/ 5 w 55"/>
                <a:gd name="T59" fmla="*/ 33 h 38"/>
                <a:gd name="T60" fmla="*/ 7 w 55"/>
                <a:gd name="T61" fmla="*/ 33 h 38"/>
                <a:gd name="T62" fmla="*/ 3 w 55"/>
                <a:gd name="T63" fmla="*/ 33 h 38"/>
                <a:gd name="T64" fmla="*/ 0 w 55"/>
                <a:gd name="T65" fmla="*/ 38 h 38"/>
                <a:gd name="T66" fmla="*/ 55 w 55"/>
                <a:gd name="T67" fmla="*/ 38 h 38"/>
                <a:gd name="T68" fmla="*/ 55 w 55"/>
                <a:gd name="T69" fmla="*/ 0 h 38"/>
                <a:gd name="T70" fmla="*/ 37 w 55"/>
                <a:gd name="T7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8">
                  <a:moveTo>
                    <a:pt x="25" y="25"/>
                  </a:moveTo>
                  <a:lnTo>
                    <a:pt x="32" y="20"/>
                  </a:lnTo>
                  <a:lnTo>
                    <a:pt x="49" y="33"/>
                  </a:lnTo>
                  <a:lnTo>
                    <a:pt x="15" y="33"/>
                  </a:lnTo>
                  <a:lnTo>
                    <a:pt x="25" y="25"/>
                  </a:lnTo>
                  <a:moveTo>
                    <a:pt x="45" y="10"/>
                  </a:moveTo>
                  <a:lnTo>
                    <a:pt x="52" y="5"/>
                  </a:lnTo>
                  <a:lnTo>
                    <a:pt x="52" y="33"/>
                  </a:lnTo>
                  <a:lnTo>
                    <a:pt x="52" y="33"/>
                  </a:lnTo>
                  <a:lnTo>
                    <a:pt x="52" y="33"/>
                  </a:lnTo>
                  <a:lnTo>
                    <a:pt x="33" y="20"/>
                  </a:lnTo>
                  <a:lnTo>
                    <a:pt x="45" y="10"/>
                  </a:lnTo>
                  <a:moveTo>
                    <a:pt x="37" y="0"/>
                  </a:moveTo>
                  <a:lnTo>
                    <a:pt x="33" y="5"/>
                  </a:lnTo>
                  <a:lnTo>
                    <a:pt x="49" y="5"/>
                  </a:lnTo>
                  <a:lnTo>
                    <a:pt x="49" y="5"/>
                  </a:lnTo>
                  <a:lnTo>
                    <a:pt x="49" y="5"/>
                  </a:lnTo>
                  <a:lnTo>
                    <a:pt x="32" y="18"/>
                  </a:lnTo>
                  <a:lnTo>
                    <a:pt x="25" y="13"/>
                  </a:lnTo>
                  <a:lnTo>
                    <a:pt x="23" y="15"/>
                  </a:lnTo>
                  <a:lnTo>
                    <a:pt x="30" y="20"/>
                  </a:lnTo>
                  <a:lnTo>
                    <a:pt x="18" y="28"/>
                  </a:lnTo>
                  <a:lnTo>
                    <a:pt x="13" y="32"/>
                  </a:lnTo>
                  <a:lnTo>
                    <a:pt x="13" y="25"/>
                  </a:lnTo>
                  <a:lnTo>
                    <a:pt x="8" y="28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7" y="32"/>
                  </a:lnTo>
                  <a:lnTo>
                    <a:pt x="5" y="33"/>
                  </a:lnTo>
                  <a:lnTo>
                    <a:pt x="7" y="33"/>
                  </a:lnTo>
                  <a:lnTo>
                    <a:pt x="3" y="33"/>
                  </a:lnTo>
                  <a:lnTo>
                    <a:pt x="0" y="38"/>
                  </a:lnTo>
                  <a:lnTo>
                    <a:pt x="55" y="38"/>
                  </a:lnTo>
                  <a:lnTo>
                    <a:pt x="55" y="0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80" name="Freeform 190"/>
            <p:cNvSpPr>
              <a:spLocks/>
            </p:cNvSpPr>
            <p:nvPr/>
          </p:nvSpPr>
          <p:spPr bwMode="auto">
            <a:xfrm>
              <a:off x="8586788" y="5111281"/>
              <a:ext cx="106363" cy="19050"/>
            </a:xfrm>
            <a:custGeom>
              <a:avLst/>
              <a:gdLst>
                <a:gd name="T0" fmla="*/ 67 w 67"/>
                <a:gd name="T1" fmla="*/ 0 h 12"/>
                <a:gd name="T2" fmla="*/ 67 w 67"/>
                <a:gd name="T3" fmla="*/ 0 h 12"/>
                <a:gd name="T4" fmla="*/ 12 w 67"/>
                <a:gd name="T5" fmla="*/ 0 h 12"/>
                <a:gd name="T6" fmla="*/ 0 w 67"/>
                <a:gd name="T7" fmla="*/ 12 h 12"/>
                <a:gd name="T8" fmla="*/ 67 w 67"/>
                <a:gd name="T9" fmla="*/ 12 h 12"/>
                <a:gd name="T10" fmla="*/ 67 w 67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2">
                  <a:moveTo>
                    <a:pt x="67" y="0"/>
                  </a:moveTo>
                  <a:lnTo>
                    <a:pt x="67" y="0"/>
                  </a:lnTo>
                  <a:lnTo>
                    <a:pt x="12" y="0"/>
                  </a:lnTo>
                  <a:lnTo>
                    <a:pt x="0" y="12"/>
                  </a:lnTo>
                  <a:lnTo>
                    <a:pt x="67" y="12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B3C1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81" name="Freeform 191"/>
            <p:cNvSpPr>
              <a:spLocks/>
            </p:cNvSpPr>
            <p:nvPr/>
          </p:nvSpPr>
          <p:spPr bwMode="auto">
            <a:xfrm>
              <a:off x="8586788" y="5111281"/>
              <a:ext cx="106363" cy="19050"/>
            </a:xfrm>
            <a:custGeom>
              <a:avLst/>
              <a:gdLst>
                <a:gd name="T0" fmla="*/ 67 w 67"/>
                <a:gd name="T1" fmla="*/ 0 h 12"/>
                <a:gd name="T2" fmla="*/ 67 w 67"/>
                <a:gd name="T3" fmla="*/ 0 h 12"/>
                <a:gd name="T4" fmla="*/ 12 w 67"/>
                <a:gd name="T5" fmla="*/ 0 h 12"/>
                <a:gd name="T6" fmla="*/ 0 w 67"/>
                <a:gd name="T7" fmla="*/ 12 h 12"/>
                <a:gd name="T8" fmla="*/ 67 w 67"/>
                <a:gd name="T9" fmla="*/ 12 h 12"/>
                <a:gd name="T10" fmla="*/ 67 w 67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2">
                  <a:moveTo>
                    <a:pt x="67" y="0"/>
                  </a:moveTo>
                  <a:lnTo>
                    <a:pt x="67" y="0"/>
                  </a:lnTo>
                  <a:lnTo>
                    <a:pt x="12" y="0"/>
                  </a:lnTo>
                  <a:lnTo>
                    <a:pt x="0" y="12"/>
                  </a:lnTo>
                  <a:lnTo>
                    <a:pt x="67" y="12"/>
                  </a:lnTo>
                  <a:lnTo>
                    <a:pt x="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82" name="Freeform 192"/>
            <p:cNvSpPr>
              <a:spLocks/>
            </p:cNvSpPr>
            <p:nvPr/>
          </p:nvSpPr>
          <p:spPr bwMode="auto">
            <a:xfrm>
              <a:off x="8664575" y="5035081"/>
              <a:ext cx="28575" cy="15875"/>
            </a:xfrm>
            <a:custGeom>
              <a:avLst/>
              <a:gdLst>
                <a:gd name="T0" fmla="*/ 18 w 18"/>
                <a:gd name="T1" fmla="*/ 0 h 10"/>
                <a:gd name="T2" fmla="*/ 12 w 18"/>
                <a:gd name="T3" fmla="*/ 0 h 10"/>
                <a:gd name="T4" fmla="*/ 0 w 18"/>
                <a:gd name="T5" fmla="*/ 10 h 10"/>
                <a:gd name="T6" fmla="*/ 0 w 18"/>
                <a:gd name="T7" fmla="*/ 10 h 10"/>
                <a:gd name="T8" fmla="*/ 18 w 18"/>
                <a:gd name="T9" fmla="*/ 10 h 10"/>
                <a:gd name="T10" fmla="*/ 18 w 1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12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8" y="1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3C1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83" name="Freeform 193"/>
            <p:cNvSpPr>
              <a:spLocks/>
            </p:cNvSpPr>
            <p:nvPr/>
          </p:nvSpPr>
          <p:spPr bwMode="auto">
            <a:xfrm>
              <a:off x="8664575" y="5035081"/>
              <a:ext cx="28575" cy="15875"/>
            </a:xfrm>
            <a:custGeom>
              <a:avLst/>
              <a:gdLst>
                <a:gd name="T0" fmla="*/ 18 w 18"/>
                <a:gd name="T1" fmla="*/ 0 h 10"/>
                <a:gd name="T2" fmla="*/ 12 w 18"/>
                <a:gd name="T3" fmla="*/ 0 h 10"/>
                <a:gd name="T4" fmla="*/ 0 w 18"/>
                <a:gd name="T5" fmla="*/ 10 h 10"/>
                <a:gd name="T6" fmla="*/ 0 w 18"/>
                <a:gd name="T7" fmla="*/ 10 h 10"/>
                <a:gd name="T8" fmla="*/ 18 w 18"/>
                <a:gd name="T9" fmla="*/ 10 h 10"/>
                <a:gd name="T10" fmla="*/ 18 w 1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12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8" y="10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84" name="Oval 202"/>
            <p:cNvSpPr>
              <a:spLocks noChangeArrowheads="1"/>
            </p:cNvSpPr>
            <p:nvPr/>
          </p:nvSpPr>
          <p:spPr bwMode="auto">
            <a:xfrm>
              <a:off x="8243888" y="4233394"/>
              <a:ext cx="74613" cy="74612"/>
            </a:xfrm>
            <a:prstGeom prst="ellipse">
              <a:avLst/>
            </a:pr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85" name="Rectangle 784"/>
            <p:cNvSpPr/>
            <p:nvPr/>
          </p:nvSpPr>
          <p:spPr>
            <a:xfrm>
              <a:off x="6681788" y="5423162"/>
              <a:ext cx="1885951" cy="279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>
                <a:spcBef>
                  <a:spcPts val="1000"/>
                </a:spcBef>
                <a:defRPr/>
              </a:pPr>
              <a:r>
                <a:rPr lang="en-US" sz="1200" b="1" kern="0" dirty="0">
                  <a:solidFill>
                    <a:prstClr val="white"/>
                  </a:solidFill>
                  <a:latin typeface="AGBenguiat Mon" pitchFamily="34" charset="0"/>
                  <a:ea typeface="Roboto Black" panose="02000000000000000000" pitchFamily="2" charset="0"/>
                  <a:cs typeface="Times New Roman" pitchFamily="18" charset="0"/>
                </a:rPr>
                <a:t>POWER PLANTS</a:t>
              </a:r>
              <a:endParaRPr lang="mn-MN" sz="1200" b="1" kern="0" dirty="0">
                <a:solidFill>
                  <a:prstClr val="white"/>
                </a:solidFill>
                <a:latin typeface="AGBenguiat Mon" pitchFamily="34" charset="0"/>
                <a:ea typeface="Roboto Black" panose="02000000000000000000" pitchFamily="2" charset="0"/>
                <a:cs typeface="Times New Roman" pitchFamily="18" charset="0"/>
              </a:endParaRPr>
            </a:p>
          </p:txBody>
        </p:sp>
      </p:grpSp>
      <p:grpSp>
        <p:nvGrpSpPr>
          <p:cNvPr id="786" name="Group 785"/>
          <p:cNvGrpSpPr/>
          <p:nvPr/>
        </p:nvGrpSpPr>
        <p:grpSpPr>
          <a:xfrm>
            <a:off x="2486177" y="-38132"/>
            <a:ext cx="2369444" cy="6379173"/>
            <a:chOff x="3098800" y="67998"/>
            <a:chExt cx="2916238" cy="6789533"/>
          </a:xfrm>
        </p:grpSpPr>
        <p:sp>
          <p:nvSpPr>
            <p:cNvPr id="787" name="Rectangle 5"/>
            <p:cNvSpPr>
              <a:spLocks noChangeArrowheads="1"/>
            </p:cNvSpPr>
            <p:nvPr/>
          </p:nvSpPr>
          <p:spPr bwMode="auto">
            <a:xfrm>
              <a:off x="4613275" y="5020794"/>
              <a:ext cx="73025" cy="179387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88" name="Rectangle 416"/>
            <p:cNvSpPr>
              <a:spLocks noChangeArrowheads="1"/>
            </p:cNvSpPr>
            <p:nvPr/>
          </p:nvSpPr>
          <p:spPr bwMode="auto">
            <a:xfrm>
              <a:off x="3098800" y="67998"/>
              <a:ext cx="2916238" cy="6060870"/>
            </a:xfrm>
            <a:prstGeom prst="rect">
              <a:avLst/>
            </a:prstGeom>
            <a:solidFill>
              <a:srgbClr val="A6DE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89" name="Rectangle 418"/>
            <p:cNvSpPr>
              <a:spLocks noChangeArrowheads="1"/>
            </p:cNvSpPr>
            <p:nvPr/>
          </p:nvSpPr>
          <p:spPr bwMode="auto">
            <a:xfrm>
              <a:off x="3098800" y="5200181"/>
              <a:ext cx="2916238" cy="1657350"/>
            </a:xfrm>
            <a:prstGeom prst="rect">
              <a:avLst/>
            </a:prstGeom>
            <a:solidFill>
              <a:srgbClr val="293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90" name="Freeform 419"/>
            <p:cNvSpPr>
              <a:spLocks/>
            </p:cNvSpPr>
            <p:nvPr/>
          </p:nvSpPr>
          <p:spPr bwMode="auto">
            <a:xfrm>
              <a:off x="4851400" y="5035081"/>
              <a:ext cx="150813" cy="107950"/>
            </a:xfrm>
            <a:custGeom>
              <a:avLst/>
              <a:gdLst>
                <a:gd name="T0" fmla="*/ 53 w 57"/>
                <a:gd name="T1" fmla="*/ 41 h 41"/>
                <a:gd name="T2" fmla="*/ 5 w 57"/>
                <a:gd name="T3" fmla="*/ 33 h 41"/>
                <a:gd name="T4" fmla="*/ 0 w 57"/>
                <a:gd name="T5" fmla="*/ 34 h 41"/>
                <a:gd name="T6" fmla="*/ 0 w 57"/>
                <a:gd name="T7" fmla="*/ 16 h 41"/>
                <a:gd name="T8" fmla="*/ 14 w 57"/>
                <a:gd name="T9" fmla="*/ 4 h 41"/>
                <a:gd name="T10" fmla="*/ 34 w 57"/>
                <a:gd name="T11" fmla="*/ 0 h 41"/>
                <a:gd name="T12" fmla="*/ 48 w 57"/>
                <a:gd name="T13" fmla="*/ 5 h 41"/>
                <a:gd name="T14" fmla="*/ 55 w 57"/>
                <a:gd name="T15" fmla="*/ 18 h 41"/>
                <a:gd name="T16" fmla="*/ 57 w 57"/>
                <a:gd name="T17" fmla="*/ 32 h 41"/>
                <a:gd name="T18" fmla="*/ 53 w 57"/>
                <a:gd name="T1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1">
                  <a:moveTo>
                    <a:pt x="53" y="41"/>
                  </a:moveTo>
                  <a:cubicBezTo>
                    <a:pt x="5" y="33"/>
                    <a:pt x="5" y="33"/>
                    <a:pt x="5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7" y="31"/>
                    <a:pt x="57" y="32"/>
                  </a:cubicBezTo>
                  <a:cubicBezTo>
                    <a:pt x="57" y="32"/>
                    <a:pt x="53" y="41"/>
                    <a:pt x="53" y="41"/>
                  </a:cubicBezTo>
                </a:path>
              </a:pathLst>
            </a:custGeom>
            <a:solidFill>
              <a:srgbClr val="1E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91" name="Freeform 420"/>
            <p:cNvSpPr>
              <a:spLocks/>
            </p:cNvSpPr>
            <p:nvPr/>
          </p:nvSpPr>
          <p:spPr bwMode="auto">
            <a:xfrm>
              <a:off x="5356225" y="5043019"/>
              <a:ext cx="155575" cy="103187"/>
            </a:xfrm>
            <a:custGeom>
              <a:avLst/>
              <a:gdLst>
                <a:gd name="T0" fmla="*/ 57 w 58"/>
                <a:gd name="T1" fmla="*/ 39 h 39"/>
                <a:gd name="T2" fmla="*/ 55 w 58"/>
                <a:gd name="T3" fmla="*/ 36 h 39"/>
                <a:gd name="T4" fmla="*/ 52 w 58"/>
                <a:gd name="T5" fmla="*/ 37 h 39"/>
                <a:gd name="T6" fmla="*/ 0 w 58"/>
                <a:gd name="T7" fmla="*/ 38 h 39"/>
                <a:gd name="T8" fmla="*/ 1 w 58"/>
                <a:gd name="T9" fmla="*/ 21 h 39"/>
                <a:gd name="T10" fmla="*/ 5 w 58"/>
                <a:gd name="T11" fmla="*/ 10 h 39"/>
                <a:gd name="T12" fmla="*/ 12 w 58"/>
                <a:gd name="T13" fmla="*/ 2 h 39"/>
                <a:gd name="T14" fmla="*/ 31 w 58"/>
                <a:gd name="T15" fmla="*/ 0 h 39"/>
                <a:gd name="T16" fmla="*/ 44 w 58"/>
                <a:gd name="T17" fmla="*/ 3 h 39"/>
                <a:gd name="T18" fmla="*/ 53 w 58"/>
                <a:gd name="T19" fmla="*/ 8 h 39"/>
                <a:gd name="T20" fmla="*/ 57 w 58"/>
                <a:gd name="T21" fmla="*/ 17 h 39"/>
                <a:gd name="T22" fmla="*/ 58 w 58"/>
                <a:gd name="T23" fmla="*/ 28 h 39"/>
                <a:gd name="T24" fmla="*/ 57 w 58"/>
                <a:gd name="T2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39">
                  <a:moveTo>
                    <a:pt x="57" y="39"/>
                  </a:moveTo>
                  <a:cubicBezTo>
                    <a:pt x="55" y="36"/>
                    <a:pt x="55" y="36"/>
                    <a:pt x="55" y="36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10" y="2"/>
                    <a:pt x="12" y="2"/>
                  </a:cubicBezTo>
                  <a:cubicBezTo>
                    <a:pt x="13" y="2"/>
                    <a:pt x="30" y="0"/>
                    <a:pt x="31" y="0"/>
                  </a:cubicBezTo>
                  <a:cubicBezTo>
                    <a:pt x="32" y="0"/>
                    <a:pt x="44" y="3"/>
                    <a:pt x="44" y="3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8"/>
                    <a:pt x="57" y="17"/>
                    <a:pt x="57" y="17"/>
                  </a:cubicBezTo>
                  <a:cubicBezTo>
                    <a:pt x="58" y="18"/>
                    <a:pt x="58" y="28"/>
                    <a:pt x="58" y="28"/>
                  </a:cubicBezTo>
                  <a:cubicBezTo>
                    <a:pt x="57" y="39"/>
                    <a:pt x="57" y="39"/>
                    <a:pt x="57" y="39"/>
                  </a:cubicBezTo>
                </a:path>
              </a:pathLst>
            </a:custGeom>
            <a:solidFill>
              <a:srgbClr val="1E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92" name="Oval 421"/>
            <p:cNvSpPr>
              <a:spLocks noChangeArrowheads="1"/>
            </p:cNvSpPr>
            <p:nvPr/>
          </p:nvSpPr>
          <p:spPr bwMode="auto">
            <a:xfrm>
              <a:off x="5372100" y="5063656"/>
              <a:ext cx="120650" cy="122237"/>
            </a:xfrm>
            <a:prstGeom prst="ellipse">
              <a:avLst/>
            </a:prstGeom>
            <a:solidFill>
              <a:srgbClr val="141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93" name="Freeform 422"/>
            <p:cNvSpPr>
              <a:spLocks/>
            </p:cNvSpPr>
            <p:nvPr/>
          </p:nvSpPr>
          <p:spPr bwMode="auto">
            <a:xfrm>
              <a:off x="4754563" y="4877919"/>
              <a:ext cx="831850" cy="271462"/>
            </a:xfrm>
            <a:custGeom>
              <a:avLst/>
              <a:gdLst>
                <a:gd name="T0" fmla="*/ 283 w 312"/>
                <a:gd name="T1" fmla="*/ 101 h 102"/>
                <a:gd name="T2" fmla="*/ 308 w 312"/>
                <a:gd name="T3" fmla="*/ 97 h 102"/>
                <a:gd name="T4" fmla="*/ 309 w 312"/>
                <a:gd name="T5" fmla="*/ 92 h 102"/>
                <a:gd name="T6" fmla="*/ 310 w 312"/>
                <a:gd name="T7" fmla="*/ 82 h 102"/>
                <a:gd name="T8" fmla="*/ 311 w 312"/>
                <a:gd name="T9" fmla="*/ 81 h 102"/>
                <a:gd name="T10" fmla="*/ 309 w 312"/>
                <a:gd name="T11" fmla="*/ 69 h 102"/>
                <a:gd name="T12" fmla="*/ 303 w 312"/>
                <a:gd name="T13" fmla="*/ 58 h 102"/>
                <a:gd name="T14" fmla="*/ 284 w 312"/>
                <a:gd name="T15" fmla="*/ 47 h 102"/>
                <a:gd name="T16" fmla="*/ 254 w 312"/>
                <a:gd name="T17" fmla="*/ 41 h 102"/>
                <a:gd name="T18" fmla="*/ 241 w 312"/>
                <a:gd name="T19" fmla="*/ 41 h 102"/>
                <a:gd name="T20" fmla="*/ 189 w 312"/>
                <a:gd name="T21" fmla="*/ 10 h 102"/>
                <a:gd name="T22" fmla="*/ 191 w 312"/>
                <a:gd name="T23" fmla="*/ 9 h 102"/>
                <a:gd name="T24" fmla="*/ 78 w 312"/>
                <a:gd name="T25" fmla="*/ 1 h 102"/>
                <a:gd name="T26" fmla="*/ 31 w 312"/>
                <a:gd name="T27" fmla="*/ 4 h 102"/>
                <a:gd name="T28" fmla="*/ 28 w 312"/>
                <a:gd name="T29" fmla="*/ 8 h 102"/>
                <a:gd name="T30" fmla="*/ 8 w 312"/>
                <a:gd name="T31" fmla="*/ 39 h 102"/>
                <a:gd name="T32" fmla="*/ 6 w 312"/>
                <a:gd name="T33" fmla="*/ 67 h 102"/>
                <a:gd name="T34" fmla="*/ 4 w 312"/>
                <a:gd name="T35" fmla="*/ 74 h 102"/>
                <a:gd name="T36" fmla="*/ 0 w 312"/>
                <a:gd name="T37" fmla="*/ 80 h 102"/>
                <a:gd name="T38" fmla="*/ 1 w 312"/>
                <a:gd name="T39" fmla="*/ 87 h 102"/>
                <a:gd name="T40" fmla="*/ 3 w 312"/>
                <a:gd name="T41" fmla="*/ 93 h 102"/>
                <a:gd name="T42" fmla="*/ 37 w 312"/>
                <a:gd name="T43" fmla="*/ 98 h 102"/>
                <a:gd name="T44" fmla="*/ 40 w 312"/>
                <a:gd name="T45" fmla="*/ 80 h 102"/>
                <a:gd name="T46" fmla="*/ 63 w 312"/>
                <a:gd name="T47" fmla="*/ 65 h 102"/>
                <a:gd name="T48" fmla="*/ 86 w 312"/>
                <a:gd name="T49" fmla="*/ 81 h 102"/>
                <a:gd name="T50" fmla="*/ 88 w 312"/>
                <a:gd name="T51" fmla="*/ 101 h 102"/>
                <a:gd name="T52" fmla="*/ 227 w 312"/>
                <a:gd name="T53" fmla="*/ 102 h 102"/>
                <a:gd name="T54" fmla="*/ 233 w 312"/>
                <a:gd name="T55" fmla="*/ 76 h 102"/>
                <a:gd name="T56" fmla="*/ 269 w 312"/>
                <a:gd name="T57" fmla="*/ 69 h 102"/>
                <a:gd name="T58" fmla="*/ 283 w 312"/>
                <a:gd name="T59" fmla="*/ 10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2" h="102">
                  <a:moveTo>
                    <a:pt x="283" y="101"/>
                  </a:moveTo>
                  <a:cubicBezTo>
                    <a:pt x="308" y="97"/>
                    <a:pt x="308" y="97"/>
                    <a:pt x="308" y="97"/>
                  </a:cubicBezTo>
                  <a:cubicBezTo>
                    <a:pt x="308" y="97"/>
                    <a:pt x="310" y="95"/>
                    <a:pt x="309" y="92"/>
                  </a:cubicBezTo>
                  <a:cubicBezTo>
                    <a:pt x="310" y="82"/>
                    <a:pt x="310" y="82"/>
                    <a:pt x="310" y="82"/>
                  </a:cubicBezTo>
                  <a:cubicBezTo>
                    <a:pt x="311" y="81"/>
                    <a:pt x="311" y="81"/>
                    <a:pt x="311" y="81"/>
                  </a:cubicBezTo>
                  <a:cubicBezTo>
                    <a:pt x="311" y="81"/>
                    <a:pt x="312" y="73"/>
                    <a:pt x="309" y="69"/>
                  </a:cubicBezTo>
                  <a:cubicBezTo>
                    <a:pt x="309" y="69"/>
                    <a:pt x="305" y="60"/>
                    <a:pt x="303" y="58"/>
                  </a:cubicBezTo>
                  <a:cubicBezTo>
                    <a:pt x="300" y="55"/>
                    <a:pt x="298" y="52"/>
                    <a:pt x="284" y="47"/>
                  </a:cubicBezTo>
                  <a:cubicBezTo>
                    <a:pt x="270" y="43"/>
                    <a:pt x="254" y="41"/>
                    <a:pt x="254" y="41"/>
                  </a:cubicBezTo>
                  <a:cubicBezTo>
                    <a:pt x="254" y="41"/>
                    <a:pt x="243" y="42"/>
                    <a:pt x="241" y="41"/>
                  </a:cubicBezTo>
                  <a:cubicBezTo>
                    <a:pt x="239" y="41"/>
                    <a:pt x="201" y="16"/>
                    <a:pt x="189" y="10"/>
                  </a:cubicBezTo>
                  <a:cubicBezTo>
                    <a:pt x="190" y="9"/>
                    <a:pt x="191" y="9"/>
                    <a:pt x="191" y="9"/>
                  </a:cubicBezTo>
                  <a:cubicBezTo>
                    <a:pt x="191" y="9"/>
                    <a:pt x="168" y="1"/>
                    <a:pt x="78" y="1"/>
                  </a:cubicBezTo>
                  <a:cubicBezTo>
                    <a:pt x="51" y="1"/>
                    <a:pt x="38" y="0"/>
                    <a:pt x="31" y="4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17" y="20"/>
                    <a:pt x="8" y="39"/>
                  </a:cubicBezTo>
                  <a:cubicBezTo>
                    <a:pt x="8" y="39"/>
                    <a:pt x="3" y="48"/>
                    <a:pt x="6" y="67"/>
                  </a:cubicBezTo>
                  <a:cubicBezTo>
                    <a:pt x="6" y="67"/>
                    <a:pt x="6" y="72"/>
                    <a:pt x="4" y="74"/>
                  </a:cubicBezTo>
                  <a:cubicBezTo>
                    <a:pt x="3" y="77"/>
                    <a:pt x="0" y="78"/>
                    <a:pt x="0" y="80"/>
                  </a:cubicBezTo>
                  <a:cubicBezTo>
                    <a:pt x="0" y="82"/>
                    <a:pt x="1" y="84"/>
                    <a:pt x="1" y="87"/>
                  </a:cubicBezTo>
                  <a:cubicBezTo>
                    <a:pt x="1" y="90"/>
                    <a:pt x="0" y="92"/>
                    <a:pt x="3" y="93"/>
                  </a:cubicBezTo>
                  <a:cubicBezTo>
                    <a:pt x="6" y="94"/>
                    <a:pt x="37" y="98"/>
                    <a:pt x="37" y="98"/>
                  </a:cubicBezTo>
                  <a:cubicBezTo>
                    <a:pt x="37" y="98"/>
                    <a:pt x="37" y="88"/>
                    <a:pt x="40" y="80"/>
                  </a:cubicBezTo>
                  <a:cubicBezTo>
                    <a:pt x="43" y="72"/>
                    <a:pt x="51" y="66"/>
                    <a:pt x="63" y="65"/>
                  </a:cubicBezTo>
                  <a:cubicBezTo>
                    <a:pt x="75" y="65"/>
                    <a:pt x="82" y="72"/>
                    <a:pt x="86" y="81"/>
                  </a:cubicBezTo>
                  <a:cubicBezTo>
                    <a:pt x="88" y="87"/>
                    <a:pt x="89" y="95"/>
                    <a:pt x="88" y="101"/>
                  </a:cubicBezTo>
                  <a:cubicBezTo>
                    <a:pt x="227" y="102"/>
                    <a:pt x="227" y="102"/>
                    <a:pt x="227" y="102"/>
                  </a:cubicBezTo>
                  <a:cubicBezTo>
                    <a:pt x="227" y="102"/>
                    <a:pt x="226" y="86"/>
                    <a:pt x="233" y="76"/>
                  </a:cubicBezTo>
                  <a:cubicBezTo>
                    <a:pt x="239" y="67"/>
                    <a:pt x="252" y="61"/>
                    <a:pt x="269" y="69"/>
                  </a:cubicBezTo>
                  <a:cubicBezTo>
                    <a:pt x="285" y="77"/>
                    <a:pt x="283" y="101"/>
                    <a:pt x="283" y="101"/>
                  </a:cubicBezTo>
                </a:path>
              </a:pathLst>
            </a:custGeom>
            <a:solidFill>
              <a:srgbClr val="6F7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94" name="Oval 423"/>
            <p:cNvSpPr>
              <a:spLocks noChangeArrowheads="1"/>
            </p:cNvSpPr>
            <p:nvPr/>
          </p:nvSpPr>
          <p:spPr bwMode="auto">
            <a:xfrm>
              <a:off x="4860925" y="5063656"/>
              <a:ext cx="122238" cy="122237"/>
            </a:xfrm>
            <a:prstGeom prst="ellipse">
              <a:avLst/>
            </a:prstGeom>
            <a:solidFill>
              <a:srgbClr val="141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95" name="Oval 424"/>
            <p:cNvSpPr>
              <a:spLocks noChangeArrowheads="1"/>
            </p:cNvSpPr>
            <p:nvPr/>
          </p:nvSpPr>
          <p:spPr bwMode="auto">
            <a:xfrm>
              <a:off x="4876800" y="5079531"/>
              <a:ext cx="88900" cy="90487"/>
            </a:xfrm>
            <a:prstGeom prst="ellipse">
              <a:avLst/>
            </a:prstGeom>
            <a:solidFill>
              <a:srgbClr val="EEED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96" name="Oval 425"/>
            <p:cNvSpPr>
              <a:spLocks noChangeArrowheads="1"/>
            </p:cNvSpPr>
            <p:nvPr/>
          </p:nvSpPr>
          <p:spPr bwMode="auto">
            <a:xfrm>
              <a:off x="4883150" y="5085881"/>
              <a:ext cx="79375" cy="79375"/>
            </a:xfrm>
            <a:prstGeom prst="ellipse">
              <a:avLst/>
            </a:prstGeom>
            <a:solidFill>
              <a:srgbClr val="1E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97" name="Oval 426"/>
            <p:cNvSpPr>
              <a:spLocks noChangeArrowheads="1"/>
            </p:cNvSpPr>
            <p:nvPr/>
          </p:nvSpPr>
          <p:spPr bwMode="auto">
            <a:xfrm>
              <a:off x="5387975" y="5079531"/>
              <a:ext cx="88900" cy="90487"/>
            </a:xfrm>
            <a:prstGeom prst="ellipse">
              <a:avLst/>
            </a:prstGeom>
            <a:solidFill>
              <a:srgbClr val="EEED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98" name="Oval 427"/>
            <p:cNvSpPr>
              <a:spLocks noChangeArrowheads="1"/>
            </p:cNvSpPr>
            <p:nvPr/>
          </p:nvSpPr>
          <p:spPr bwMode="auto">
            <a:xfrm>
              <a:off x="5391150" y="5085881"/>
              <a:ext cx="82550" cy="79375"/>
            </a:xfrm>
            <a:prstGeom prst="ellipse">
              <a:avLst/>
            </a:prstGeom>
            <a:solidFill>
              <a:srgbClr val="1E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799" name="Oval 428"/>
            <p:cNvSpPr>
              <a:spLocks noChangeArrowheads="1"/>
            </p:cNvSpPr>
            <p:nvPr/>
          </p:nvSpPr>
          <p:spPr bwMode="auto">
            <a:xfrm>
              <a:off x="4895850" y="5098581"/>
              <a:ext cx="53975" cy="52387"/>
            </a:xfrm>
            <a:prstGeom prst="ellipse">
              <a:avLst/>
            </a:prstGeom>
            <a:solidFill>
              <a:srgbClr val="A9A2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00" name="Oval 429"/>
            <p:cNvSpPr>
              <a:spLocks noChangeArrowheads="1"/>
            </p:cNvSpPr>
            <p:nvPr/>
          </p:nvSpPr>
          <p:spPr bwMode="auto">
            <a:xfrm>
              <a:off x="5403850" y="5098581"/>
              <a:ext cx="53975" cy="52387"/>
            </a:xfrm>
            <a:prstGeom prst="ellipse">
              <a:avLst/>
            </a:prstGeom>
            <a:solidFill>
              <a:srgbClr val="A9A2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01" name="Freeform 430"/>
            <p:cNvSpPr>
              <a:spLocks/>
            </p:cNvSpPr>
            <p:nvPr/>
          </p:nvSpPr>
          <p:spPr bwMode="auto">
            <a:xfrm>
              <a:off x="5257800" y="4901731"/>
              <a:ext cx="163513" cy="90487"/>
            </a:xfrm>
            <a:custGeom>
              <a:avLst/>
              <a:gdLst>
                <a:gd name="T0" fmla="*/ 61 w 61"/>
                <a:gd name="T1" fmla="*/ 32 h 34"/>
                <a:gd name="T2" fmla="*/ 2 w 61"/>
                <a:gd name="T3" fmla="*/ 0 h 34"/>
                <a:gd name="T4" fmla="*/ 0 w 61"/>
                <a:gd name="T5" fmla="*/ 1 h 34"/>
                <a:gd name="T6" fmla="*/ 52 w 61"/>
                <a:gd name="T7" fmla="*/ 34 h 34"/>
                <a:gd name="T8" fmla="*/ 61 w 61"/>
                <a:gd name="T9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4">
                  <a:moveTo>
                    <a:pt x="61" y="32"/>
                  </a:moveTo>
                  <a:cubicBezTo>
                    <a:pt x="61" y="32"/>
                    <a:pt x="27" y="12"/>
                    <a:pt x="2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1" y="1"/>
                    <a:pt x="52" y="34"/>
                    <a:pt x="52" y="34"/>
                  </a:cubicBezTo>
                  <a:cubicBezTo>
                    <a:pt x="61" y="32"/>
                    <a:pt x="61" y="32"/>
                    <a:pt x="61" y="32"/>
                  </a:cubicBezTo>
                </a:path>
              </a:pathLst>
            </a:custGeom>
            <a:solidFill>
              <a:srgbClr val="2D48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02" name="Freeform 431"/>
            <p:cNvSpPr>
              <a:spLocks/>
            </p:cNvSpPr>
            <p:nvPr/>
          </p:nvSpPr>
          <p:spPr bwMode="auto">
            <a:xfrm>
              <a:off x="4810125" y="4890619"/>
              <a:ext cx="561975" cy="109537"/>
            </a:xfrm>
            <a:custGeom>
              <a:avLst/>
              <a:gdLst>
                <a:gd name="T0" fmla="*/ 206 w 211"/>
                <a:gd name="T1" fmla="*/ 39 h 41"/>
                <a:gd name="T2" fmla="*/ 210 w 211"/>
                <a:gd name="T3" fmla="*/ 38 h 41"/>
                <a:gd name="T4" fmla="*/ 203 w 211"/>
                <a:gd name="T5" fmla="*/ 31 h 41"/>
                <a:gd name="T6" fmla="*/ 166 w 211"/>
                <a:gd name="T7" fmla="*/ 8 h 41"/>
                <a:gd name="T8" fmla="*/ 126 w 211"/>
                <a:gd name="T9" fmla="*/ 2 h 41"/>
                <a:gd name="T10" fmla="*/ 45 w 211"/>
                <a:gd name="T11" fmla="*/ 0 h 41"/>
                <a:gd name="T12" fmla="*/ 21 w 211"/>
                <a:gd name="T13" fmla="*/ 3 h 41"/>
                <a:gd name="T14" fmla="*/ 4 w 211"/>
                <a:gd name="T15" fmla="*/ 22 h 41"/>
                <a:gd name="T16" fmla="*/ 0 w 211"/>
                <a:gd name="T17" fmla="*/ 31 h 41"/>
                <a:gd name="T18" fmla="*/ 4 w 211"/>
                <a:gd name="T19" fmla="*/ 35 h 41"/>
                <a:gd name="T20" fmla="*/ 195 w 211"/>
                <a:gd name="T21" fmla="*/ 41 h 41"/>
                <a:gd name="T22" fmla="*/ 206 w 211"/>
                <a:gd name="T23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1" h="41">
                  <a:moveTo>
                    <a:pt x="206" y="39"/>
                  </a:moveTo>
                  <a:cubicBezTo>
                    <a:pt x="206" y="39"/>
                    <a:pt x="210" y="39"/>
                    <a:pt x="210" y="38"/>
                  </a:cubicBezTo>
                  <a:cubicBezTo>
                    <a:pt x="211" y="36"/>
                    <a:pt x="207" y="34"/>
                    <a:pt x="203" y="31"/>
                  </a:cubicBezTo>
                  <a:cubicBezTo>
                    <a:pt x="200" y="28"/>
                    <a:pt x="178" y="12"/>
                    <a:pt x="166" y="8"/>
                  </a:cubicBezTo>
                  <a:cubicBezTo>
                    <a:pt x="155" y="4"/>
                    <a:pt x="134" y="2"/>
                    <a:pt x="126" y="2"/>
                  </a:cubicBezTo>
                  <a:cubicBezTo>
                    <a:pt x="117" y="2"/>
                    <a:pt x="61" y="0"/>
                    <a:pt x="45" y="0"/>
                  </a:cubicBezTo>
                  <a:cubicBezTo>
                    <a:pt x="30" y="1"/>
                    <a:pt x="23" y="2"/>
                    <a:pt x="21" y="3"/>
                  </a:cubicBezTo>
                  <a:cubicBezTo>
                    <a:pt x="19" y="5"/>
                    <a:pt x="8" y="15"/>
                    <a:pt x="4" y="22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1" y="33"/>
                    <a:pt x="4" y="35"/>
                    <a:pt x="4" y="35"/>
                  </a:cubicBezTo>
                  <a:cubicBezTo>
                    <a:pt x="5" y="35"/>
                    <a:pt x="193" y="41"/>
                    <a:pt x="195" y="41"/>
                  </a:cubicBezTo>
                  <a:cubicBezTo>
                    <a:pt x="196" y="41"/>
                    <a:pt x="206" y="39"/>
                    <a:pt x="206" y="39"/>
                  </a:cubicBezTo>
                </a:path>
              </a:pathLst>
            </a:custGeom>
            <a:solidFill>
              <a:srgbClr val="1F2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03" name="Freeform 432"/>
            <p:cNvSpPr>
              <a:spLocks/>
            </p:cNvSpPr>
            <p:nvPr/>
          </p:nvSpPr>
          <p:spPr bwMode="auto">
            <a:xfrm>
              <a:off x="5159375" y="4901731"/>
              <a:ext cx="161925" cy="92075"/>
            </a:xfrm>
            <a:custGeom>
              <a:avLst/>
              <a:gdLst>
                <a:gd name="T0" fmla="*/ 59 w 61"/>
                <a:gd name="T1" fmla="*/ 21 h 35"/>
                <a:gd name="T2" fmla="*/ 61 w 61"/>
                <a:gd name="T3" fmla="*/ 35 h 35"/>
                <a:gd name="T4" fmla="*/ 2 w 61"/>
                <a:gd name="T5" fmla="*/ 33 h 35"/>
                <a:gd name="T6" fmla="*/ 0 w 61"/>
                <a:gd name="T7" fmla="*/ 0 h 35"/>
                <a:gd name="T8" fmla="*/ 38 w 61"/>
                <a:gd name="T9" fmla="*/ 8 h 35"/>
                <a:gd name="T10" fmla="*/ 59 w 61"/>
                <a:gd name="T11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5">
                  <a:moveTo>
                    <a:pt x="59" y="21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6" y="1"/>
                    <a:pt x="38" y="8"/>
                  </a:cubicBezTo>
                  <a:cubicBezTo>
                    <a:pt x="50" y="14"/>
                    <a:pt x="59" y="21"/>
                    <a:pt x="59" y="21"/>
                  </a:cubicBezTo>
                </a:path>
              </a:pathLst>
            </a:custGeom>
            <a:solidFill>
              <a:srgbClr val="2D48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04" name="Freeform 433"/>
            <p:cNvSpPr>
              <a:spLocks/>
            </p:cNvSpPr>
            <p:nvPr/>
          </p:nvSpPr>
          <p:spPr bwMode="auto">
            <a:xfrm>
              <a:off x="4975225" y="4895381"/>
              <a:ext cx="155575" cy="90487"/>
            </a:xfrm>
            <a:custGeom>
              <a:avLst/>
              <a:gdLst>
                <a:gd name="T0" fmla="*/ 58 w 58"/>
                <a:gd name="T1" fmla="*/ 1 h 34"/>
                <a:gd name="T2" fmla="*/ 58 w 58"/>
                <a:gd name="T3" fmla="*/ 34 h 34"/>
                <a:gd name="T4" fmla="*/ 0 w 58"/>
                <a:gd name="T5" fmla="*/ 33 h 34"/>
                <a:gd name="T6" fmla="*/ 1 w 58"/>
                <a:gd name="T7" fmla="*/ 14 h 34"/>
                <a:gd name="T8" fmla="*/ 3 w 58"/>
                <a:gd name="T9" fmla="*/ 0 h 34"/>
                <a:gd name="T10" fmla="*/ 58 w 58"/>
                <a:gd name="T11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34">
                  <a:moveTo>
                    <a:pt x="58" y="1"/>
                  </a:moveTo>
                  <a:cubicBezTo>
                    <a:pt x="58" y="34"/>
                    <a:pt x="58" y="34"/>
                    <a:pt x="58" y="3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23"/>
                    <a:pt x="1" y="14"/>
                  </a:cubicBezTo>
                  <a:cubicBezTo>
                    <a:pt x="1" y="5"/>
                    <a:pt x="3" y="0"/>
                    <a:pt x="3" y="0"/>
                  </a:cubicBezTo>
                  <a:cubicBezTo>
                    <a:pt x="58" y="1"/>
                    <a:pt x="58" y="1"/>
                    <a:pt x="58" y="1"/>
                  </a:cubicBezTo>
                </a:path>
              </a:pathLst>
            </a:custGeom>
            <a:solidFill>
              <a:srgbClr val="2D48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05" name="Freeform 434"/>
            <p:cNvSpPr>
              <a:spLocks/>
            </p:cNvSpPr>
            <p:nvPr/>
          </p:nvSpPr>
          <p:spPr bwMode="auto">
            <a:xfrm>
              <a:off x="4837113" y="4898556"/>
              <a:ext cx="112713" cy="69850"/>
            </a:xfrm>
            <a:custGeom>
              <a:avLst/>
              <a:gdLst>
                <a:gd name="T0" fmla="*/ 37 w 42"/>
                <a:gd name="T1" fmla="*/ 26 h 26"/>
                <a:gd name="T2" fmla="*/ 3 w 42"/>
                <a:gd name="T3" fmla="*/ 25 h 26"/>
                <a:gd name="T4" fmla="*/ 1 w 42"/>
                <a:gd name="T5" fmla="*/ 20 h 26"/>
                <a:gd name="T6" fmla="*/ 19 w 42"/>
                <a:gd name="T7" fmla="*/ 1 h 26"/>
                <a:gd name="T8" fmla="*/ 40 w 42"/>
                <a:gd name="T9" fmla="*/ 1 h 26"/>
                <a:gd name="T10" fmla="*/ 42 w 42"/>
                <a:gd name="T11" fmla="*/ 5 h 26"/>
                <a:gd name="T12" fmla="*/ 39 w 42"/>
                <a:gd name="T13" fmla="*/ 24 h 26"/>
                <a:gd name="T14" fmla="*/ 37 w 42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26">
                  <a:moveTo>
                    <a:pt x="37" y="26"/>
                  </a:moveTo>
                  <a:cubicBezTo>
                    <a:pt x="37" y="26"/>
                    <a:pt x="4" y="25"/>
                    <a:pt x="3" y="25"/>
                  </a:cubicBezTo>
                  <a:cubicBezTo>
                    <a:pt x="2" y="24"/>
                    <a:pt x="0" y="23"/>
                    <a:pt x="1" y="20"/>
                  </a:cubicBezTo>
                  <a:cubicBezTo>
                    <a:pt x="2" y="17"/>
                    <a:pt x="10" y="4"/>
                    <a:pt x="19" y="1"/>
                  </a:cubicBezTo>
                  <a:cubicBezTo>
                    <a:pt x="34" y="0"/>
                    <a:pt x="39" y="0"/>
                    <a:pt x="40" y="1"/>
                  </a:cubicBezTo>
                  <a:cubicBezTo>
                    <a:pt x="41" y="1"/>
                    <a:pt x="42" y="2"/>
                    <a:pt x="42" y="5"/>
                  </a:cubicBezTo>
                  <a:cubicBezTo>
                    <a:pt x="42" y="8"/>
                    <a:pt x="39" y="23"/>
                    <a:pt x="39" y="24"/>
                  </a:cubicBezTo>
                  <a:cubicBezTo>
                    <a:pt x="39" y="25"/>
                    <a:pt x="38" y="26"/>
                    <a:pt x="37" y="26"/>
                  </a:cubicBezTo>
                </a:path>
              </a:pathLst>
            </a:custGeom>
            <a:solidFill>
              <a:srgbClr val="2D48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06" name="Freeform 435"/>
            <p:cNvSpPr>
              <a:spLocks/>
            </p:cNvSpPr>
            <p:nvPr/>
          </p:nvSpPr>
          <p:spPr bwMode="auto">
            <a:xfrm>
              <a:off x="5527675" y="5103344"/>
              <a:ext cx="41275" cy="22225"/>
            </a:xfrm>
            <a:custGeom>
              <a:avLst/>
              <a:gdLst>
                <a:gd name="T0" fmla="*/ 0 w 16"/>
                <a:gd name="T1" fmla="*/ 0 h 8"/>
                <a:gd name="T2" fmla="*/ 8 w 16"/>
                <a:gd name="T3" fmla="*/ 8 h 8"/>
                <a:gd name="T4" fmla="*/ 15 w 16"/>
                <a:gd name="T5" fmla="*/ 7 h 8"/>
                <a:gd name="T6" fmla="*/ 15 w 16"/>
                <a:gd name="T7" fmla="*/ 3 h 8"/>
                <a:gd name="T8" fmla="*/ 14 w 16"/>
                <a:gd name="T9" fmla="*/ 0 h 8"/>
                <a:gd name="T10" fmla="*/ 0 w 16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8">
                  <a:moveTo>
                    <a:pt x="0" y="0"/>
                  </a:moveTo>
                  <a:cubicBezTo>
                    <a:pt x="0" y="0"/>
                    <a:pt x="3" y="7"/>
                    <a:pt x="8" y="8"/>
                  </a:cubicBezTo>
                  <a:cubicBezTo>
                    <a:pt x="13" y="8"/>
                    <a:pt x="15" y="8"/>
                    <a:pt x="15" y="7"/>
                  </a:cubicBezTo>
                  <a:cubicBezTo>
                    <a:pt x="15" y="7"/>
                    <a:pt x="16" y="4"/>
                    <a:pt x="15" y="3"/>
                  </a:cubicBezTo>
                  <a:cubicBezTo>
                    <a:pt x="15" y="2"/>
                    <a:pt x="15" y="1"/>
                    <a:pt x="14" y="0"/>
                  </a:cubicBezTo>
                  <a:cubicBezTo>
                    <a:pt x="12" y="0"/>
                    <a:pt x="0" y="0"/>
                    <a:pt x="0" y="0"/>
                  </a:cubicBezTo>
                </a:path>
              </a:pathLst>
            </a:custGeom>
            <a:solidFill>
              <a:srgbClr val="1E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07" name="Freeform 436"/>
            <p:cNvSpPr>
              <a:spLocks/>
            </p:cNvSpPr>
            <p:nvPr/>
          </p:nvSpPr>
          <p:spPr bwMode="auto">
            <a:xfrm>
              <a:off x="4879975" y="5085881"/>
              <a:ext cx="82550" cy="76200"/>
            </a:xfrm>
            <a:custGeom>
              <a:avLst/>
              <a:gdLst>
                <a:gd name="T0" fmla="*/ 1 w 31"/>
                <a:gd name="T1" fmla="*/ 14 h 29"/>
                <a:gd name="T2" fmla="*/ 1 w 31"/>
                <a:gd name="T3" fmla="*/ 11 h 29"/>
                <a:gd name="T4" fmla="*/ 8 w 31"/>
                <a:gd name="T5" fmla="*/ 13 h 29"/>
                <a:gd name="T6" fmla="*/ 9 w 31"/>
                <a:gd name="T7" fmla="*/ 12 h 29"/>
                <a:gd name="T8" fmla="*/ 1 w 31"/>
                <a:gd name="T9" fmla="*/ 9 h 29"/>
                <a:gd name="T10" fmla="*/ 3 w 31"/>
                <a:gd name="T11" fmla="*/ 7 h 29"/>
                <a:gd name="T12" fmla="*/ 11 w 31"/>
                <a:gd name="T13" fmla="*/ 11 h 29"/>
                <a:gd name="T14" fmla="*/ 14 w 31"/>
                <a:gd name="T15" fmla="*/ 9 h 29"/>
                <a:gd name="T16" fmla="*/ 12 w 31"/>
                <a:gd name="T17" fmla="*/ 0 h 29"/>
                <a:gd name="T18" fmla="*/ 15 w 31"/>
                <a:gd name="T19" fmla="*/ 0 h 29"/>
                <a:gd name="T20" fmla="*/ 16 w 31"/>
                <a:gd name="T21" fmla="*/ 8 h 29"/>
                <a:gd name="T22" fmla="*/ 16 w 31"/>
                <a:gd name="T23" fmla="*/ 8 h 29"/>
                <a:gd name="T24" fmla="*/ 17 w 31"/>
                <a:gd name="T25" fmla="*/ 0 h 29"/>
                <a:gd name="T26" fmla="*/ 19 w 31"/>
                <a:gd name="T27" fmla="*/ 0 h 29"/>
                <a:gd name="T28" fmla="*/ 18 w 31"/>
                <a:gd name="T29" fmla="*/ 9 h 29"/>
                <a:gd name="T30" fmla="*/ 21 w 31"/>
                <a:gd name="T31" fmla="*/ 11 h 29"/>
                <a:gd name="T32" fmla="*/ 29 w 31"/>
                <a:gd name="T33" fmla="*/ 7 h 29"/>
                <a:gd name="T34" fmla="*/ 30 w 31"/>
                <a:gd name="T35" fmla="*/ 10 h 29"/>
                <a:gd name="T36" fmla="*/ 23 w 31"/>
                <a:gd name="T37" fmla="*/ 13 h 29"/>
                <a:gd name="T38" fmla="*/ 23 w 31"/>
                <a:gd name="T39" fmla="*/ 13 h 29"/>
                <a:gd name="T40" fmla="*/ 31 w 31"/>
                <a:gd name="T41" fmla="*/ 11 h 29"/>
                <a:gd name="T42" fmla="*/ 31 w 31"/>
                <a:gd name="T43" fmla="*/ 14 h 29"/>
                <a:gd name="T44" fmla="*/ 22 w 31"/>
                <a:gd name="T45" fmla="*/ 16 h 29"/>
                <a:gd name="T46" fmla="*/ 21 w 31"/>
                <a:gd name="T47" fmla="*/ 19 h 29"/>
                <a:gd name="T48" fmla="*/ 27 w 31"/>
                <a:gd name="T49" fmla="*/ 26 h 29"/>
                <a:gd name="T50" fmla="*/ 25 w 31"/>
                <a:gd name="T51" fmla="*/ 27 h 29"/>
                <a:gd name="T52" fmla="*/ 20 w 31"/>
                <a:gd name="T53" fmla="*/ 21 h 29"/>
                <a:gd name="T54" fmla="*/ 20 w 31"/>
                <a:gd name="T55" fmla="*/ 21 h 29"/>
                <a:gd name="T56" fmla="*/ 24 w 31"/>
                <a:gd name="T57" fmla="*/ 28 h 29"/>
                <a:gd name="T58" fmla="*/ 21 w 31"/>
                <a:gd name="T59" fmla="*/ 29 h 29"/>
                <a:gd name="T60" fmla="*/ 17 w 31"/>
                <a:gd name="T61" fmla="*/ 21 h 29"/>
                <a:gd name="T62" fmla="*/ 16 w 31"/>
                <a:gd name="T63" fmla="*/ 21 h 29"/>
                <a:gd name="T64" fmla="*/ 14 w 31"/>
                <a:gd name="T65" fmla="*/ 21 h 29"/>
                <a:gd name="T66" fmla="*/ 10 w 31"/>
                <a:gd name="T67" fmla="*/ 29 h 29"/>
                <a:gd name="T68" fmla="*/ 8 w 31"/>
                <a:gd name="T69" fmla="*/ 28 h 29"/>
                <a:gd name="T70" fmla="*/ 12 w 31"/>
                <a:gd name="T71" fmla="*/ 21 h 29"/>
                <a:gd name="T72" fmla="*/ 11 w 31"/>
                <a:gd name="T73" fmla="*/ 21 h 29"/>
                <a:gd name="T74" fmla="*/ 6 w 31"/>
                <a:gd name="T75" fmla="*/ 27 h 29"/>
                <a:gd name="T76" fmla="*/ 4 w 31"/>
                <a:gd name="T77" fmla="*/ 26 h 29"/>
                <a:gd name="T78" fmla="*/ 11 w 31"/>
                <a:gd name="T79" fmla="*/ 18 h 29"/>
                <a:gd name="T80" fmla="*/ 10 w 31"/>
                <a:gd name="T81" fmla="*/ 15 h 29"/>
                <a:gd name="T82" fmla="*/ 1 w 31"/>
                <a:gd name="T83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29">
                  <a:moveTo>
                    <a:pt x="1" y="14"/>
                  </a:moveTo>
                  <a:cubicBezTo>
                    <a:pt x="1" y="14"/>
                    <a:pt x="0" y="13"/>
                    <a:pt x="1" y="1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8"/>
                    <a:pt x="3" y="7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0"/>
                    <a:pt x="13" y="10"/>
                    <a:pt x="14" y="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5" y="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9" y="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10"/>
                    <a:pt x="20" y="11"/>
                    <a:pt x="21" y="11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8"/>
                    <a:pt x="30" y="9"/>
                    <a:pt x="30" y="10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3"/>
                    <a:pt x="31" y="14"/>
                    <a:pt x="31" y="14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7"/>
                    <a:pt x="21" y="18"/>
                    <a:pt x="21" y="19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7"/>
                    <a:pt x="25" y="27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2" y="29"/>
                    <a:pt x="21" y="29"/>
                    <a:pt x="21" y="29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6" y="21"/>
                    <a:pt x="16" y="21"/>
                  </a:cubicBezTo>
                  <a:cubicBezTo>
                    <a:pt x="15" y="21"/>
                    <a:pt x="15" y="21"/>
                    <a:pt x="14" y="21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9" y="29"/>
                    <a:pt x="8" y="28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5" y="26"/>
                    <a:pt x="4" y="26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7"/>
                    <a:pt x="10" y="16"/>
                    <a:pt x="10" y="15"/>
                  </a:cubicBezTo>
                  <a:lnTo>
                    <a:pt x="1" y="14"/>
                  </a:lnTo>
                  <a:close/>
                </a:path>
              </a:pathLst>
            </a:custGeom>
            <a:solidFill>
              <a:srgbClr val="EEED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08" name="Oval 437"/>
            <p:cNvSpPr>
              <a:spLocks noChangeArrowheads="1"/>
            </p:cNvSpPr>
            <p:nvPr/>
          </p:nvSpPr>
          <p:spPr bwMode="auto">
            <a:xfrm>
              <a:off x="4916488" y="5119219"/>
              <a:ext cx="7938" cy="11112"/>
            </a:xfrm>
            <a:prstGeom prst="ellipse">
              <a:avLst/>
            </a:prstGeom>
            <a:solidFill>
              <a:srgbClr val="6F7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09" name="Freeform 438"/>
            <p:cNvSpPr>
              <a:spLocks/>
            </p:cNvSpPr>
            <p:nvPr/>
          </p:nvSpPr>
          <p:spPr bwMode="auto">
            <a:xfrm>
              <a:off x="5391150" y="5085881"/>
              <a:ext cx="82550" cy="76200"/>
            </a:xfrm>
            <a:custGeom>
              <a:avLst/>
              <a:gdLst>
                <a:gd name="T0" fmla="*/ 0 w 31"/>
                <a:gd name="T1" fmla="*/ 14 h 29"/>
                <a:gd name="T2" fmla="*/ 1 w 31"/>
                <a:gd name="T3" fmla="*/ 11 h 29"/>
                <a:gd name="T4" fmla="*/ 8 w 31"/>
                <a:gd name="T5" fmla="*/ 13 h 29"/>
                <a:gd name="T6" fmla="*/ 8 w 31"/>
                <a:gd name="T7" fmla="*/ 12 h 29"/>
                <a:gd name="T8" fmla="*/ 1 w 31"/>
                <a:gd name="T9" fmla="*/ 9 h 29"/>
                <a:gd name="T10" fmla="*/ 2 w 31"/>
                <a:gd name="T11" fmla="*/ 7 h 29"/>
                <a:gd name="T12" fmla="*/ 11 w 31"/>
                <a:gd name="T13" fmla="*/ 11 h 29"/>
                <a:gd name="T14" fmla="*/ 13 w 31"/>
                <a:gd name="T15" fmla="*/ 9 h 29"/>
                <a:gd name="T16" fmla="*/ 12 w 31"/>
                <a:gd name="T17" fmla="*/ 0 h 29"/>
                <a:gd name="T18" fmla="*/ 15 w 31"/>
                <a:gd name="T19" fmla="*/ 0 h 29"/>
                <a:gd name="T20" fmla="*/ 15 w 31"/>
                <a:gd name="T21" fmla="*/ 8 h 29"/>
                <a:gd name="T22" fmla="*/ 16 w 31"/>
                <a:gd name="T23" fmla="*/ 8 h 29"/>
                <a:gd name="T24" fmla="*/ 16 w 31"/>
                <a:gd name="T25" fmla="*/ 0 h 29"/>
                <a:gd name="T26" fmla="*/ 19 w 31"/>
                <a:gd name="T27" fmla="*/ 0 h 29"/>
                <a:gd name="T28" fmla="*/ 18 w 31"/>
                <a:gd name="T29" fmla="*/ 9 h 29"/>
                <a:gd name="T30" fmla="*/ 20 w 31"/>
                <a:gd name="T31" fmla="*/ 11 h 29"/>
                <a:gd name="T32" fmla="*/ 29 w 31"/>
                <a:gd name="T33" fmla="*/ 7 h 29"/>
                <a:gd name="T34" fmla="*/ 30 w 31"/>
                <a:gd name="T35" fmla="*/ 10 h 29"/>
                <a:gd name="T36" fmla="*/ 22 w 31"/>
                <a:gd name="T37" fmla="*/ 13 h 29"/>
                <a:gd name="T38" fmla="*/ 23 w 31"/>
                <a:gd name="T39" fmla="*/ 13 h 29"/>
                <a:gd name="T40" fmla="*/ 30 w 31"/>
                <a:gd name="T41" fmla="*/ 11 h 29"/>
                <a:gd name="T42" fmla="*/ 31 w 31"/>
                <a:gd name="T43" fmla="*/ 14 h 29"/>
                <a:gd name="T44" fmla="*/ 22 w 31"/>
                <a:gd name="T45" fmla="*/ 16 h 29"/>
                <a:gd name="T46" fmla="*/ 20 w 31"/>
                <a:gd name="T47" fmla="*/ 19 h 29"/>
                <a:gd name="T48" fmla="*/ 27 w 31"/>
                <a:gd name="T49" fmla="*/ 26 h 29"/>
                <a:gd name="T50" fmla="*/ 25 w 31"/>
                <a:gd name="T51" fmla="*/ 27 h 29"/>
                <a:gd name="T52" fmla="*/ 20 w 31"/>
                <a:gd name="T53" fmla="*/ 21 h 29"/>
                <a:gd name="T54" fmla="*/ 19 w 31"/>
                <a:gd name="T55" fmla="*/ 21 h 29"/>
                <a:gd name="T56" fmla="*/ 23 w 31"/>
                <a:gd name="T57" fmla="*/ 28 h 29"/>
                <a:gd name="T58" fmla="*/ 21 w 31"/>
                <a:gd name="T59" fmla="*/ 29 h 29"/>
                <a:gd name="T60" fmla="*/ 17 w 31"/>
                <a:gd name="T61" fmla="*/ 21 h 29"/>
                <a:gd name="T62" fmla="*/ 15 w 31"/>
                <a:gd name="T63" fmla="*/ 21 h 29"/>
                <a:gd name="T64" fmla="*/ 14 w 31"/>
                <a:gd name="T65" fmla="*/ 21 h 29"/>
                <a:gd name="T66" fmla="*/ 10 w 31"/>
                <a:gd name="T67" fmla="*/ 29 h 29"/>
                <a:gd name="T68" fmla="*/ 7 w 31"/>
                <a:gd name="T69" fmla="*/ 28 h 29"/>
                <a:gd name="T70" fmla="*/ 11 w 31"/>
                <a:gd name="T71" fmla="*/ 21 h 29"/>
                <a:gd name="T72" fmla="*/ 11 w 31"/>
                <a:gd name="T73" fmla="*/ 21 h 29"/>
                <a:gd name="T74" fmla="*/ 6 w 31"/>
                <a:gd name="T75" fmla="*/ 27 h 29"/>
                <a:gd name="T76" fmla="*/ 4 w 31"/>
                <a:gd name="T77" fmla="*/ 26 h 29"/>
                <a:gd name="T78" fmla="*/ 10 w 31"/>
                <a:gd name="T79" fmla="*/ 18 h 29"/>
                <a:gd name="T80" fmla="*/ 9 w 31"/>
                <a:gd name="T81" fmla="*/ 15 h 29"/>
                <a:gd name="T82" fmla="*/ 0 w 31"/>
                <a:gd name="T83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29">
                  <a:moveTo>
                    <a:pt x="0" y="14"/>
                  </a:moveTo>
                  <a:cubicBezTo>
                    <a:pt x="0" y="14"/>
                    <a:pt x="0" y="13"/>
                    <a:pt x="1" y="1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2" y="8"/>
                    <a:pt x="2" y="7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0"/>
                    <a:pt x="12" y="10"/>
                    <a:pt x="13" y="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5" y="0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0"/>
                    <a:pt x="19" y="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10"/>
                    <a:pt x="20" y="11"/>
                    <a:pt x="20" y="11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8"/>
                    <a:pt x="30" y="9"/>
                    <a:pt x="30" y="10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3"/>
                    <a:pt x="31" y="14"/>
                    <a:pt x="31" y="14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7"/>
                    <a:pt x="21" y="18"/>
                    <a:pt x="20" y="19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5" y="27"/>
                    <a:pt x="25" y="27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2" y="29"/>
                    <a:pt x="21" y="29"/>
                    <a:pt x="21" y="29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6" y="21"/>
                    <a:pt x="16" y="21"/>
                    <a:pt x="15" y="21"/>
                  </a:cubicBezTo>
                  <a:cubicBezTo>
                    <a:pt x="15" y="21"/>
                    <a:pt x="14" y="21"/>
                    <a:pt x="14" y="21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9" y="29"/>
                    <a:pt x="7" y="28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5" y="27"/>
                    <a:pt x="5" y="26"/>
                    <a:pt x="4" y="26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7"/>
                    <a:pt x="9" y="16"/>
                    <a:pt x="9" y="15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EEED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10" name="Oval 439"/>
            <p:cNvSpPr>
              <a:spLocks noChangeArrowheads="1"/>
            </p:cNvSpPr>
            <p:nvPr/>
          </p:nvSpPr>
          <p:spPr bwMode="auto">
            <a:xfrm>
              <a:off x="5429250" y="5119219"/>
              <a:ext cx="7938" cy="11112"/>
            </a:xfrm>
            <a:prstGeom prst="ellipse">
              <a:avLst/>
            </a:prstGeom>
            <a:solidFill>
              <a:srgbClr val="6F7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11" name="Freeform 440"/>
            <p:cNvSpPr>
              <a:spLocks/>
            </p:cNvSpPr>
            <p:nvPr/>
          </p:nvSpPr>
          <p:spPr bwMode="auto">
            <a:xfrm>
              <a:off x="5311775" y="4968406"/>
              <a:ext cx="23813" cy="23812"/>
            </a:xfrm>
            <a:custGeom>
              <a:avLst/>
              <a:gdLst>
                <a:gd name="T0" fmla="*/ 8 w 9"/>
                <a:gd name="T1" fmla="*/ 8 h 9"/>
                <a:gd name="T2" fmla="*/ 9 w 9"/>
                <a:gd name="T3" fmla="*/ 8 h 9"/>
                <a:gd name="T4" fmla="*/ 9 w 9"/>
                <a:gd name="T5" fmla="*/ 5 h 9"/>
                <a:gd name="T6" fmla="*/ 8 w 9"/>
                <a:gd name="T7" fmla="*/ 4 h 9"/>
                <a:gd name="T8" fmla="*/ 6 w 9"/>
                <a:gd name="T9" fmla="*/ 0 h 9"/>
                <a:gd name="T10" fmla="*/ 0 w 9"/>
                <a:gd name="T11" fmla="*/ 0 h 9"/>
                <a:gd name="T12" fmla="*/ 1 w 9"/>
                <a:gd name="T13" fmla="*/ 8 h 9"/>
                <a:gd name="T14" fmla="*/ 8 w 9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9">
                  <a:moveTo>
                    <a:pt x="8" y="8"/>
                  </a:moveTo>
                  <a:cubicBezTo>
                    <a:pt x="8" y="8"/>
                    <a:pt x="9" y="9"/>
                    <a:pt x="9" y="8"/>
                  </a:cubicBezTo>
                  <a:cubicBezTo>
                    <a:pt x="9" y="8"/>
                    <a:pt x="9" y="5"/>
                    <a:pt x="9" y="5"/>
                  </a:cubicBezTo>
                  <a:cubicBezTo>
                    <a:pt x="9" y="5"/>
                    <a:pt x="8" y="4"/>
                    <a:pt x="8" y="4"/>
                  </a:cubicBezTo>
                  <a:cubicBezTo>
                    <a:pt x="8" y="3"/>
                    <a:pt x="7" y="1"/>
                    <a:pt x="6" y="0"/>
                  </a:cubicBezTo>
                  <a:cubicBezTo>
                    <a:pt x="4" y="0"/>
                    <a:pt x="1" y="0"/>
                    <a:pt x="0" y="0"/>
                  </a:cubicBezTo>
                  <a:cubicBezTo>
                    <a:pt x="0" y="0"/>
                    <a:pt x="0" y="7"/>
                    <a:pt x="1" y="8"/>
                  </a:cubicBezTo>
                  <a:cubicBezTo>
                    <a:pt x="2" y="9"/>
                    <a:pt x="8" y="8"/>
                    <a:pt x="8" y="8"/>
                  </a:cubicBezTo>
                </a:path>
              </a:pathLst>
            </a:custGeom>
            <a:solidFill>
              <a:srgbClr val="1F2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12" name="Freeform 441"/>
            <p:cNvSpPr>
              <a:spLocks/>
            </p:cNvSpPr>
            <p:nvPr/>
          </p:nvSpPr>
          <p:spPr bwMode="auto">
            <a:xfrm>
              <a:off x="5167313" y="4911256"/>
              <a:ext cx="141288" cy="77787"/>
            </a:xfrm>
            <a:custGeom>
              <a:avLst/>
              <a:gdLst>
                <a:gd name="T0" fmla="*/ 53 w 53"/>
                <a:gd name="T1" fmla="*/ 19 h 29"/>
                <a:gd name="T2" fmla="*/ 53 w 53"/>
                <a:gd name="T3" fmla="*/ 21 h 29"/>
                <a:gd name="T4" fmla="*/ 49 w 53"/>
                <a:gd name="T5" fmla="*/ 21 h 29"/>
                <a:gd name="T6" fmla="*/ 48 w 53"/>
                <a:gd name="T7" fmla="*/ 25 h 29"/>
                <a:gd name="T8" fmla="*/ 48 w 53"/>
                <a:gd name="T9" fmla="*/ 29 h 29"/>
                <a:gd name="T10" fmla="*/ 47 w 53"/>
                <a:gd name="T11" fmla="*/ 29 h 29"/>
                <a:gd name="T12" fmla="*/ 46 w 53"/>
                <a:gd name="T13" fmla="*/ 27 h 29"/>
                <a:gd name="T14" fmla="*/ 44 w 53"/>
                <a:gd name="T15" fmla="*/ 22 h 29"/>
                <a:gd name="T16" fmla="*/ 43 w 53"/>
                <a:gd name="T17" fmla="*/ 23 h 29"/>
                <a:gd name="T18" fmla="*/ 46 w 53"/>
                <a:gd name="T19" fmla="*/ 27 h 29"/>
                <a:gd name="T20" fmla="*/ 46 w 53"/>
                <a:gd name="T21" fmla="*/ 29 h 29"/>
                <a:gd name="T22" fmla="*/ 43 w 53"/>
                <a:gd name="T23" fmla="*/ 29 h 29"/>
                <a:gd name="T24" fmla="*/ 43 w 53"/>
                <a:gd name="T25" fmla="*/ 29 h 29"/>
                <a:gd name="T26" fmla="*/ 40 w 53"/>
                <a:gd name="T27" fmla="*/ 23 h 29"/>
                <a:gd name="T28" fmla="*/ 42 w 53"/>
                <a:gd name="T29" fmla="*/ 21 h 29"/>
                <a:gd name="T30" fmla="*/ 40 w 53"/>
                <a:gd name="T31" fmla="*/ 20 h 29"/>
                <a:gd name="T32" fmla="*/ 34 w 53"/>
                <a:gd name="T33" fmla="*/ 29 h 29"/>
                <a:gd name="T34" fmla="*/ 3 w 53"/>
                <a:gd name="T35" fmla="*/ 28 h 29"/>
                <a:gd name="T36" fmla="*/ 0 w 53"/>
                <a:gd name="T37" fmla="*/ 2 h 29"/>
                <a:gd name="T38" fmla="*/ 2 w 53"/>
                <a:gd name="T39" fmla="*/ 0 h 29"/>
                <a:gd name="T40" fmla="*/ 21 w 53"/>
                <a:gd name="T41" fmla="*/ 2 h 29"/>
                <a:gd name="T42" fmla="*/ 41 w 53"/>
                <a:gd name="T43" fmla="*/ 11 h 29"/>
                <a:gd name="T44" fmla="*/ 53 w 53"/>
                <a:gd name="T4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29">
                  <a:moveTo>
                    <a:pt x="53" y="19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8" y="22"/>
                    <a:pt x="48" y="25"/>
                  </a:cubicBezTo>
                  <a:cubicBezTo>
                    <a:pt x="48" y="28"/>
                    <a:pt x="48" y="29"/>
                    <a:pt x="48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4" y="22"/>
                    <a:pt x="44" y="22"/>
                  </a:cubicBezTo>
                  <a:cubicBezTo>
                    <a:pt x="43" y="22"/>
                    <a:pt x="42" y="22"/>
                    <a:pt x="43" y="23"/>
                  </a:cubicBezTo>
                  <a:cubicBezTo>
                    <a:pt x="43" y="24"/>
                    <a:pt x="46" y="27"/>
                    <a:pt x="46" y="27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9"/>
                    <a:pt x="41" y="26"/>
                    <a:pt x="40" y="23"/>
                  </a:cubicBezTo>
                  <a:cubicBezTo>
                    <a:pt x="41" y="21"/>
                    <a:pt x="42" y="21"/>
                    <a:pt x="42" y="21"/>
                  </a:cubicBezTo>
                  <a:cubicBezTo>
                    <a:pt x="42" y="21"/>
                    <a:pt x="41" y="19"/>
                    <a:pt x="40" y="20"/>
                  </a:cubicBezTo>
                  <a:cubicBezTo>
                    <a:pt x="39" y="22"/>
                    <a:pt x="34" y="29"/>
                    <a:pt x="34" y="29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" y="1"/>
                    <a:pt x="18" y="2"/>
                    <a:pt x="21" y="2"/>
                  </a:cubicBezTo>
                  <a:cubicBezTo>
                    <a:pt x="24" y="3"/>
                    <a:pt x="33" y="6"/>
                    <a:pt x="41" y="11"/>
                  </a:cubicBezTo>
                  <a:cubicBezTo>
                    <a:pt x="49" y="16"/>
                    <a:pt x="53" y="19"/>
                    <a:pt x="53" y="19"/>
                  </a:cubicBezTo>
                </a:path>
              </a:pathLst>
            </a:custGeom>
            <a:solidFill>
              <a:srgbClr val="CCF2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13" name="Rectangle 442"/>
            <p:cNvSpPr>
              <a:spLocks noChangeArrowheads="1"/>
            </p:cNvSpPr>
            <p:nvPr/>
          </p:nvSpPr>
          <p:spPr bwMode="auto">
            <a:xfrm>
              <a:off x="4981575" y="4879506"/>
              <a:ext cx="1588" cy="1587"/>
            </a:xfrm>
            <a:prstGeom prst="rect">
              <a:avLst/>
            </a:prstGeom>
            <a:solidFill>
              <a:srgbClr val="486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14" name="Freeform 443"/>
            <p:cNvSpPr>
              <a:spLocks noEditPoints="1"/>
            </p:cNvSpPr>
            <p:nvPr/>
          </p:nvSpPr>
          <p:spPr bwMode="auto">
            <a:xfrm>
              <a:off x="4951413" y="4879506"/>
              <a:ext cx="396875" cy="250825"/>
            </a:xfrm>
            <a:custGeom>
              <a:avLst/>
              <a:gdLst>
                <a:gd name="T0" fmla="*/ 149 w 149"/>
                <a:gd name="T1" fmla="*/ 59 h 94"/>
                <a:gd name="T2" fmla="*/ 147 w 149"/>
                <a:gd name="T3" fmla="*/ 86 h 94"/>
                <a:gd name="T4" fmla="*/ 148 w 149"/>
                <a:gd name="T5" fmla="*/ 86 h 94"/>
                <a:gd name="T6" fmla="*/ 149 w 149"/>
                <a:gd name="T7" fmla="*/ 59 h 94"/>
                <a:gd name="T8" fmla="*/ 149 w 149"/>
                <a:gd name="T9" fmla="*/ 59 h 94"/>
                <a:gd name="T10" fmla="*/ 0 w 149"/>
                <a:gd name="T11" fmla="*/ 55 h 94"/>
                <a:gd name="T12" fmla="*/ 2 w 149"/>
                <a:gd name="T13" fmla="*/ 65 h 94"/>
                <a:gd name="T14" fmla="*/ 2 w 149"/>
                <a:gd name="T15" fmla="*/ 65 h 94"/>
                <a:gd name="T16" fmla="*/ 2 w 149"/>
                <a:gd name="T17" fmla="*/ 65 h 94"/>
                <a:gd name="T18" fmla="*/ 17 w 149"/>
                <a:gd name="T19" fmla="*/ 92 h 94"/>
                <a:gd name="T20" fmla="*/ 17 w 149"/>
                <a:gd name="T21" fmla="*/ 92 h 94"/>
                <a:gd name="T22" fmla="*/ 17 w 149"/>
                <a:gd name="T23" fmla="*/ 92 h 94"/>
                <a:gd name="T24" fmla="*/ 146 w 149"/>
                <a:gd name="T25" fmla="*/ 94 h 94"/>
                <a:gd name="T26" fmla="*/ 147 w 149"/>
                <a:gd name="T27" fmla="*/ 94 h 94"/>
                <a:gd name="T28" fmla="*/ 147 w 149"/>
                <a:gd name="T29" fmla="*/ 94 h 94"/>
                <a:gd name="T30" fmla="*/ 148 w 149"/>
                <a:gd name="T31" fmla="*/ 86 h 94"/>
                <a:gd name="T32" fmla="*/ 147 w 149"/>
                <a:gd name="T33" fmla="*/ 86 h 94"/>
                <a:gd name="T34" fmla="*/ 146 w 149"/>
                <a:gd name="T35" fmla="*/ 93 h 94"/>
                <a:gd name="T36" fmla="*/ 78 w 149"/>
                <a:gd name="T37" fmla="*/ 92 h 94"/>
                <a:gd name="T38" fmla="*/ 77 w 149"/>
                <a:gd name="T39" fmla="*/ 92 h 94"/>
                <a:gd name="T40" fmla="*/ 77 w 149"/>
                <a:gd name="T41" fmla="*/ 92 h 94"/>
                <a:gd name="T42" fmla="*/ 77 w 149"/>
                <a:gd name="T43" fmla="*/ 92 h 94"/>
                <a:gd name="T44" fmla="*/ 17 w 149"/>
                <a:gd name="T45" fmla="*/ 91 h 94"/>
                <a:gd name="T46" fmla="*/ 2 w 149"/>
                <a:gd name="T47" fmla="*/ 65 h 94"/>
                <a:gd name="T48" fmla="*/ 1 w 149"/>
                <a:gd name="T49" fmla="*/ 55 h 94"/>
                <a:gd name="T50" fmla="*/ 0 w 149"/>
                <a:gd name="T51" fmla="*/ 55 h 94"/>
                <a:gd name="T52" fmla="*/ 147 w 149"/>
                <a:gd name="T53" fmla="*/ 44 h 94"/>
                <a:gd name="T54" fmla="*/ 147 w 149"/>
                <a:gd name="T55" fmla="*/ 44 h 94"/>
                <a:gd name="T56" fmla="*/ 149 w 149"/>
                <a:gd name="T57" fmla="*/ 55 h 94"/>
                <a:gd name="T58" fmla="*/ 149 w 149"/>
                <a:gd name="T59" fmla="*/ 55 h 94"/>
                <a:gd name="T60" fmla="*/ 149 w 149"/>
                <a:gd name="T61" fmla="*/ 55 h 94"/>
                <a:gd name="T62" fmla="*/ 147 w 149"/>
                <a:gd name="T63" fmla="*/ 44 h 94"/>
                <a:gd name="T64" fmla="*/ 2 w 149"/>
                <a:gd name="T65" fmla="*/ 40 h 94"/>
                <a:gd name="T66" fmla="*/ 2 w 149"/>
                <a:gd name="T67" fmla="*/ 40 h 94"/>
                <a:gd name="T68" fmla="*/ 0 w 149"/>
                <a:gd name="T69" fmla="*/ 49 h 94"/>
                <a:gd name="T70" fmla="*/ 1 w 149"/>
                <a:gd name="T71" fmla="*/ 49 h 94"/>
                <a:gd name="T72" fmla="*/ 2 w 149"/>
                <a:gd name="T73" fmla="*/ 41 h 94"/>
                <a:gd name="T74" fmla="*/ 2 w 149"/>
                <a:gd name="T75" fmla="*/ 40 h 94"/>
                <a:gd name="T76" fmla="*/ 2 w 149"/>
                <a:gd name="T77" fmla="*/ 40 h 94"/>
                <a:gd name="T78" fmla="*/ 2 w 149"/>
                <a:gd name="T79" fmla="*/ 40 h 94"/>
                <a:gd name="T80" fmla="*/ 143 w 149"/>
                <a:gd name="T81" fmla="*/ 30 h 94"/>
                <a:gd name="T82" fmla="*/ 143 w 149"/>
                <a:gd name="T83" fmla="*/ 30 h 94"/>
                <a:gd name="T84" fmla="*/ 144 w 149"/>
                <a:gd name="T85" fmla="*/ 30 h 94"/>
                <a:gd name="T86" fmla="*/ 144 w 149"/>
                <a:gd name="T87" fmla="*/ 30 h 94"/>
                <a:gd name="T88" fmla="*/ 143 w 149"/>
                <a:gd name="T89" fmla="*/ 30 h 94"/>
                <a:gd name="T90" fmla="*/ 11 w 149"/>
                <a:gd name="T91" fmla="*/ 0 h 94"/>
                <a:gd name="T92" fmla="*/ 8 w 149"/>
                <a:gd name="T93" fmla="*/ 5 h 94"/>
                <a:gd name="T94" fmla="*/ 8 w 149"/>
                <a:gd name="T95" fmla="*/ 5 h 94"/>
                <a:gd name="T96" fmla="*/ 11 w 149"/>
                <a:gd name="T97" fmla="*/ 0 h 94"/>
                <a:gd name="T98" fmla="*/ 11 w 149"/>
                <a:gd name="T99" fmla="*/ 0 h 94"/>
                <a:gd name="T100" fmla="*/ 11 w 149"/>
                <a:gd name="T10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9" h="94">
                  <a:moveTo>
                    <a:pt x="149" y="59"/>
                  </a:moveTo>
                  <a:cubicBezTo>
                    <a:pt x="149" y="65"/>
                    <a:pt x="149" y="76"/>
                    <a:pt x="147" y="86"/>
                  </a:cubicBezTo>
                  <a:cubicBezTo>
                    <a:pt x="148" y="86"/>
                    <a:pt x="148" y="86"/>
                    <a:pt x="148" y="86"/>
                  </a:cubicBezTo>
                  <a:cubicBezTo>
                    <a:pt x="149" y="76"/>
                    <a:pt x="149" y="65"/>
                    <a:pt x="149" y="59"/>
                  </a:cubicBezTo>
                  <a:cubicBezTo>
                    <a:pt x="149" y="59"/>
                    <a:pt x="149" y="59"/>
                    <a:pt x="149" y="59"/>
                  </a:cubicBezTo>
                  <a:moveTo>
                    <a:pt x="0" y="55"/>
                  </a:moveTo>
                  <a:cubicBezTo>
                    <a:pt x="1" y="57"/>
                    <a:pt x="1" y="61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17" y="76"/>
                    <a:pt x="17" y="92"/>
                    <a:pt x="17" y="92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8" y="92"/>
                    <a:pt x="140" y="94"/>
                    <a:pt x="146" y="94"/>
                  </a:cubicBezTo>
                  <a:cubicBezTo>
                    <a:pt x="147" y="94"/>
                    <a:pt x="147" y="94"/>
                    <a:pt x="147" y="94"/>
                  </a:cubicBezTo>
                  <a:cubicBezTo>
                    <a:pt x="147" y="94"/>
                    <a:pt x="147" y="94"/>
                    <a:pt x="147" y="94"/>
                  </a:cubicBezTo>
                  <a:cubicBezTo>
                    <a:pt x="147" y="91"/>
                    <a:pt x="148" y="89"/>
                    <a:pt x="148" y="86"/>
                  </a:cubicBezTo>
                  <a:cubicBezTo>
                    <a:pt x="148" y="86"/>
                    <a:pt x="148" y="86"/>
                    <a:pt x="147" y="86"/>
                  </a:cubicBezTo>
                  <a:cubicBezTo>
                    <a:pt x="147" y="89"/>
                    <a:pt x="147" y="91"/>
                    <a:pt x="146" y="93"/>
                  </a:cubicBezTo>
                  <a:cubicBezTo>
                    <a:pt x="142" y="93"/>
                    <a:pt x="109" y="93"/>
                    <a:pt x="78" y="92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48" y="92"/>
                    <a:pt x="21" y="91"/>
                    <a:pt x="17" y="91"/>
                  </a:cubicBezTo>
                  <a:cubicBezTo>
                    <a:pt x="17" y="89"/>
                    <a:pt x="17" y="75"/>
                    <a:pt x="2" y="65"/>
                  </a:cubicBezTo>
                  <a:cubicBezTo>
                    <a:pt x="2" y="61"/>
                    <a:pt x="1" y="57"/>
                    <a:pt x="1" y="55"/>
                  </a:cubicBezTo>
                  <a:cubicBezTo>
                    <a:pt x="1" y="55"/>
                    <a:pt x="1" y="55"/>
                    <a:pt x="0" y="55"/>
                  </a:cubicBezTo>
                  <a:moveTo>
                    <a:pt x="147" y="44"/>
                  </a:moveTo>
                  <a:cubicBezTo>
                    <a:pt x="147" y="44"/>
                    <a:pt x="147" y="44"/>
                    <a:pt x="147" y="44"/>
                  </a:cubicBezTo>
                  <a:cubicBezTo>
                    <a:pt x="149" y="55"/>
                    <a:pt x="149" y="55"/>
                    <a:pt x="149" y="55"/>
                  </a:cubicBezTo>
                  <a:cubicBezTo>
                    <a:pt x="149" y="55"/>
                    <a:pt x="149" y="55"/>
                    <a:pt x="149" y="55"/>
                  </a:cubicBezTo>
                  <a:cubicBezTo>
                    <a:pt x="149" y="55"/>
                    <a:pt x="149" y="55"/>
                    <a:pt x="149" y="55"/>
                  </a:cubicBezTo>
                  <a:cubicBezTo>
                    <a:pt x="147" y="44"/>
                    <a:pt x="147" y="44"/>
                    <a:pt x="147" y="44"/>
                  </a:cubicBezTo>
                  <a:moveTo>
                    <a:pt x="2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1" y="44"/>
                    <a:pt x="0" y="46"/>
                    <a:pt x="0" y="49"/>
                  </a:cubicBezTo>
                  <a:cubicBezTo>
                    <a:pt x="0" y="49"/>
                    <a:pt x="1" y="49"/>
                    <a:pt x="1" y="49"/>
                  </a:cubicBezTo>
                  <a:cubicBezTo>
                    <a:pt x="1" y="46"/>
                    <a:pt x="1" y="44"/>
                    <a:pt x="2" y="41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moveTo>
                    <a:pt x="143" y="30"/>
                  </a:moveTo>
                  <a:cubicBezTo>
                    <a:pt x="143" y="30"/>
                    <a:pt x="143" y="30"/>
                    <a:pt x="143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3" y="30"/>
                    <a:pt x="143" y="30"/>
                    <a:pt x="143" y="30"/>
                  </a:cubicBezTo>
                  <a:moveTo>
                    <a:pt x="11" y="0"/>
                  </a:moveTo>
                  <a:cubicBezTo>
                    <a:pt x="8" y="2"/>
                    <a:pt x="8" y="4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2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303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15" name="Freeform 444"/>
            <p:cNvSpPr>
              <a:spLocks noEditPoints="1"/>
            </p:cNvSpPr>
            <p:nvPr/>
          </p:nvSpPr>
          <p:spPr bwMode="auto">
            <a:xfrm>
              <a:off x="4957763" y="4893794"/>
              <a:ext cx="385763" cy="103187"/>
            </a:xfrm>
            <a:custGeom>
              <a:avLst/>
              <a:gdLst>
                <a:gd name="T0" fmla="*/ 141 w 145"/>
                <a:gd name="T1" fmla="*/ 25 h 39"/>
                <a:gd name="T2" fmla="*/ 141 w 145"/>
                <a:gd name="T3" fmla="*/ 25 h 39"/>
                <a:gd name="T4" fmla="*/ 145 w 145"/>
                <a:gd name="T5" fmla="*/ 39 h 39"/>
                <a:gd name="T6" fmla="*/ 145 w 145"/>
                <a:gd name="T7" fmla="*/ 39 h 39"/>
                <a:gd name="T8" fmla="*/ 145 w 145"/>
                <a:gd name="T9" fmla="*/ 39 h 39"/>
                <a:gd name="T10" fmla="*/ 145 w 145"/>
                <a:gd name="T11" fmla="*/ 39 h 39"/>
                <a:gd name="T12" fmla="*/ 142 w 145"/>
                <a:gd name="T13" fmla="*/ 25 h 39"/>
                <a:gd name="T14" fmla="*/ 141 w 145"/>
                <a:gd name="T15" fmla="*/ 25 h 39"/>
                <a:gd name="T16" fmla="*/ 6 w 145"/>
                <a:gd name="T17" fmla="*/ 0 h 39"/>
                <a:gd name="T18" fmla="*/ 6 w 145"/>
                <a:gd name="T19" fmla="*/ 0 h 39"/>
                <a:gd name="T20" fmla="*/ 0 w 145"/>
                <a:gd name="T21" fmla="*/ 35 h 39"/>
                <a:gd name="T22" fmla="*/ 0 w 145"/>
                <a:gd name="T23" fmla="*/ 35 h 39"/>
                <a:gd name="T24" fmla="*/ 0 w 145"/>
                <a:gd name="T25" fmla="*/ 35 h 39"/>
                <a:gd name="T26" fmla="*/ 6 w 145"/>
                <a:gd name="T27" fmla="*/ 0 h 39"/>
                <a:gd name="T28" fmla="*/ 6 w 145"/>
                <a:gd name="T29" fmla="*/ 0 h 39"/>
                <a:gd name="T30" fmla="*/ 6 w 145"/>
                <a:gd name="T3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5" h="39">
                  <a:moveTo>
                    <a:pt x="141" y="25"/>
                  </a:moveTo>
                  <a:cubicBezTo>
                    <a:pt x="141" y="25"/>
                    <a:pt x="141" y="25"/>
                    <a:pt x="141" y="25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2" y="25"/>
                    <a:pt x="142" y="25"/>
                    <a:pt x="142" y="25"/>
                  </a:cubicBezTo>
                  <a:cubicBezTo>
                    <a:pt x="142" y="25"/>
                    <a:pt x="142" y="25"/>
                    <a:pt x="141" y="25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" y="3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0D1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16" name="Oval 445"/>
            <p:cNvSpPr>
              <a:spLocks noChangeArrowheads="1"/>
            </p:cNvSpPr>
            <p:nvPr/>
          </p:nvSpPr>
          <p:spPr bwMode="auto">
            <a:xfrm>
              <a:off x="5146675" y="4885856"/>
              <a:ext cx="1588" cy="1587"/>
            </a:xfrm>
            <a:prstGeom prst="ellipse">
              <a:avLst/>
            </a:prstGeom>
            <a:solidFill>
              <a:srgbClr val="486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17" name="Freeform 446"/>
            <p:cNvSpPr>
              <a:spLocks noEditPoints="1"/>
            </p:cNvSpPr>
            <p:nvPr/>
          </p:nvSpPr>
          <p:spPr bwMode="auto">
            <a:xfrm>
              <a:off x="5143500" y="4885856"/>
              <a:ext cx="15875" cy="239712"/>
            </a:xfrm>
            <a:custGeom>
              <a:avLst/>
              <a:gdLst>
                <a:gd name="T0" fmla="*/ 5 w 6"/>
                <a:gd name="T1" fmla="*/ 83 h 90"/>
                <a:gd name="T2" fmla="*/ 5 w 6"/>
                <a:gd name="T3" fmla="*/ 90 h 90"/>
                <a:gd name="T4" fmla="*/ 5 w 6"/>
                <a:gd name="T5" fmla="*/ 90 h 90"/>
                <a:gd name="T6" fmla="*/ 6 w 6"/>
                <a:gd name="T7" fmla="*/ 90 h 90"/>
                <a:gd name="T8" fmla="*/ 6 w 6"/>
                <a:gd name="T9" fmla="*/ 90 h 90"/>
                <a:gd name="T10" fmla="*/ 5 w 6"/>
                <a:gd name="T11" fmla="*/ 83 h 90"/>
                <a:gd name="T12" fmla="*/ 5 w 6"/>
                <a:gd name="T13" fmla="*/ 83 h 90"/>
                <a:gd name="T14" fmla="*/ 3 w 6"/>
                <a:gd name="T15" fmla="*/ 54 h 90"/>
                <a:gd name="T16" fmla="*/ 4 w 6"/>
                <a:gd name="T17" fmla="*/ 77 h 90"/>
                <a:gd name="T18" fmla="*/ 5 w 6"/>
                <a:gd name="T19" fmla="*/ 77 h 90"/>
                <a:gd name="T20" fmla="*/ 4 w 6"/>
                <a:gd name="T21" fmla="*/ 54 h 90"/>
                <a:gd name="T22" fmla="*/ 3 w 6"/>
                <a:gd name="T23" fmla="*/ 54 h 90"/>
                <a:gd name="T24" fmla="*/ 2 w 6"/>
                <a:gd name="T25" fmla="*/ 41 h 90"/>
                <a:gd name="T26" fmla="*/ 3 w 6"/>
                <a:gd name="T27" fmla="*/ 50 h 90"/>
                <a:gd name="T28" fmla="*/ 3 w 6"/>
                <a:gd name="T29" fmla="*/ 50 h 90"/>
                <a:gd name="T30" fmla="*/ 3 w 6"/>
                <a:gd name="T31" fmla="*/ 41 h 90"/>
                <a:gd name="T32" fmla="*/ 2 w 6"/>
                <a:gd name="T33" fmla="*/ 41 h 90"/>
                <a:gd name="T34" fmla="*/ 1 w 6"/>
                <a:gd name="T35" fmla="*/ 0 h 90"/>
                <a:gd name="T36" fmla="*/ 0 w 6"/>
                <a:gd name="T37" fmla="*/ 0 h 90"/>
                <a:gd name="T38" fmla="*/ 1 w 6"/>
                <a:gd name="T39" fmla="*/ 4 h 90"/>
                <a:gd name="T40" fmla="*/ 1 w 6"/>
                <a:gd name="T41" fmla="*/ 4 h 90"/>
                <a:gd name="T42" fmla="*/ 1 w 6"/>
                <a:gd name="T43" fmla="*/ 4 h 90"/>
                <a:gd name="T44" fmla="*/ 1 w 6"/>
                <a:gd name="T45" fmla="*/ 4 h 90"/>
                <a:gd name="T46" fmla="*/ 1 w 6"/>
                <a:gd name="T47" fmla="*/ 0 h 90"/>
                <a:gd name="T48" fmla="*/ 1 w 6"/>
                <a:gd name="T4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" h="90">
                  <a:moveTo>
                    <a:pt x="5" y="83"/>
                  </a:moveTo>
                  <a:cubicBezTo>
                    <a:pt x="5" y="87"/>
                    <a:pt x="5" y="90"/>
                    <a:pt x="5" y="90"/>
                  </a:cubicBezTo>
                  <a:cubicBezTo>
                    <a:pt x="5" y="90"/>
                    <a:pt x="5" y="90"/>
                    <a:pt x="5" y="90"/>
                  </a:cubicBezTo>
                  <a:cubicBezTo>
                    <a:pt x="5" y="90"/>
                    <a:pt x="5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87"/>
                    <a:pt x="5" y="83"/>
                  </a:cubicBezTo>
                  <a:cubicBezTo>
                    <a:pt x="5" y="83"/>
                    <a:pt x="5" y="83"/>
                    <a:pt x="5" y="83"/>
                  </a:cubicBezTo>
                  <a:moveTo>
                    <a:pt x="3" y="54"/>
                  </a:moveTo>
                  <a:cubicBezTo>
                    <a:pt x="3" y="61"/>
                    <a:pt x="4" y="70"/>
                    <a:pt x="4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0"/>
                    <a:pt x="4" y="61"/>
                    <a:pt x="4" y="54"/>
                  </a:cubicBezTo>
                  <a:cubicBezTo>
                    <a:pt x="3" y="54"/>
                    <a:pt x="3" y="54"/>
                    <a:pt x="3" y="54"/>
                  </a:cubicBezTo>
                  <a:moveTo>
                    <a:pt x="2" y="41"/>
                  </a:moveTo>
                  <a:cubicBezTo>
                    <a:pt x="2" y="42"/>
                    <a:pt x="2" y="45"/>
                    <a:pt x="3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45"/>
                    <a:pt x="3" y="42"/>
                    <a:pt x="3" y="41"/>
                  </a:cubicBezTo>
                  <a:cubicBezTo>
                    <a:pt x="3" y="41"/>
                    <a:pt x="2" y="41"/>
                    <a:pt x="2" y="41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2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303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18" name="Freeform 447"/>
            <p:cNvSpPr>
              <a:spLocks/>
            </p:cNvSpPr>
            <p:nvPr/>
          </p:nvSpPr>
          <p:spPr bwMode="auto">
            <a:xfrm>
              <a:off x="5146675" y="4895381"/>
              <a:ext cx="4763" cy="98425"/>
            </a:xfrm>
            <a:custGeom>
              <a:avLst/>
              <a:gdLst>
                <a:gd name="T0" fmla="*/ 0 w 2"/>
                <a:gd name="T1" fmla="*/ 0 h 37"/>
                <a:gd name="T2" fmla="*/ 1 w 2"/>
                <a:gd name="T3" fmla="*/ 36 h 37"/>
                <a:gd name="T4" fmla="*/ 1 w 2"/>
                <a:gd name="T5" fmla="*/ 37 h 37"/>
                <a:gd name="T6" fmla="*/ 2 w 2"/>
                <a:gd name="T7" fmla="*/ 37 h 37"/>
                <a:gd name="T8" fmla="*/ 2 w 2"/>
                <a:gd name="T9" fmla="*/ 36 h 37"/>
                <a:gd name="T10" fmla="*/ 0 w 2"/>
                <a:gd name="T11" fmla="*/ 0 h 37"/>
                <a:gd name="T12" fmla="*/ 0 w 2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7">
                  <a:moveTo>
                    <a:pt x="0" y="0"/>
                  </a:moveTo>
                  <a:cubicBezTo>
                    <a:pt x="0" y="2"/>
                    <a:pt x="1" y="36"/>
                    <a:pt x="1" y="36"/>
                  </a:cubicBezTo>
                  <a:cubicBezTo>
                    <a:pt x="1" y="36"/>
                    <a:pt x="1" y="36"/>
                    <a:pt x="1" y="37"/>
                  </a:cubicBezTo>
                  <a:cubicBezTo>
                    <a:pt x="1" y="37"/>
                    <a:pt x="2" y="37"/>
                    <a:pt x="2" y="37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0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D1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19" name="Freeform 448"/>
            <p:cNvSpPr>
              <a:spLocks/>
            </p:cNvSpPr>
            <p:nvPr/>
          </p:nvSpPr>
          <p:spPr bwMode="auto">
            <a:xfrm>
              <a:off x="5156200" y="5125569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51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20" name="Freeform 449"/>
            <p:cNvSpPr>
              <a:spLocks/>
            </p:cNvSpPr>
            <p:nvPr/>
          </p:nvSpPr>
          <p:spPr bwMode="auto">
            <a:xfrm>
              <a:off x="4883150" y="5060481"/>
              <a:ext cx="1588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D0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21" name="Freeform 450"/>
            <p:cNvSpPr>
              <a:spLocks/>
            </p:cNvSpPr>
            <p:nvPr/>
          </p:nvSpPr>
          <p:spPr bwMode="auto">
            <a:xfrm>
              <a:off x="4770438" y="5058894"/>
              <a:ext cx="114300" cy="4762"/>
            </a:xfrm>
            <a:custGeom>
              <a:avLst/>
              <a:gdLst>
                <a:gd name="T0" fmla="*/ 1 w 43"/>
                <a:gd name="T1" fmla="*/ 0 h 2"/>
                <a:gd name="T2" fmla="*/ 1 w 43"/>
                <a:gd name="T3" fmla="*/ 0 h 2"/>
                <a:gd name="T4" fmla="*/ 0 w 43"/>
                <a:gd name="T5" fmla="*/ 0 h 2"/>
                <a:gd name="T6" fmla="*/ 1 w 43"/>
                <a:gd name="T7" fmla="*/ 0 h 2"/>
                <a:gd name="T8" fmla="*/ 42 w 43"/>
                <a:gd name="T9" fmla="*/ 2 h 2"/>
                <a:gd name="T10" fmla="*/ 43 w 43"/>
                <a:gd name="T11" fmla="*/ 1 h 2"/>
                <a:gd name="T12" fmla="*/ 43 w 43"/>
                <a:gd name="T13" fmla="*/ 1 h 2"/>
                <a:gd name="T14" fmla="*/ 1 w 43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303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22" name="Oval 451"/>
            <p:cNvSpPr>
              <a:spLocks noChangeArrowheads="1"/>
            </p:cNvSpPr>
            <p:nvPr/>
          </p:nvSpPr>
          <p:spPr bwMode="auto">
            <a:xfrm>
              <a:off x="5457825" y="5055719"/>
              <a:ext cx="1588" cy="1587"/>
            </a:xfrm>
            <a:prstGeom prst="ellipse">
              <a:avLst/>
            </a:prstGeom>
            <a:solidFill>
              <a:srgbClr val="0D0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23" name="Freeform 452"/>
            <p:cNvSpPr>
              <a:spLocks/>
            </p:cNvSpPr>
            <p:nvPr/>
          </p:nvSpPr>
          <p:spPr bwMode="auto">
            <a:xfrm>
              <a:off x="5457825" y="5039844"/>
              <a:ext cx="50800" cy="15875"/>
            </a:xfrm>
            <a:custGeom>
              <a:avLst/>
              <a:gdLst>
                <a:gd name="T0" fmla="*/ 19 w 19"/>
                <a:gd name="T1" fmla="*/ 0 h 6"/>
                <a:gd name="T2" fmla="*/ 19 w 19"/>
                <a:gd name="T3" fmla="*/ 0 h 6"/>
                <a:gd name="T4" fmla="*/ 15 w 19"/>
                <a:gd name="T5" fmla="*/ 3 h 6"/>
                <a:gd name="T6" fmla="*/ 0 w 19"/>
                <a:gd name="T7" fmla="*/ 5 h 6"/>
                <a:gd name="T8" fmla="*/ 0 w 19"/>
                <a:gd name="T9" fmla="*/ 6 h 6"/>
                <a:gd name="T10" fmla="*/ 0 w 19"/>
                <a:gd name="T11" fmla="*/ 6 h 6"/>
                <a:gd name="T12" fmla="*/ 0 w 19"/>
                <a:gd name="T13" fmla="*/ 6 h 6"/>
                <a:gd name="T14" fmla="*/ 15 w 19"/>
                <a:gd name="T15" fmla="*/ 4 h 6"/>
                <a:gd name="T16" fmla="*/ 19 w 19"/>
                <a:gd name="T17" fmla="*/ 0 h 6"/>
                <a:gd name="T18" fmla="*/ 19 w 19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6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6" y="3"/>
                    <a:pt x="15" y="3"/>
                  </a:cubicBezTo>
                  <a:cubicBezTo>
                    <a:pt x="13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13" y="5"/>
                    <a:pt x="15" y="4"/>
                  </a:cubicBezTo>
                  <a:cubicBezTo>
                    <a:pt x="17" y="3"/>
                    <a:pt x="19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303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24" name="Freeform 453"/>
            <p:cNvSpPr>
              <a:spLocks/>
            </p:cNvSpPr>
            <p:nvPr/>
          </p:nvSpPr>
          <p:spPr bwMode="auto">
            <a:xfrm>
              <a:off x="4906963" y="4993806"/>
              <a:ext cx="36513" cy="17462"/>
            </a:xfrm>
            <a:custGeom>
              <a:avLst/>
              <a:gdLst>
                <a:gd name="T0" fmla="*/ 12 w 14"/>
                <a:gd name="T1" fmla="*/ 0 h 6"/>
                <a:gd name="T2" fmla="*/ 2 w 14"/>
                <a:gd name="T3" fmla="*/ 0 h 6"/>
                <a:gd name="T4" fmla="*/ 0 w 14"/>
                <a:gd name="T5" fmla="*/ 2 h 6"/>
                <a:gd name="T6" fmla="*/ 0 w 14"/>
                <a:gd name="T7" fmla="*/ 5 h 6"/>
                <a:gd name="T8" fmla="*/ 1 w 14"/>
                <a:gd name="T9" fmla="*/ 5 h 6"/>
                <a:gd name="T10" fmla="*/ 1 w 14"/>
                <a:gd name="T11" fmla="*/ 2 h 6"/>
                <a:gd name="T12" fmla="*/ 2 w 14"/>
                <a:gd name="T13" fmla="*/ 0 h 6"/>
                <a:gd name="T14" fmla="*/ 12 w 14"/>
                <a:gd name="T15" fmla="*/ 0 h 6"/>
                <a:gd name="T16" fmla="*/ 14 w 14"/>
                <a:gd name="T17" fmla="*/ 2 h 6"/>
                <a:gd name="T18" fmla="*/ 14 w 14"/>
                <a:gd name="T19" fmla="*/ 5 h 6"/>
                <a:gd name="T20" fmla="*/ 14 w 14"/>
                <a:gd name="T21" fmla="*/ 6 h 6"/>
                <a:gd name="T22" fmla="*/ 14 w 14"/>
                <a:gd name="T23" fmla="*/ 2 h 6"/>
                <a:gd name="T24" fmla="*/ 12 w 14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6">
                  <a:moveTo>
                    <a:pt x="1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6"/>
                    <a:pt x="14" y="6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3" y="0"/>
                    <a:pt x="12" y="0"/>
                  </a:cubicBezTo>
                </a:path>
              </a:pathLst>
            </a:custGeom>
            <a:solidFill>
              <a:srgbClr val="303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25" name="Freeform 454"/>
            <p:cNvSpPr>
              <a:spLocks/>
            </p:cNvSpPr>
            <p:nvPr/>
          </p:nvSpPr>
          <p:spPr bwMode="auto">
            <a:xfrm>
              <a:off x="5005388" y="4903319"/>
              <a:ext cx="122238" cy="82550"/>
            </a:xfrm>
            <a:custGeom>
              <a:avLst/>
              <a:gdLst>
                <a:gd name="T0" fmla="*/ 46 w 46"/>
                <a:gd name="T1" fmla="*/ 2 h 31"/>
                <a:gd name="T2" fmla="*/ 46 w 46"/>
                <a:gd name="T3" fmla="*/ 28 h 31"/>
                <a:gd name="T4" fmla="*/ 43 w 46"/>
                <a:gd name="T5" fmla="*/ 31 h 31"/>
                <a:gd name="T6" fmla="*/ 18 w 46"/>
                <a:gd name="T7" fmla="*/ 30 h 31"/>
                <a:gd name="T8" fmla="*/ 11 w 46"/>
                <a:gd name="T9" fmla="*/ 24 h 31"/>
                <a:gd name="T10" fmla="*/ 9 w 46"/>
                <a:gd name="T11" fmla="*/ 14 h 31"/>
                <a:gd name="T12" fmla="*/ 0 w 46"/>
                <a:gd name="T13" fmla="*/ 11 h 31"/>
                <a:gd name="T14" fmla="*/ 0 w 46"/>
                <a:gd name="T15" fmla="*/ 2 h 31"/>
                <a:gd name="T16" fmla="*/ 2 w 46"/>
                <a:gd name="T17" fmla="*/ 0 h 31"/>
                <a:gd name="T18" fmla="*/ 46 w 46"/>
                <a:gd name="T19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31">
                  <a:moveTo>
                    <a:pt x="46" y="2"/>
                  </a:move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31"/>
                    <a:pt x="43" y="31"/>
                  </a:cubicBezTo>
                  <a:cubicBezTo>
                    <a:pt x="40" y="31"/>
                    <a:pt x="18" y="30"/>
                    <a:pt x="18" y="30"/>
                  </a:cubicBezTo>
                  <a:cubicBezTo>
                    <a:pt x="18" y="30"/>
                    <a:pt x="18" y="26"/>
                    <a:pt x="11" y="24"/>
                  </a:cubicBezTo>
                  <a:cubicBezTo>
                    <a:pt x="12" y="20"/>
                    <a:pt x="11" y="17"/>
                    <a:pt x="9" y="14"/>
                  </a:cubicBezTo>
                  <a:cubicBezTo>
                    <a:pt x="7" y="12"/>
                    <a:pt x="0" y="11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46" y="2"/>
                  </a:lnTo>
                  <a:close/>
                </a:path>
              </a:pathLst>
            </a:custGeom>
            <a:solidFill>
              <a:srgbClr val="CCF2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26" name="Freeform 455"/>
            <p:cNvSpPr>
              <a:spLocks/>
            </p:cNvSpPr>
            <p:nvPr/>
          </p:nvSpPr>
          <p:spPr bwMode="auto">
            <a:xfrm>
              <a:off x="4883150" y="4906494"/>
              <a:ext cx="66675" cy="61912"/>
            </a:xfrm>
            <a:custGeom>
              <a:avLst/>
              <a:gdLst>
                <a:gd name="T0" fmla="*/ 24 w 25"/>
                <a:gd name="T1" fmla="*/ 0 h 23"/>
                <a:gd name="T2" fmla="*/ 16 w 25"/>
                <a:gd name="T3" fmla="*/ 1 h 23"/>
                <a:gd name="T4" fmla="*/ 9 w 25"/>
                <a:gd name="T5" fmla="*/ 5 h 23"/>
                <a:gd name="T6" fmla="*/ 0 w 25"/>
                <a:gd name="T7" fmla="*/ 17 h 23"/>
                <a:gd name="T8" fmla="*/ 2 w 25"/>
                <a:gd name="T9" fmla="*/ 22 h 23"/>
                <a:gd name="T10" fmla="*/ 19 w 25"/>
                <a:gd name="T11" fmla="*/ 23 h 23"/>
                <a:gd name="T12" fmla="*/ 22 w 25"/>
                <a:gd name="T13" fmla="*/ 20 h 23"/>
                <a:gd name="T14" fmla="*/ 24 w 25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3">
                  <a:moveTo>
                    <a:pt x="24" y="0"/>
                  </a:moveTo>
                  <a:cubicBezTo>
                    <a:pt x="24" y="0"/>
                    <a:pt x="18" y="1"/>
                    <a:pt x="16" y="1"/>
                  </a:cubicBezTo>
                  <a:cubicBezTo>
                    <a:pt x="14" y="1"/>
                    <a:pt x="11" y="3"/>
                    <a:pt x="9" y="5"/>
                  </a:cubicBezTo>
                  <a:cubicBezTo>
                    <a:pt x="7" y="7"/>
                    <a:pt x="1" y="15"/>
                    <a:pt x="0" y="17"/>
                  </a:cubicBezTo>
                  <a:cubicBezTo>
                    <a:pt x="0" y="19"/>
                    <a:pt x="1" y="22"/>
                    <a:pt x="2" y="22"/>
                  </a:cubicBezTo>
                  <a:cubicBezTo>
                    <a:pt x="2" y="23"/>
                    <a:pt x="19" y="23"/>
                    <a:pt x="19" y="23"/>
                  </a:cubicBezTo>
                  <a:cubicBezTo>
                    <a:pt x="19" y="23"/>
                    <a:pt x="21" y="23"/>
                    <a:pt x="22" y="20"/>
                  </a:cubicBezTo>
                  <a:cubicBezTo>
                    <a:pt x="22" y="18"/>
                    <a:pt x="25" y="1"/>
                    <a:pt x="24" y="0"/>
                  </a:cubicBezTo>
                </a:path>
              </a:pathLst>
            </a:custGeom>
            <a:solidFill>
              <a:srgbClr val="CCF2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27" name="Freeform 456"/>
            <p:cNvSpPr>
              <a:spLocks/>
            </p:cNvSpPr>
            <p:nvPr/>
          </p:nvSpPr>
          <p:spPr bwMode="auto">
            <a:xfrm>
              <a:off x="4776788" y="4898556"/>
              <a:ext cx="65088" cy="82550"/>
            </a:xfrm>
            <a:custGeom>
              <a:avLst/>
              <a:gdLst>
                <a:gd name="T0" fmla="*/ 4 w 25"/>
                <a:gd name="T1" fmla="*/ 22 h 31"/>
                <a:gd name="T2" fmla="*/ 17 w 25"/>
                <a:gd name="T3" fmla="*/ 4 h 31"/>
                <a:gd name="T4" fmla="*/ 20 w 25"/>
                <a:gd name="T5" fmla="*/ 0 h 31"/>
                <a:gd name="T6" fmla="*/ 20 w 25"/>
                <a:gd name="T7" fmla="*/ 0 h 31"/>
                <a:gd name="T8" fmla="*/ 25 w 25"/>
                <a:gd name="T9" fmla="*/ 1 h 31"/>
                <a:gd name="T10" fmla="*/ 3 w 25"/>
                <a:gd name="T11" fmla="*/ 31 h 31"/>
                <a:gd name="T12" fmla="*/ 0 w 25"/>
                <a:gd name="T13" fmla="*/ 31 h 31"/>
                <a:gd name="T14" fmla="*/ 0 w 25"/>
                <a:gd name="T15" fmla="*/ 31 h 31"/>
                <a:gd name="T16" fmla="*/ 4 w 25"/>
                <a:gd name="T17" fmla="*/ 2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1">
                  <a:moveTo>
                    <a:pt x="4" y="22"/>
                  </a:moveTo>
                  <a:cubicBezTo>
                    <a:pt x="8" y="15"/>
                    <a:pt x="16" y="5"/>
                    <a:pt x="17" y="4"/>
                  </a:cubicBezTo>
                  <a:cubicBezTo>
                    <a:pt x="18" y="3"/>
                    <a:pt x="20" y="1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12" y="10"/>
                    <a:pt x="3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29"/>
                    <a:pt x="2" y="26"/>
                    <a:pt x="4" y="22"/>
                  </a:cubicBezTo>
                </a:path>
              </a:pathLst>
            </a:custGeom>
            <a:solidFill>
              <a:srgbClr val="2D48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28" name="Freeform 457"/>
            <p:cNvSpPr>
              <a:spLocks/>
            </p:cNvSpPr>
            <p:nvPr/>
          </p:nvSpPr>
          <p:spPr bwMode="auto">
            <a:xfrm>
              <a:off x="5484813" y="5020794"/>
              <a:ext cx="79375" cy="31750"/>
            </a:xfrm>
            <a:custGeom>
              <a:avLst/>
              <a:gdLst>
                <a:gd name="T0" fmla="*/ 30 w 30"/>
                <a:gd name="T1" fmla="*/ 12 h 12"/>
                <a:gd name="T2" fmla="*/ 23 w 30"/>
                <a:gd name="T3" fmla="*/ 3 h 12"/>
                <a:gd name="T4" fmla="*/ 2 w 30"/>
                <a:gd name="T5" fmla="*/ 1 h 12"/>
                <a:gd name="T6" fmla="*/ 1 w 30"/>
                <a:gd name="T7" fmla="*/ 3 h 12"/>
                <a:gd name="T8" fmla="*/ 17 w 30"/>
                <a:gd name="T9" fmla="*/ 10 h 12"/>
                <a:gd name="T10" fmla="*/ 30 w 30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2">
                  <a:moveTo>
                    <a:pt x="30" y="12"/>
                  </a:moveTo>
                  <a:cubicBezTo>
                    <a:pt x="30" y="12"/>
                    <a:pt x="26" y="5"/>
                    <a:pt x="23" y="3"/>
                  </a:cubicBezTo>
                  <a:cubicBezTo>
                    <a:pt x="20" y="0"/>
                    <a:pt x="3" y="1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2" y="4"/>
                    <a:pt x="11" y="9"/>
                    <a:pt x="17" y="10"/>
                  </a:cubicBezTo>
                  <a:cubicBezTo>
                    <a:pt x="22" y="12"/>
                    <a:pt x="30" y="12"/>
                    <a:pt x="30" y="12"/>
                  </a:cubicBezTo>
                </a:path>
              </a:pathLst>
            </a:custGeom>
            <a:solidFill>
              <a:srgbClr val="EEED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29" name="Freeform 458"/>
            <p:cNvSpPr>
              <a:spLocks noEditPoints="1"/>
            </p:cNvSpPr>
            <p:nvPr/>
          </p:nvSpPr>
          <p:spPr bwMode="auto">
            <a:xfrm>
              <a:off x="4781550" y="5004919"/>
              <a:ext cx="660400" cy="39687"/>
            </a:xfrm>
            <a:custGeom>
              <a:avLst/>
              <a:gdLst>
                <a:gd name="T0" fmla="*/ 213 w 248"/>
                <a:gd name="T1" fmla="*/ 8 h 15"/>
                <a:gd name="T2" fmla="*/ 213 w 248"/>
                <a:gd name="T3" fmla="*/ 12 h 15"/>
                <a:gd name="T4" fmla="*/ 221 w 248"/>
                <a:gd name="T5" fmla="*/ 15 h 15"/>
                <a:gd name="T6" fmla="*/ 242 w 248"/>
                <a:gd name="T7" fmla="*/ 10 h 15"/>
                <a:gd name="T8" fmla="*/ 245 w 248"/>
                <a:gd name="T9" fmla="*/ 10 h 15"/>
                <a:gd name="T10" fmla="*/ 247 w 248"/>
                <a:gd name="T11" fmla="*/ 10 h 15"/>
                <a:gd name="T12" fmla="*/ 248 w 248"/>
                <a:gd name="T13" fmla="*/ 10 h 15"/>
                <a:gd name="T14" fmla="*/ 248 w 248"/>
                <a:gd name="T15" fmla="*/ 10 h 15"/>
                <a:gd name="T16" fmla="*/ 213 w 248"/>
                <a:gd name="T17" fmla="*/ 8 h 15"/>
                <a:gd name="T18" fmla="*/ 139 w 248"/>
                <a:gd name="T19" fmla="*/ 5 h 15"/>
                <a:gd name="T20" fmla="*/ 140 w 248"/>
                <a:gd name="T21" fmla="*/ 9 h 15"/>
                <a:gd name="T22" fmla="*/ 207 w 248"/>
                <a:gd name="T23" fmla="*/ 11 h 15"/>
                <a:gd name="T24" fmla="*/ 213 w 248"/>
                <a:gd name="T25" fmla="*/ 12 h 15"/>
                <a:gd name="T26" fmla="*/ 213 w 248"/>
                <a:gd name="T27" fmla="*/ 8 h 15"/>
                <a:gd name="T28" fmla="*/ 213 w 248"/>
                <a:gd name="T29" fmla="*/ 8 h 15"/>
                <a:gd name="T30" fmla="*/ 139 w 248"/>
                <a:gd name="T31" fmla="*/ 5 h 15"/>
                <a:gd name="T32" fmla="*/ 65 w 248"/>
                <a:gd name="T33" fmla="*/ 2 h 15"/>
                <a:gd name="T34" fmla="*/ 65 w 248"/>
                <a:gd name="T35" fmla="*/ 8 h 15"/>
                <a:gd name="T36" fmla="*/ 68 w 248"/>
                <a:gd name="T37" fmla="*/ 8 h 15"/>
                <a:gd name="T38" fmla="*/ 74 w 248"/>
                <a:gd name="T39" fmla="*/ 7 h 15"/>
                <a:gd name="T40" fmla="*/ 80 w 248"/>
                <a:gd name="T41" fmla="*/ 7 h 15"/>
                <a:gd name="T42" fmla="*/ 139 w 248"/>
                <a:gd name="T43" fmla="*/ 9 h 15"/>
                <a:gd name="T44" fmla="*/ 139 w 248"/>
                <a:gd name="T45" fmla="*/ 5 h 15"/>
                <a:gd name="T46" fmla="*/ 65 w 248"/>
                <a:gd name="T47" fmla="*/ 2 h 15"/>
                <a:gd name="T48" fmla="*/ 6 w 248"/>
                <a:gd name="T49" fmla="*/ 0 h 15"/>
                <a:gd name="T50" fmla="*/ 6 w 248"/>
                <a:gd name="T51" fmla="*/ 0 h 15"/>
                <a:gd name="T52" fmla="*/ 6 w 248"/>
                <a:gd name="T53" fmla="*/ 0 h 15"/>
                <a:gd name="T54" fmla="*/ 1 w 248"/>
                <a:gd name="T55" fmla="*/ 4 h 15"/>
                <a:gd name="T56" fmla="*/ 2 w 248"/>
                <a:gd name="T57" fmla="*/ 4 h 15"/>
                <a:gd name="T58" fmla="*/ 13 w 248"/>
                <a:gd name="T59" fmla="*/ 3 h 15"/>
                <a:gd name="T60" fmla="*/ 62 w 248"/>
                <a:gd name="T61" fmla="*/ 8 h 15"/>
                <a:gd name="T62" fmla="*/ 64 w 248"/>
                <a:gd name="T63" fmla="*/ 8 h 15"/>
                <a:gd name="T64" fmla="*/ 64 w 248"/>
                <a:gd name="T65" fmla="*/ 3 h 15"/>
                <a:gd name="T66" fmla="*/ 64 w 248"/>
                <a:gd name="T67" fmla="*/ 3 h 15"/>
                <a:gd name="T68" fmla="*/ 64 w 248"/>
                <a:gd name="T69" fmla="*/ 2 h 15"/>
                <a:gd name="T70" fmla="*/ 61 w 248"/>
                <a:gd name="T71" fmla="*/ 2 h 15"/>
                <a:gd name="T72" fmla="*/ 61 w 248"/>
                <a:gd name="T73" fmla="*/ 4 h 15"/>
                <a:gd name="T74" fmla="*/ 59 w 248"/>
                <a:gd name="T75" fmla="*/ 6 h 15"/>
                <a:gd name="T76" fmla="*/ 49 w 248"/>
                <a:gd name="T77" fmla="*/ 6 h 15"/>
                <a:gd name="T78" fmla="*/ 47 w 248"/>
                <a:gd name="T79" fmla="*/ 4 h 15"/>
                <a:gd name="T80" fmla="*/ 47 w 248"/>
                <a:gd name="T81" fmla="*/ 1 h 15"/>
                <a:gd name="T82" fmla="*/ 6 w 248"/>
                <a:gd name="T8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8" h="15">
                  <a:moveTo>
                    <a:pt x="213" y="8"/>
                  </a:moveTo>
                  <a:cubicBezTo>
                    <a:pt x="213" y="8"/>
                    <a:pt x="213" y="10"/>
                    <a:pt x="213" y="12"/>
                  </a:cubicBezTo>
                  <a:cubicBezTo>
                    <a:pt x="218" y="13"/>
                    <a:pt x="221" y="15"/>
                    <a:pt x="221" y="15"/>
                  </a:cubicBezTo>
                  <a:cubicBezTo>
                    <a:pt x="230" y="10"/>
                    <a:pt x="237" y="10"/>
                    <a:pt x="242" y="10"/>
                  </a:cubicBezTo>
                  <a:cubicBezTo>
                    <a:pt x="243" y="10"/>
                    <a:pt x="244" y="10"/>
                    <a:pt x="245" y="10"/>
                  </a:cubicBezTo>
                  <a:cubicBezTo>
                    <a:pt x="246" y="10"/>
                    <a:pt x="247" y="10"/>
                    <a:pt x="247" y="10"/>
                  </a:cubicBezTo>
                  <a:cubicBezTo>
                    <a:pt x="247" y="10"/>
                    <a:pt x="248" y="10"/>
                    <a:pt x="248" y="10"/>
                  </a:cubicBezTo>
                  <a:cubicBezTo>
                    <a:pt x="248" y="10"/>
                    <a:pt x="248" y="10"/>
                    <a:pt x="248" y="10"/>
                  </a:cubicBezTo>
                  <a:cubicBezTo>
                    <a:pt x="248" y="9"/>
                    <a:pt x="234" y="9"/>
                    <a:pt x="213" y="8"/>
                  </a:cubicBezTo>
                  <a:moveTo>
                    <a:pt x="139" y="5"/>
                  </a:moveTo>
                  <a:cubicBezTo>
                    <a:pt x="139" y="6"/>
                    <a:pt x="139" y="7"/>
                    <a:pt x="140" y="9"/>
                  </a:cubicBezTo>
                  <a:cubicBezTo>
                    <a:pt x="171" y="10"/>
                    <a:pt x="202" y="11"/>
                    <a:pt x="207" y="11"/>
                  </a:cubicBezTo>
                  <a:cubicBezTo>
                    <a:pt x="209" y="12"/>
                    <a:pt x="211" y="12"/>
                    <a:pt x="213" y="12"/>
                  </a:cubicBezTo>
                  <a:cubicBezTo>
                    <a:pt x="213" y="9"/>
                    <a:pt x="213" y="8"/>
                    <a:pt x="213" y="8"/>
                  </a:cubicBezTo>
                  <a:cubicBezTo>
                    <a:pt x="213" y="8"/>
                    <a:pt x="213" y="8"/>
                    <a:pt x="213" y="8"/>
                  </a:cubicBezTo>
                  <a:cubicBezTo>
                    <a:pt x="193" y="7"/>
                    <a:pt x="166" y="6"/>
                    <a:pt x="139" y="5"/>
                  </a:cubicBezTo>
                  <a:moveTo>
                    <a:pt x="65" y="2"/>
                  </a:moveTo>
                  <a:cubicBezTo>
                    <a:pt x="65" y="3"/>
                    <a:pt x="65" y="5"/>
                    <a:pt x="65" y="8"/>
                  </a:cubicBezTo>
                  <a:cubicBezTo>
                    <a:pt x="66" y="8"/>
                    <a:pt x="67" y="8"/>
                    <a:pt x="68" y="8"/>
                  </a:cubicBezTo>
                  <a:cubicBezTo>
                    <a:pt x="70" y="8"/>
                    <a:pt x="72" y="8"/>
                    <a:pt x="74" y="7"/>
                  </a:cubicBezTo>
                  <a:cubicBezTo>
                    <a:pt x="75" y="7"/>
                    <a:pt x="77" y="7"/>
                    <a:pt x="80" y="7"/>
                  </a:cubicBezTo>
                  <a:cubicBezTo>
                    <a:pt x="90" y="7"/>
                    <a:pt x="115" y="8"/>
                    <a:pt x="139" y="9"/>
                  </a:cubicBezTo>
                  <a:cubicBezTo>
                    <a:pt x="139" y="7"/>
                    <a:pt x="139" y="6"/>
                    <a:pt x="139" y="5"/>
                  </a:cubicBezTo>
                  <a:cubicBezTo>
                    <a:pt x="113" y="4"/>
                    <a:pt x="87" y="2"/>
                    <a:pt x="65" y="2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3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4" y="4"/>
                    <a:pt x="8" y="3"/>
                    <a:pt x="13" y="3"/>
                  </a:cubicBezTo>
                  <a:cubicBezTo>
                    <a:pt x="18" y="3"/>
                    <a:pt x="58" y="7"/>
                    <a:pt x="62" y="8"/>
                  </a:cubicBezTo>
                  <a:cubicBezTo>
                    <a:pt x="63" y="8"/>
                    <a:pt x="63" y="8"/>
                    <a:pt x="64" y="8"/>
                  </a:cubicBezTo>
                  <a:cubicBezTo>
                    <a:pt x="64" y="6"/>
                    <a:pt x="64" y="5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3" y="2"/>
                    <a:pt x="62" y="2"/>
                    <a:pt x="61" y="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5"/>
                    <a:pt x="60" y="6"/>
                    <a:pt x="59" y="6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5"/>
                    <a:pt x="47" y="4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26" y="0"/>
                    <a:pt x="10" y="0"/>
                    <a:pt x="6" y="0"/>
                  </a:cubicBezTo>
                </a:path>
              </a:pathLst>
            </a:custGeom>
            <a:solidFill>
              <a:srgbClr val="8A9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30" name="Freeform 459"/>
            <p:cNvSpPr>
              <a:spLocks noEditPoints="1"/>
            </p:cNvSpPr>
            <p:nvPr/>
          </p:nvSpPr>
          <p:spPr bwMode="auto">
            <a:xfrm>
              <a:off x="4951413" y="5011269"/>
              <a:ext cx="396875" cy="25400"/>
            </a:xfrm>
            <a:custGeom>
              <a:avLst/>
              <a:gdLst>
                <a:gd name="T0" fmla="*/ 149 w 149"/>
                <a:gd name="T1" fmla="*/ 6 h 10"/>
                <a:gd name="T2" fmla="*/ 149 w 149"/>
                <a:gd name="T3" fmla="*/ 6 h 10"/>
                <a:gd name="T4" fmla="*/ 149 w 149"/>
                <a:gd name="T5" fmla="*/ 10 h 10"/>
                <a:gd name="T6" fmla="*/ 149 w 149"/>
                <a:gd name="T7" fmla="*/ 10 h 10"/>
                <a:gd name="T8" fmla="*/ 149 w 149"/>
                <a:gd name="T9" fmla="*/ 6 h 10"/>
                <a:gd name="T10" fmla="*/ 149 w 149"/>
                <a:gd name="T11" fmla="*/ 6 h 10"/>
                <a:gd name="T12" fmla="*/ 0 w 149"/>
                <a:gd name="T13" fmla="*/ 0 h 10"/>
                <a:gd name="T14" fmla="*/ 0 w 149"/>
                <a:gd name="T15" fmla="*/ 1 h 10"/>
                <a:gd name="T16" fmla="*/ 0 w 149"/>
                <a:gd name="T17" fmla="*/ 1 h 10"/>
                <a:gd name="T18" fmla="*/ 0 w 149"/>
                <a:gd name="T19" fmla="*/ 6 h 10"/>
                <a:gd name="T20" fmla="*/ 1 w 149"/>
                <a:gd name="T21" fmla="*/ 6 h 10"/>
                <a:gd name="T22" fmla="*/ 1 w 149"/>
                <a:gd name="T23" fmla="*/ 0 h 10"/>
                <a:gd name="T24" fmla="*/ 0 w 14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9" h="10">
                  <a:moveTo>
                    <a:pt x="149" y="6"/>
                  </a:moveTo>
                  <a:cubicBezTo>
                    <a:pt x="149" y="6"/>
                    <a:pt x="149" y="6"/>
                    <a:pt x="149" y="6"/>
                  </a:cubicBezTo>
                  <a:cubicBezTo>
                    <a:pt x="149" y="6"/>
                    <a:pt x="149" y="7"/>
                    <a:pt x="149" y="10"/>
                  </a:cubicBezTo>
                  <a:cubicBezTo>
                    <a:pt x="149" y="10"/>
                    <a:pt x="149" y="10"/>
                    <a:pt x="149" y="10"/>
                  </a:cubicBezTo>
                  <a:cubicBezTo>
                    <a:pt x="149" y="8"/>
                    <a:pt x="149" y="6"/>
                    <a:pt x="149" y="6"/>
                  </a:cubicBezTo>
                  <a:cubicBezTo>
                    <a:pt x="149" y="6"/>
                    <a:pt x="149" y="6"/>
                    <a:pt x="149" y="6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5866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31" name="Freeform 460"/>
            <p:cNvSpPr>
              <a:spLocks/>
            </p:cNvSpPr>
            <p:nvPr/>
          </p:nvSpPr>
          <p:spPr bwMode="auto">
            <a:xfrm>
              <a:off x="5151438" y="5019206"/>
              <a:ext cx="3175" cy="9525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4 h 4"/>
                <a:gd name="T4" fmla="*/ 1 w 1"/>
                <a:gd name="T5" fmla="*/ 4 h 4"/>
                <a:gd name="T6" fmla="*/ 0 w 1"/>
                <a:gd name="T7" fmla="*/ 0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866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32" name="Freeform 461"/>
            <p:cNvSpPr>
              <a:spLocks/>
            </p:cNvSpPr>
            <p:nvPr/>
          </p:nvSpPr>
          <p:spPr bwMode="auto">
            <a:xfrm>
              <a:off x="4908550" y="5008094"/>
              <a:ext cx="34925" cy="12700"/>
            </a:xfrm>
            <a:custGeom>
              <a:avLst/>
              <a:gdLst>
                <a:gd name="T0" fmla="*/ 0 w 13"/>
                <a:gd name="T1" fmla="*/ 0 h 5"/>
                <a:gd name="T2" fmla="*/ 0 w 13"/>
                <a:gd name="T3" fmla="*/ 3 h 5"/>
                <a:gd name="T4" fmla="*/ 1 w 13"/>
                <a:gd name="T5" fmla="*/ 5 h 5"/>
                <a:gd name="T6" fmla="*/ 11 w 13"/>
                <a:gd name="T7" fmla="*/ 5 h 5"/>
                <a:gd name="T8" fmla="*/ 13 w 13"/>
                <a:gd name="T9" fmla="*/ 3 h 5"/>
                <a:gd name="T10" fmla="*/ 13 w 13"/>
                <a:gd name="T11" fmla="*/ 0 h 5"/>
                <a:gd name="T12" fmla="*/ 0 w 1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5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3" y="4"/>
                    <a:pt x="13" y="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8" y="0"/>
                    <a:pt x="4" y="0"/>
                    <a:pt x="0" y="0"/>
                  </a:cubicBezTo>
                </a:path>
              </a:pathLst>
            </a:custGeom>
            <a:solidFill>
              <a:srgbClr val="8A9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33" name="Freeform 462"/>
            <p:cNvSpPr>
              <a:spLocks/>
            </p:cNvSpPr>
            <p:nvPr/>
          </p:nvSpPr>
          <p:spPr bwMode="auto">
            <a:xfrm>
              <a:off x="4906963" y="5008094"/>
              <a:ext cx="36513" cy="12700"/>
            </a:xfrm>
            <a:custGeom>
              <a:avLst/>
              <a:gdLst>
                <a:gd name="T0" fmla="*/ 0 w 14"/>
                <a:gd name="T1" fmla="*/ 0 h 5"/>
                <a:gd name="T2" fmla="*/ 0 w 14"/>
                <a:gd name="T3" fmla="*/ 3 h 5"/>
                <a:gd name="T4" fmla="*/ 2 w 14"/>
                <a:gd name="T5" fmla="*/ 5 h 5"/>
                <a:gd name="T6" fmla="*/ 12 w 14"/>
                <a:gd name="T7" fmla="*/ 5 h 5"/>
                <a:gd name="T8" fmla="*/ 14 w 14"/>
                <a:gd name="T9" fmla="*/ 3 h 5"/>
                <a:gd name="T10" fmla="*/ 14 w 14"/>
                <a:gd name="T11" fmla="*/ 1 h 5"/>
                <a:gd name="T12" fmla="*/ 14 w 14"/>
                <a:gd name="T13" fmla="*/ 0 h 5"/>
                <a:gd name="T14" fmla="*/ 14 w 14"/>
                <a:gd name="T15" fmla="*/ 3 h 5"/>
                <a:gd name="T16" fmla="*/ 12 w 14"/>
                <a:gd name="T17" fmla="*/ 5 h 5"/>
                <a:gd name="T18" fmla="*/ 2 w 14"/>
                <a:gd name="T19" fmla="*/ 5 h 5"/>
                <a:gd name="T20" fmla="*/ 1 w 14"/>
                <a:gd name="T21" fmla="*/ 3 h 5"/>
                <a:gd name="T22" fmla="*/ 1 w 14"/>
                <a:gd name="T23" fmla="*/ 0 h 5"/>
                <a:gd name="T24" fmla="*/ 0 w 14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4" y="4"/>
                    <a:pt x="14" y="3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4"/>
                    <a:pt x="13" y="5"/>
                    <a:pt x="1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866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34" name="Freeform 463"/>
            <p:cNvSpPr>
              <a:spLocks/>
            </p:cNvSpPr>
            <p:nvPr/>
          </p:nvSpPr>
          <p:spPr bwMode="auto">
            <a:xfrm>
              <a:off x="4768850" y="4993806"/>
              <a:ext cx="28575" cy="65087"/>
            </a:xfrm>
            <a:custGeom>
              <a:avLst/>
              <a:gdLst>
                <a:gd name="T0" fmla="*/ 0 w 11"/>
                <a:gd name="T1" fmla="*/ 10 h 24"/>
                <a:gd name="T2" fmla="*/ 1 w 11"/>
                <a:gd name="T3" fmla="*/ 1 h 24"/>
                <a:gd name="T4" fmla="*/ 4 w 11"/>
                <a:gd name="T5" fmla="*/ 0 h 24"/>
                <a:gd name="T6" fmla="*/ 10 w 11"/>
                <a:gd name="T7" fmla="*/ 4 h 24"/>
                <a:gd name="T8" fmla="*/ 8 w 11"/>
                <a:gd name="T9" fmla="*/ 24 h 24"/>
                <a:gd name="T10" fmla="*/ 1 w 11"/>
                <a:gd name="T11" fmla="*/ 24 h 24"/>
                <a:gd name="T12" fmla="*/ 0 w 11"/>
                <a:gd name="T1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4">
                  <a:moveTo>
                    <a:pt x="0" y="10"/>
                  </a:moveTo>
                  <a:cubicBezTo>
                    <a:pt x="1" y="6"/>
                    <a:pt x="1" y="3"/>
                    <a:pt x="1" y="1"/>
                  </a:cubicBezTo>
                  <a:cubicBezTo>
                    <a:pt x="2" y="1"/>
                    <a:pt x="2" y="0"/>
                    <a:pt x="4" y="0"/>
                  </a:cubicBezTo>
                  <a:cubicBezTo>
                    <a:pt x="6" y="0"/>
                    <a:pt x="10" y="2"/>
                    <a:pt x="10" y="4"/>
                  </a:cubicBezTo>
                  <a:cubicBezTo>
                    <a:pt x="11" y="6"/>
                    <a:pt x="9" y="17"/>
                    <a:pt x="8" y="24"/>
                  </a:cubicBezTo>
                  <a:cubicBezTo>
                    <a:pt x="5" y="24"/>
                    <a:pt x="2" y="24"/>
                    <a:pt x="1" y="24"/>
                  </a:cubicBezTo>
                  <a:cubicBezTo>
                    <a:pt x="1" y="22"/>
                    <a:pt x="0" y="17"/>
                    <a:pt x="0" y="10"/>
                  </a:cubicBezTo>
                </a:path>
              </a:pathLst>
            </a:custGeom>
            <a:solidFill>
              <a:srgbClr val="E764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35" name="Freeform 464"/>
            <p:cNvSpPr>
              <a:spLocks/>
            </p:cNvSpPr>
            <p:nvPr/>
          </p:nvSpPr>
          <p:spPr bwMode="auto">
            <a:xfrm>
              <a:off x="5583238" y="5071594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86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36" name="Freeform 465"/>
            <p:cNvSpPr>
              <a:spLocks/>
            </p:cNvSpPr>
            <p:nvPr/>
          </p:nvSpPr>
          <p:spPr bwMode="auto">
            <a:xfrm>
              <a:off x="5484813" y="5071594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1 w 1"/>
                <a:gd name="T5" fmla="*/ 1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D0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37" name="Freeform 466"/>
            <p:cNvSpPr>
              <a:spLocks/>
            </p:cNvSpPr>
            <p:nvPr/>
          </p:nvSpPr>
          <p:spPr bwMode="auto">
            <a:xfrm>
              <a:off x="5486400" y="5071594"/>
              <a:ext cx="96838" cy="3175"/>
            </a:xfrm>
            <a:custGeom>
              <a:avLst/>
              <a:gdLst>
                <a:gd name="T0" fmla="*/ 0 w 36"/>
                <a:gd name="T1" fmla="*/ 0 h 1"/>
                <a:gd name="T2" fmla="*/ 0 w 36"/>
                <a:gd name="T3" fmla="*/ 0 h 1"/>
                <a:gd name="T4" fmla="*/ 36 w 36"/>
                <a:gd name="T5" fmla="*/ 1 h 1"/>
                <a:gd name="T6" fmla="*/ 36 w 36"/>
                <a:gd name="T7" fmla="*/ 1 h 1"/>
                <a:gd name="T8" fmla="*/ 36 w 36"/>
                <a:gd name="T9" fmla="*/ 1 h 1"/>
                <a:gd name="T10" fmla="*/ 36 w 36"/>
                <a:gd name="T11" fmla="*/ 0 h 1"/>
                <a:gd name="T12" fmla="*/ 0 w 3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6" y="1"/>
                    <a:pt x="36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03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38" name="Oval 467"/>
            <p:cNvSpPr>
              <a:spLocks noChangeArrowheads="1"/>
            </p:cNvSpPr>
            <p:nvPr/>
          </p:nvSpPr>
          <p:spPr bwMode="auto">
            <a:xfrm>
              <a:off x="5429250" y="5111281"/>
              <a:ext cx="4763" cy="6350"/>
            </a:xfrm>
            <a:prstGeom prst="ellipse">
              <a:avLst/>
            </a:prstGeom>
            <a:solidFill>
              <a:srgbClr val="1E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39" name="Oval 468"/>
            <p:cNvSpPr>
              <a:spLocks noChangeArrowheads="1"/>
            </p:cNvSpPr>
            <p:nvPr/>
          </p:nvSpPr>
          <p:spPr bwMode="auto">
            <a:xfrm>
              <a:off x="5438775" y="5119219"/>
              <a:ext cx="6350" cy="6350"/>
            </a:xfrm>
            <a:prstGeom prst="ellipse">
              <a:avLst/>
            </a:prstGeom>
            <a:solidFill>
              <a:srgbClr val="1E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40" name="Oval 469"/>
            <p:cNvSpPr>
              <a:spLocks noChangeArrowheads="1"/>
            </p:cNvSpPr>
            <p:nvPr/>
          </p:nvSpPr>
          <p:spPr bwMode="auto">
            <a:xfrm>
              <a:off x="5437188" y="5133506"/>
              <a:ext cx="4763" cy="4762"/>
            </a:xfrm>
            <a:prstGeom prst="ellipse">
              <a:avLst/>
            </a:prstGeom>
            <a:solidFill>
              <a:srgbClr val="1E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41" name="Oval 470"/>
            <p:cNvSpPr>
              <a:spLocks noChangeArrowheads="1"/>
            </p:cNvSpPr>
            <p:nvPr/>
          </p:nvSpPr>
          <p:spPr bwMode="auto">
            <a:xfrm>
              <a:off x="5422900" y="5133506"/>
              <a:ext cx="6350" cy="4762"/>
            </a:xfrm>
            <a:prstGeom prst="ellipse">
              <a:avLst/>
            </a:prstGeom>
            <a:solidFill>
              <a:srgbClr val="1E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42" name="Oval 471"/>
            <p:cNvSpPr>
              <a:spLocks noChangeArrowheads="1"/>
            </p:cNvSpPr>
            <p:nvPr/>
          </p:nvSpPr>
          <p:spPr bwMode="auto">
            <a:xfrm>
              <a:off x="5421313" y="5119219"/>
              <a:ext cx="1588" cy="6350"/>
            </a:xfrm>
            <a:prstGeom prst="ellipse">
              <a:avLst/>
            </a:prstGeom>
            <a:solidFill>
              <a:srgbClr val="1E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43" name="Oval 472"/>
            <p:cNvSpPr>
              <a:spLocks noChangeArrowheads="1"/>
            </p:cNvSpPr>
            <p:nvPr/>
          </p:nvSpPr>
          <p:spPr bwMode="auto">
            <a:xfrm>
              <a:off x="4919663" y="5111281"/>
              <a:ext cx="4763" cy="6350"/>
            </a:xfrm>
            <a:prstGeom prst="ellipse">
              <a:avLst/>
            </a:prstGeom>
            <a:solidFill>
              <a:srgbClr val="1E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44" name="Oval 473"/>
            <p:cNvSpPr>
              <a:spLocks noChangeArrowheads="1"/>
            </p:cNvSpPr>
            <p:nvPr/>
          </p:nvSpPr>
          <p:spPr bwMode="auto">
            <a:xfrm>
              <a:off x="4930775" y="5119219"/>
              <a:ext cx="4763" cy="6350"/>
            </a:xfrm>
            <a:prstGeom prst="ellipse">
              <a:avLst/>
            </a:prstGeom>
            <a:solidFill>
              <a:srgbClr val="1E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45" name="Oval 474"/>
            <p:cNvSpPr>
              <a:spLocks noChangeArrowheads="1"/>
            </p:cNvSpPr>
            <p:nvPr/>
          </p:nvSpPr>
          <p:spPr bwMode="auto">
            <a:xfrm>
              <a:off x="4924425" y="5133506"/>
              <a:ext cx="6350" cy="4762"/>
            </a:xfrm>
            <a:prstGeom prst="ellipse">
              <a:avLst/>
            </a:prstGeom>
            <a:solidFill>
              <a:srgbClr val="1E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46" name="Oval 475"/>
            <p:cNvSpPr>
              <a:spLocks noChangeArrowheads="1"/>
            </p:cNvSpPr>
            <p:nvPr/>
          </p:nvSpPr>
          <p:spPr bwMode="auto">
            <a:xfrm>
              <a:off x="4911725" y="5133506"/>
              <a:ext cx="4763" cy="4762"/>
            </a:xfrm>
            <a:prstGeom prst="ellipse">
              <a:avLst/>
            </a:prstGeom>
            <a:solidFill>
              <a:srgbClr val="1E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47" name="Oval 476"/>
            <p:cNvSpPr>
              <a:spLocks noChangeArrowheads="1"/>
            </p:cNvSpPr>
            <p:nvPr/>
          </p:nvSpPr>
          <p:spPr bwMode="auto">
            <a:xfrm>
              <a:off x="4908550" y="5119219"/>
              <a:ext cx="6350" cy="6350"/>
            </a:xfrm>
            <a:prstGeom prst="ellipse">
              <a:avLst/>
            </a:prstGeom>
            <a:solidFill>
              <a:srgbClr val="1E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48" name="Freeform 477"/>
            <p:cNvSpPr>
              <a:spLocks/>
            </p:cNvSpPr>
            <p:nvPr/>
          </p:nvSpPr>
          <p:spPr bwMode="auto">
            <a:xfrm>
              <a:off x="4868863" y="4866806"/>
              <a:ext cx="317500" cy="20637"/>
            </a:xfrm>
            <a:custGeom>
              <a:avLst/>
              <a:gdLst>
                <a:gd name="T0" fmla="*/ 119 w 119"/>
                <a:gd name="T1" fmla="*/ 8 h 8"/>
                <a:gd name="T2" fmla="*/ 113 w 119"/>
                <a:gd name="T3" fmla="*/ 4 h 8"/>
                <a:gd name="T4" fmla="*/ 112 w 119"/>
                <a:gd name="T5" fmla="*/ 2 h 8"/>
                <a:gd name="T6" fmla="*/ 108 w 119"/>
                <a:gd name="T7" fmla="*/ 2 h 8"/>
                <a:gd name="T8" fmla="*/ 108 w 119"/>
                <a:gd name="T9" fmla="*/ 3 h 8"/>
                <a:gd name="T10" fmla="*/ 57 w 119"/>
                <a:gd name="T11" fmla="*/ 2 h 8"/>
                <a:gd name="T12" fmla="*/ 17 w 119"/>
                <a:gd name="T13" fmla="*/ 2 h 8"/>
                <a:gd name="T14" fmla="*/ 12 w 119"/>
                <a:gd name="T15" fmla="*/ 1 h 8"/>
                <a:gd name="T16" fmla="*/ 8 w 119"/>
                <a:gd name="T17" fmla="*/ 1 h 8"/>
                <a:gd name="T18" fmla="*/ 7 w 119"/>
                <a:gd name="T19" fmla="*/ 2 h 8"/>
                <a:gd name="T20" fmla="*/ 3 w 119"/>
                <a:gd name="T21" fmla="*/ 2 h 8"/>
                <a:gd name="T22" fmla="*/ 0 w 119"/>
                <a:gd name="T23" fmla="*/ 6 h 8"/>
                <a:gd name="T24" fmla="*/ 16 w 119"/>
                <a:gd name="T25" fmla="*/ 5 h 8"/>
                <a:gd name="T26" fmla="*/ 20 w 119"/>
                <a:gd name="T27" fmla="*/ 5 h 8"/>
                <a:gd name="T28" fmla="*/ 20 w 119"/>
                <a:gd name="T29" fmla="*/ 3 h 8"/>
                <a:gd name="T30" fmla="*/ 103 w 119"/>
                <a:gd name="T31" fmla="*/ 5 h 8"/>
                <a:gd name="T32" fmla="*/ 105 w 119"/>
                <a:gd name="T33" fmla="*/ 7 h 8"/>
                <a:gd name="T34" fmla="*/ 119 w 119"/>
                <a:gd name="T3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9" h="8">
                  <a:moveTo>
                    <a:pt x="119" y="8"/>
                  </a:moveTo>
                  <a:cubicBezTo>
                    <a:pt x="119" y="8"/>
                    <a:pt x="118" y="4"/>
                    <a:pt x="113" y="4"/>
                  </a:cubicBezTo>
                  <a:cubicBezTo>
                    <a:pt x="113" y="4"/>
                    <a:pt x="113" y="2"/>
                    <a:pt x="112" y="2"/>
                  </a:cubicBezTo>
                  <a:cubicBezTo>
                    <a:pt x="110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3"/>
                  </a:cubicBezTo>
                  <a:cubicBezTo>
                    <a:pt x="108" y="3"/>
                    <a:pt x="78" y="2"/>
                    <a:pt x="57" y="2"/>
                  </a:cubicBezTo>
                  <a:cubicBezTo>
                    <a:pt x="36" y="1"/>
                    <a:pt x="17" y="2"/>
                    <a:pt x="17" y="2"/>
                  </a:cubicBezTo>
                  <a:cubicBezTo>
                    <a:pt x="17" y="2"/>
                    <a:pt x="16" y="0"/>
                    <a:pt x="12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7" y="2"/>
                    <a:pt x="4" y="2"/>
                    <a:pt x="3" y="2"/>
                  </a:cubicBezTo>
                  <a:cubicBezTo>
                    <a:pt x="2" y="3"/>
                    <a:pt x="0" y="5"/>
                    <a:pt x="0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79" y="2"/>
                    <a:pt x="103" y="5"/>
                  </a:cubicBezTo>
                  <a:cubicBezTo>
                    <a:pt x="103" y="5"/>
                    <a:pt x="105" y="5"/>
                    <a:pt x="105" y="7"/>
                  </a:cubicBezTo>
                  <a:lnTo>
                    <a:pt x="119" y="8"/>
                  </a:lnTo>
                  <a:close/>
                </a:path>
              </a:pathLst>
            </a:custGeom>
            <a:solidFill>
              <a:srgbClr val="1F2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49" name="Freeform 478"/>
            <p:cNvSpPr>
              <a:spLocks noEditPoints="1"/>
            </p:cNvSpPr>
            <p:nvPr/>
          </p:nvSpPr>
          <p:spPr bwMode="auto">
            <a:xfrm>
              <a:off x="4999038" y="5090644"/>
              <a:ext cx="347663" cy="19050"/>
            </a:xfrm>
            <a:custGeom>
              <a:avLst/>
              <a:gdLst>
                <a:gd name="T0" fmla="*/ 130 w 130"/>
                <a:gd name="T1" fmla="*/ 7 h 7"/>
                <a:gd name="T2" fmla="*/ 130 w 130"/>
                <a:gd name="T3" fmla="*/ 7 h 7"/>
                <a:gd name="T4" fmla="*/ 130 w 130"/>
                <a:gd name="T5" fmla="*/ 7 h 7"/>
                <a:gd name="T6" fmla="*/ 130 w 130"/>
                <a:gd name="T7" fmla="*/ 7 h 7"/>
                <a:gd name="T8" fmla="*/ 59 w 130"/>
                <a:gd name="T9" fmla="*/ 0 h 7"/>
                <a:gd name="T10" fmla="*/ 59 w 130"/>
                <a:gd name="T11" fmla="*/ 6 h 7"/>
                <a:gd name="T12" fmla="*/ 129 w 130"/>
                <a:gd name="T13" fmla="*/ 7 h 7"/>
                <a:gd name="T14" fmla="*/ 129 w 130"/>
                <a:gd name="T15" fmla="*/ 7 h 7"/>
                <a:gd name="T16" fmla="*/ 59 w 130"/>
                <a:gd name="T17" fmla="*/ 0 h 7"/>
                <a:gd name="T18" fmla="*/ 53 w 130"/>
                <a:gd name="T19" fmla="*/ 0 h 7"/>
                <a:gd name="T20" fmla="*/ 51 w 130"/>
                <a:gd name="T21" fmla="*/ 0 h 7"/>
                <a:gd name="T22" fmla="*/ 0 w 130"/>
                <a:gd name="T23" fmla="*/ 4 h 7"/>
                <a:gd name="T24" fmla="*/ 59 w 130"/>
                <a:gd name="T25" fmla="*/ 6 h 7"/>
                <a:gd name="T26" fmla="*/ 58 w 130"/>
                <a:gd name="T27" fmla="*/ 0 h 7"/>
                <a:gd name="T28" fmla="*/ 53 w 130"/>
                <a:gd name="T2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7">
                  <a:moveTo>
                    <a:pt x="130" y="7"/>
                  </a:moveTo>
                  <a:cubicBezTo>
                    <a:pt x="130" y="7"/>
                    <a:pt x="130" y="7"/>
                    <a:pt x="130" y="7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0" y="7"/>
                    <a:pt x="130" y="7"/>
                    <a:pt x="130" y="7"/>
                  </a:cubicBezTo>
                  <a:moveTo>
                    <a:pt x="59" y="0"/>
                  </a:moveTo>
                  <a:cubicBezTo>
                    <a:pt x="59" y="2"/>
                    <a:pt x="59" y="4"/>
                    <a:pt x="59" y="6"/>
                  </a:cubicBezTo>
                  <a:cubicBezTo>
                    <a:pt x="92" y="6"/>
                    <a:pt x="125" y="7"/>
                    <a:pt x="129" y="7"/>
                  </a:cubicBezTo>
                  <a:cubicBezTo>
                    <a:pt x="129" y="7"/>
                    <a:pt x="129" y="7"/>
                    <a:pt x="129" y="7"/>
                  </a:cubicBezTo>
                  <a:cubicBezTo>
                    <a:pt x="117" y="3"/>
                    <a:pt x="87" y="1"/>
                    <a:pt x="59" y="0"/>
                  </a:cubicBezTo>
                  <a:moveTo>
                    <a:pt x="53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29" y="0"/>
                    <a:pt x="8" y="2"/>
                    <a:pt x="0" y="4"/>
                  </a:cubicBezTo>
                  <a:cubicBezTo>
                    <a:pt x="11" y="4"/>
                    <a:pt x="35" y="5"/>
                    <a:pt x="59" y="6"/>
                  </a:cubicBezTo>
                  <a:cubicBezTo>
                    <a:pt x="59" y="4"/>
                    <a:pt x="59" y="2"/>
                    <a:pt x="58" y="0"/>
                  </a:cubicBezTo>
                  <a:cubicBezTo>
                    <a:pt x="56" y="0"/>
                    <a:pt x="54" y="0"/>
                    <a:pt x="53" y="0"/>
                  </a:cubicBezTo>
                </a:path>
              </a:pathLst>
            </a:custGeom>
            <a:solidFill>
              <a:srgbClr val="8A9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50" name="Freeform 479"/>
            <p:cNvSpPr>
              <a:spLocks/>
            </p:cNvSpPr>
            <p:nvPr/>
          </p:nvSpPr>
          <p:spPr bwMode="auto">
            <a:xfrm>
              <a:off x="5343525" y="5109694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5866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51" name="Freeform 480"/>
            <p:cNvSpPr>
              <a:spLocks/>
            </p:cNvSpPr>
            <p:nvPr/>
          </p:nvSpPr>
          <p:spPr bwMode="auto">
            <a:xfrm>
              <a:off x="5154613" y="5090644"/>
              <a:ext cx="1588" cy="15875"/>
            </a:xfrm>
            <a:custGeom>
              <a:avLst/>
              <a:gdLst>
                <a:gd name="T0" fmla="*/ 0 w 1"/>
                <a:gd name="T1" fmla="*/ 0 h 6"/>
                <a:gd name="T2" fmla="*/ 1 w 1"/>
                <a:gd name="T3" fmla="*/ 6 h 6"/>
                <a:gd name="T4" fmla="*/ 1 w 1"/>
                <a:gd name="T5" fmla="*/ 6 h 6"/>
                <a:gd name="T6" fmla="*/ 1 w 1"/>
                <a:gd name="T7" fmla="*/ 0 h 6"/>
                <a:gd name="T8" fmla="*/ 0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1" y="2"/>
                    <a:pt x="1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5866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52" name="Freeform 481"/>
            <p:cNvSpPr>
              <a:spLocks/>
            </p:cNvSpPr>
            <p:nvPr/>
          </p:nvSpPr>
          <p:spPr bwMode="auto">
            <a:xfrm>
              <a:off x="3894138" y="5127156"/>
              <a:ext cx="58738" cy="22225"/>
            </a:xfrm>
            <a:custGeom>
              <a:avLst/>
              <a:gdLst>
                <a:gd name="T0" fmla="*/ 4 w 22"/>
                <a:gd name="T1" fmla="*/ 4 h 8"/>
                <a:gd name="T2" fmla="*/ 0 w 22"/>
                <a:gd name="T3" fmla="*/ 0 h 8"/>
                <a:gd name="T4" fmla="*/ 1 w 22"/>
                <a:gd name="T5" fmla="*/ 6 h 8"/>
                <a:gd name="T6" fmla="*/ 7 w 22"/>
                <a:gd name="T7" fmla="*/ 6 h 8"/>
                <a:gd name="T8" fmla="*/ 7 w 22"/>
                <a:gd name="T9" fmla="*/ 5 h 8"/>
                <a:gd name="T10" fmla="*/ 11 w 22"/>
                <a:gd name="T11" fmla="*/ 6 h 8"/>
                <a:gd name="T12" fmla="*/ 15 w 22"/>
                <a:gd name="T13" fmla="*/ 7 h 8"/>
                <a:gd name="T14" fmla="*/ 20 w 22"/>
                <a:gd name="T15" fmla="*/ 8 h 8"/>
                <a:gd name="T16" fmla="*/ 22 w 22"/>
                <a:gd name="T17" fmla="*/ 5 h 8"/>
                <a:gd name="T18" fmla="*/ 4 w 22"/>
                <a:gd name="T1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8">
                  <a:moveTo>
                    <a:pt x="4" y="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3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11" y="6"/>
                    <a:pt x="11" y="6"/>
                  </a:cubicBezTo>
                  <a:cubicBezTo>
                    <a:pt x="11" y="6"/>
                    <a:pt x="13" y="7"/>
                    <a:pt x="15" y="7"/>
                  </a:cubicBezTo>
                  <a:cubicBezTo>
                    <a:pt x="17" y="7"/>
                    <a:pt x="20" y="8"/>
                    <a:pt x="20" y="8"/>
                  </a:cubicBezTo>
                  <a:cubicBezTo>
                    <a:pt x="22" y="5"/>
                    <a:pt x="22" y="5"/>
                    <a:pt x="22" y="5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0706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53" name="Freeform 482"/>
            <p:cNvSpPr>
              <a:spLocks/>
            </p:cNvSpPr>
            <p:nvPr/>
          </p:nvSpPr>
          <p:spPr bwMode="auto">
            <a:xfrm>
              <a:off x="3873500" y="5093819"/>
              <a:ext cx="60325" cy="49212"/>
            </a:xfrm>
            <a:custGeom>
              <a:avLst/>
              <a:gdLst>
                <a:gd name="T0" fmla="*/ 1 w 23"/>
                <a:gd name="T1" fmla="*/ 0 h 19"/>
                <a:gd name="T2" fmla="*/ 1 w 23"/>
                <a:gd name="T3" fmla="*/ 9 h 19"/>
                <a:gd name="T4" fmla="*/ 8 w 23"/>
                <a:gd name="T5" fmla="*/ 16 h 19"/>
                <a:gd name="T6" fmla="*/ 23 w 23"/>
                <a:gd name="T7" fmla="*/ 19 h 19"/>
                <a:gd name="T8" fmla="*/ 9 w 23"/>
                <a:gd name="T9" fmla="*/ 5 h 19"/>
                <a:gd name="T10" fmla="*/ 7 w 23"/>
                <a:gd name="T11" fmla="*/ 0 h 19"/>
                <a:gd name="T12" fmla="*/ 1 w 23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9">
                  <a:moveTo>
                    <a:pt x="1" y="0"/>
                  </a:moveTo>
                  <a:cubicBezTo>
                    <a:pt x="1" y="0"/>
                    <a:pt x="1" y="9"/>
                    <a:pt x="1" y="9"/>
                  </a:cubicBezTo>
                  <a:cubicBezTo>
                    <a:pt x="0" y="9"/>
                    <a:pt x="2" y="15"/>
                    <a:pt x="8" y="16"/>
                  </a:cubicBezTo>
                  <a:cubicBezTo>
                    <a:pt x="14" y="18"/>
                    <a:pt x="23" y="19"/>
                    <a:pt x="23" y="1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19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54" name="Freeform 483"/>
            <p:cNvSpPr>
              <a:spLocks/>
            </p:cNvSpPr>
            <p:nvPr/>
          </p:nvSpPr>
          <p:spPr bwMode="auto">
            <a:xfrm>
              <a:off x="4286250" y="4949356"/>
              <a:ext cx="142875" cy="71437"/>
            </a:xfrm>
            <a:custGeom>
              <a:avLst/>
              <a:gdLst>
                <a:gd name="T0" fmla="*/ 54 w 54"/>
                <a:gd name="T1" fmla="*/ 25 h 27"/>
                <a:gd name="T2" fmla="*/ 4 w 54"/>
                <a:gd name="T3" fmla="*/ 0 h 27"/>
                <a:gd name="T4" fmla="*/ 0 w 54"/>
                <a:gd name="T5" fmla="*/ 1 h 27"/>
                <a:gd name="T6" fmla="*/ 0 w 54"/>
                <a:gd name="T7" fmla="*/ 3 h 27"/>
                <a:gd name="T8" fmla="*/ 46 w 54"/>
                <a:gd name="T9" fmla="*/ 27 h 27"/>
                <a:gd name="T10" fmla="*/ 54 w 54"/>
                <a:gd name="T11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27">
                  <a:moveTo>
                    <a:pt x="54" y="25"/>
                  </a:moveTo>
                  <a:cubicBezTo>
                    <a:pt x="54" y="25"/>
                    <a:pt x="21" y="5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54" y="25"/>
                    <a:pt x="54" y="25"/>
                    <a:pt x="54" y="25"/>
                  </a:cubicBezTo>
                </a:path>
              </a:pathLst>
            </a:custGeom>
            <a:solidFill>
              <a:srgbClr val="19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55" name="Freeform 484"/>
            <p:cNvSpPr>
              <a:spLocks/>
            </p:cNvSpPr>
            <p:nvPr/>
          </p:nvSpPr>
          <p:spPr bwMode="auto">
            <a:xfrm>
              <a:off x="3940175" y="5050956"/>
              <a:ext cx="630238" cy="111125"/>
            </a:xfrm>
            <a:custGeom>
              <a:avLst/>
              <a:gdLst>
                <a:gd name="T0" fmla="*/ 397 w 397"/>
                <a:gd name="T1" fmla="*/ 65 h 70"/>
                <a:gd name="T2" fmla="*/ 379 w 397"/>
                <a:gd name="T3" fmla="*/ 70 h 70"/>
                <a:gd name="T4" fmla="*/ 307 w 397"/>
                <a:gd name="T5" fmla="*/ 67 h 70"/>
                <a:gd name="T6" fmla="*/ 33 w 397"/>
                <a:gd name="T7" fmla="*/ 67 h 70"/>
                <a:gd name="T8" fmla="*/ 12 w 397"/>
                <a:gd name="T9" fmla="*/ 57 h 70"/>
                <a:gd name="T10" fmla="*/ 5 w 397"/>
                <a:gd name="T11" fmla="*/ 60 h 70"/>
                <a:gd name="T12" fmla="*/ 0 w 397"/>
                <a:gd name="T13" fmla="*/ 33 h 70"/>
                <a:gd name="T14" fmla="*/ 6 w 397"/>
                <a:gd name="T15" fmla="*/ 22 h 70"/>
                <a:gd name="T16" fmla="*/ 43 w 397"/>
                <a:gd name="T17" fmla="*/ 0 h 70"/>
                <a:gd name="T18" fmla="*/ 84 w 397"/>
                <a:gd name="T19" fmla="*/ 0 h 70"/>
                <a:gd name="T20" fmla="*/ 324 w 397"/>
                <a:gd name="T21" fmla="*/ 16 h 70"/>
                <a:gd name="T22" fmla="*/ 357 w 397"/>
                <a:gd name="T23" fmla="*/ 5 h 70"/>
                <a:gd name="T24" fmla="*/ 397 w 397"/>
                <a:gd name="T25" fmla="*/ 27 h 70"/>
                <a:gd name="T26" fmla="*/ 397 w 397"/>
                <a:gd name="T27" fmla="*/ 6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7" h="70">
                  <a:moveTo>
                    <a:pt x="397" y="65"/>
                  </a:moveTo>
                  <a:lnTo>
                    <a:pt x="379" y="70"/>
                  </a:lnTo>
                  <a:lnTo>
                    <a:pt x="307" y="67"/>
                  </a:lnTo>
                  <a:lnTo>
                    <a:pt x="33" y="67"/>
                  </a:lnTo>
                  <a:lnTo>
                    <a:pt x="12" y="57"/>
                  </a:lnTo>
                  <a:lnTo>
                    <a:pt x="5" y="60"/>
                  </a:lnTo>
                  <a:lnTo>
                    <a:pt x="0" y="33"/>
                  </a:lnTo>
                  <a:lnTo>
                    <a:pt x="6" y="22"/>
                  </a:lnTo>
                  <a:lnTo>
                    <a:pt x="43" y="0"/>
                  </a:lnTo>
                  <a:lnTo>
                    <a:pt x="84" y="0"/>
                  </a:lnTo>
                  <a:lnTo>
                    <a:pt x="324" y="16"/>
                  </a:lnTo>
                  <a:lnTo>
                    <a:pt x="357" y="5"/>
                  </a:lnTo>
                  <a:lnTo>
                    <a:pt x="397" y="27"/>
                  </a:lnTo>
                  <a:lnTo>
                    <a:pt x="397" y="65"/>
                  </a:lnTo>
                  <a:close/>
                </a:path>
              </a:pathLst>
            </a:custGeom>
            <a:solidFill>
              <a:srgbClr val="292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56" name="Freeform 485"/>
            <p:cNvSpPr>
              <a:spLocks/>
            </p:cNvSpPr>
            <p:nvPr/>
          </p:nvSpPr>
          <p:spPr bwMode="auto">
            <a:xfrm>
              <a:off x="3940175" y="5050956"/>
              <a:ext cx="630238" cy="111125"/>
            </a:xfrm>
            <a:custGeom>
              <a:avLst/>
              <a:gdLst>
                <a:gd name="T0" fmla="*/ 397 w 397"/>
                <a:gd name="T1" fmla="*/ 65 h 70"/>
                <a:gd name="T2" fmla="*/ 379 w 397"/>
                <a:gd name="T3" fmla="*/ 70 h 70"/>
                <a:gd name="T4" fmla="*/ 307 w 397"/>
                <a:gd name="T5" fmla="*/ 67 h 70"/>
                <a:gd name="T6" fmla="*/ 33 w 397"/>
                <a:gd name="T7" fmla="*/ 67 h 70"/>
                <a:gd name="T8" fmla="*/ 12 w 397"/>
                <a:gd name="T9" fmla="*/ 57 h 70"/>
                <a:gd name="T10" fmla="*/ 5 w 397"/>
                <a:gd name="T11" fmla="*/ 60 h 70"/>
                <a:gd name="T12" fmla="*/ 0 w 397"/>
                <a:gd name="T13" fmla="*/ 33 h 70"/>
                <a:gd name="T14" fmla="*/ 6 w 397"/>
                <a:gd name="T15" fmla="*/ 22 h 70"/>
                <a:gd name="T16" fmla="*/ 43 w 397"/>
                <a:gd name="T17" fmla="*/ 0 h 70"/>
                <a:gd name="T18" fmla="*/ 84 w 397"/>
                <a:gd name="T19" fmla="*/ 0 h 70"/>
                <a:gd name="T20" fmla="*/ 324 w 397"/>
                <a:gd name="T21" fmla="*/ 16 h 70"/>
                <a:gd name="T22" fmla="*/ 357 w 397"/>
                <a:gd name="T23" fmla="*/ 5 h 70"/>
                <a:gd name="T24" fmla="*/ 397 w 397"/>
                <a:gd name="T25" fmla="*/ 27 h 70"/>
                <a:gd name="T26" fmla="*/ 397 w 397"/>
                <a:gd name="T27" fmla="*/ 6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7" h="70">
                  <a:moveTo>
                    <a:pt x="397" y="65"/>
                  </a:moveTo>
                  <a:lnTo>
                    <a:pt x="379" y="70"/>
                  </a:lnTo>
                  <a:lnTo>
                    <a:pt x="307" y="67"/>
                  </a:lnTo>
                  <a:lnTo>
                    <a:pt x="33" y="67"/>
                  </a:lnTo>
                  <a:lnTo>
                    <a:pt x="12" y="57"/>
                  </a:lnTo>
                  <a:lnTo>
                    <a:pt x="5" y="60"/>
                  </a:lnTo>
                  <a:lnTo>
                    <a:pt x="0" y="33"/>
                  </a:lnTo>
                  <a:lnTo>
                    <a:pt x="6" y="22"/>
                  </a:lnTo>
                  <a:lnTo>
                    <a:pt x="43" y="0"/>
                  </a:lnTo>
                  <a:lnTo>
                    <a:pt x="84" y="0"/>
                  </a:lnTo>
                  <a:lnTo>
                    <a:pt x="324" y="16"/>
                  </a:lnTo>
                  <a:lnTo>
                    <a:pt x="357" y="5"/>
                  </a:lnTo>
                  <a:lnTo>
                    <a:pt x="397" y="27"/>
                  </a:lnTo>
                  <a:lnTo>
                    <a:pt x="397" y="6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57" name="Freeform 486"/>
            <p:cNvSpPr>
              <a:spLocks/>
            </p:cNvSpPr>
            <p:nvPr/>
          </p:nvSpPr>
          <p:spPr bwMode="auto">
            <a:xfrm>
              <a:off x="3900488" y="4957294"/>
              <a:ext cx="119063" cy="46037"/>
            </a:xfrm>
            <a:custGeom>
              <a:avLst/>
              <a:gdLst>
                <a:gd name="T0" fmla="*/ 28 w 45"/>
                <a:gd name="T1" fmla="*/ 0 h 17"/>
                <a:gd name="T2" fmla="*/ 0 w 45"/>
                <a:gd name="T3" fmla="*/ 17 h 17"/>
                <a:gd name="T4" fmla="*/ 26 w 45"/>
                <a:gd name="T5" fmla="*/ 14 h 17"/>
                <a:gd name="T6" fmla="*/ 45 w 45"/>
                <a:gd name="T7" fmla="*/ 3 h 17"/>
                <a:gd name="T8" fmla="*/ 39 w 45"/>
                <a:gd name="T9" fmla="*/ 0 h 17"/>
                <a:gd name="T10" fmla="*/ 28 w 4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7">
                  <a:moveTo>
                    <a:pt x="28" y="0"/>
                  </a:moveTo>
                  <a:cubicBezTo>
                    <a:pt x="28" y="0"/>
                    <a:pt x="9" y="10"/>
                    <a:pt x="0" y="17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39" y="0"/>
                    <a:pt x="39" y="0"/>
                    <a:pt x="39" y="0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19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58" name="Freeform 487"/>
            <p:cNvSpPr>
              <a:spLocks/>
            </p:cNvSpPr>
            <p:nvPr/>
          </p:nvSpPr>
          <p:spPr bwMode="auto">
            <a:xfrm>
              <a:off x="3876675" y="4936656"/>
              <a:ext cx="779463" cy="220662"/>
            </a:xfrm>
            <a:custGeom>
              <a:avLst/>
              <a:gdLst>
                <a:gd name="T0" fmla="*/ 0 w 293"/>
                <a:gd name="T1" fmla="*/ 53 h 83"/>
                <a:gd name="T2" fmla="*/ 3 w 293"/>
                <a:gd name="T3" fmla="*/ 51 h 83"/>
                <a:gd name="T4" fmla="*/ 7 w 293"/>
                <a:gd name="T5" fmla="*/ 46 h 83"/>
                <a:gd name="T6" fmla="*/ 6 w 293"/>
                <a:gd name="T7" fmla="*/ 36 h 83"/>
                <a:gd name="T8" fmla="*/ 4 w 293"/>
                <a:gd name="T9" fmla="*/ 34 h 83"/>
                <a:gd name="T10" fmla="*/ 6 w 293"/>
                <a:gd name="T11" fmla="*/ 26 h 83"/>
                <a:gd name="T12" fmla="*/ 29 w 293"/>
                <a:gd name="T13" fmla="*/ 22 h 83"/>
                <a:gd name="T14" fmla="*/ 50 w 293"/>
                <a:gd name="T15" fmla="*/ 11 h 83"/>
                <a:gd name="T16" fmla="*/ 37 w 293"/>
                <a:gd name="T17" fmla="*/ 8 h 83"/>
                <a:gd name="T18" fmla="*/ 36 w 293"/>
                <a:gd name="T19" fmla="*/ 8 h 83"/>
                <a:gd name="T20" fmla="*/ 34 w 293"/>
                <a:gd name="T21" fmla="*/ 6 h 83"/>
                <a:gd name="T22" fmla="*/ 38 w 293"/>
                <a:gd name="T23" fmla="*/ 6 h 83"/>
                <a:gd name="T24" fmla="*/ 55 w 293"/>
                <a:gd name="T25" fmla="*/ 3 h 83"/>
                <a:gd name="T26" fmla="*/ 76 w 293"/>
                <a:gd name="T27" fmla="*/ 1 h 83"/>
                <a:gd name="T28" fmla="*/ 111 w 293"/>
                <a:gd name="T29" fmla="*/ 0 h 83"/>
                <a:gd name="T30" fmla="*/ 141 w 293"/>
                <a:gd name="T31" fmla="*/ 2 h 83"/>
                <a:gd name="T32" fmla="*/ 158 w 293"/>
                <a:gd name="T33" fmla="*/ 5 h 83"/>
                <a:gd name="T34" fmla="*/ 156 w 293"/>
                <a:gd name="T35" fmla="*/ 7 h 83"/>
                <a:gd name="T36" fmla="*/ 195 w 293"/>
                <a:gd name="T37" fmla="*/ 27 h 83"/>
                <a:gd name="T38" fmla="*/ 205 w 293"/>
                <a:gd name="T39" fmla="*/ 30 h 83"/>
                <a:gd name="T40" fmla="*/ 217 w 293"/>
                <a:gd name="T41" fmla="*/ 29 h 83"/>
                <a:gd name="T42" fmla="*/ 236 w 293"/>
                <a:gd name="T43" fmla="*/ 31 h 83"/>
                <a:gd name="T44" fmla="*/ 269 w 293"/>
                <a:gd name="T45" fmla="*/ 37 h 83"/>
                <a:gd name="T46" fmla="*/ 292 w 293"/>
                <a:gd name="T47" fmla="*/ 48 h 83"/>
                <a:gd name="T48" fmla="*/ 292 w 293"/>
                <a:gd name="T49" fmla="*/ 49 h 83"/>
                <a:gd name="T50" fmla="*/ 292 w 293"/>
                <a:gd name="T51" fmla="*/ 49 h 83"/>
                <a:gd name="T52" fmla="*/ 288 w 293"/>
                <a:gd name="T53" fmla="*/ 52 h 83"/>
                <a:gd name="T54" fmla="*/ 290 w 293"/>
                <a:gd name="T55" fmla="*/ 58 h 83"/>
                <a:gd name="T56" fmla="*/ 291 w 293"/>
                <a:gd name="T57" fmla="*/ 70 h 83"/>
                <a:gd name="T58" fmla="*/ 291 w 293"/>
                <a:gd name="T59" fmla="*/ 72 h 83"/>
                <a:gd name="T60" fmla="*/ 290 w 293"/>
                <a:gd name="T61" fmla="*/ 73 h 83"/>
                <a:gd name="T62" fmla="*/ 289 w 293"/>
                <a:gd name="T63" fmla="*/ 77 h 83"/>
                <a:gd name="T64" fmla="*/ 292 w 293"/>
                <a:gd name="T65" fmla="*/ 79 h 83"/>
                <a:gd name="T66" fmla="*/ 282 w 293"/>
                <a:gd name="T67" fmla="*/ 83 h 83"/>
                <a:gd name="T68" fmla="*/ 259 w 293"/>
                <a:gd name="T69" fmla="*/ 83 h 83"/>
                <a:gd name="T70" fmla="*/ 235 w 293"/>
                <a:gd name="T71" fmla="*/ 49 h 83"/>
                <a:gd name="T72" fmla="*/ 208 w 293"/>
                <a:gd name="T73" fmla="*/ 82 h 83"/>
                <a:gd name="T74" fmla="*/ 78 w 293"/>
                <a:gd name="T75" fmla="*/ 81 h 83"/>
                <a:gd name="T76" fmla="*/ 53 w 293"/>
                <a:gd name="T77" fmla="*/ 48 h 83"/>
                <a:gd name="T78" fmla="*/ 27 w 293"/>
                <a:gd name="T79" fmla="*/ 79 h 83"/>
                <a:gd name="T80" fmla="*/ 21 w 293"/>
                <a:gd name="T81" fmla="*/ 78 h 83"/>
                <a:gd name="T82" fmla="*/ 6 w 293"/>
                <a:gd name="T83" fmla="*/ 62 h 83"/>
                <a:gd name="T84" fmla="*/ 0 w 293"/>
                <a:gd name="T85" fmla="*/ 60 h 83"/>
                <a:gd name="T86" fmla="*/ 0 w 293"/>
                <a:gd name="T87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3" h="83">
                  <a:moveTo>
                    <a:pt x="0" y="53"/>
                  </a:moveTo>
                  <a:cubicBezTo>
                    <a:pt x="0" y="53"/>
                    <a:pt x="1" y="53"/>
                    <a:pt x="3" y="51"/>
                  </a:cubicBezTo>
                  <a:cubicBezTo>
                    <a:pt x="5" y="48"/>
                    <a:pt x="6" y="47"/>
                    <a:pt x="7" y="46"/>
                  </a:cubicBezTo>
                  <a:cubicBezTo>
                    <a:pt x="7" y="44"/>
                    <a:pt x="6" y="37"/>
                    <a:pt x="6" y="36"/>
                  </a:cubicBezTo>
                  <a:cubicBezTo>
                    <a:pt x="6" y="35"/>
                    <a:pt x="4" y="34"/>
                    <a:pt x="4" y="34"/>
                  </a:cubicBezTo>
                  <a:cubicBezTo>
                    <a:pt x="4" y="31"/>
                    <a:pt x="6" y="26"/>
                    <a:pt x="6" y="26"/>
                  </a:cubicBezTo>
                  <a:cubicBezTo>
                    <a:pt x="7" y="26"/>
                    <a:pt x="24" y="23"/>
                    <a:pt x="29" y="22"/>
                  </a:cubicBezTo>
                  <a:cubicBezTo>
                    <a:pt x="34" y="21"/>
                    <a:pt x="50" y="11"/>
                    <a:pt x="50" y="11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7"/>
                    <a:pt x="34" y="7"/>
                    <a:pt x="34" y="6"/>
                  </a:cubicBezTo>
                  <a:cubicBezTo>
                    <a:pt x="34" y="6"/>
                    <a:pt x="36" y="6"/>
                    <a:pt x="38" y="6"/>
                  </a:cubicBezTo>
                  <a:cubicBezTo>
                    <a:pt x="40" y="5"/>
                    <a:pt x="54" y="3"/>
                    <a:pt x="55" y="3"/>
                  </a:cubicBezTo>
                  <a:cubicBezTo>
                    <a:pt x="56" y="3"/>
                    <a:pt x="68" y="2"/>
                    <a:pt x="76" y="1"/>
                  </a:cubicBezTo>
                  <a:cubicBezTo>
                    <a:pt x="83" y="1"/>
                    <a:pt x="99" y="0"/>
                    <a:pt x="111" y="0"/>
                  </a:cubicBezTo>
                  <a:cubicBezTo>
                    <a:pt x="122" y="0"/>
                    <a:pt x="134" y="1"/>
                    <a:pt x="141" y="2"/>
                  </a:cubicBezTo>
                  <a:cubicBezTo>
                    <a:pt x="148" y="3"/>
                    <a:pt x="158" y="5"/>
                    <a:pt x="158" y="5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72" y="12"/>
                    <a:pt x="192" y="25"/>
                    <a:pt x="195" y="27"/>
                  </a:cubicBezTo>
                  <a:cubicBezTo>
                    <a:pt x="199" y="29"/>
                    <a:pt x="202" y="29"/>
                    <a:pt x="205" y="30"/>
                  </a:cubicBezTo>
                  <a:cubicBezTo>
                    <a:pt x="209" y="30"/>
                    <a:pt x="217" y="29"/>
                    <a:pt x="217" y="29"/>
                  </a:cubicBezTo>
                  <a:cubicBezTo>
                    <a:pt x="217" y="29"/>
                    <a:pt x="226" y="30"/>
                    <a:pt x="236" y="31"/>
                  </a:cubicBezTo>
                  <a:cubicBezTo>
                    <a:pt x="245" y="32"/>
                    <a:pt x="257" y="34"/>
                    <a:pt x="269" y="37"/>
                  </a:cubicBezTo>
                  <a:cubicBezTo>
                    <a:pt x="281" y="40"/>
                    <a:pt x="292" y="48"/>
                    <a:pt x="292" y="48"/>
                  </a:cubicBezTo>
                  <a:cubicBezTo>
                    <a:pt x="292" y="49"/>
                    <a:pt x="292" y="49"/>
                    <a:pt x="292" y="49"/>
                  </a:cubicBezTo>
                  <a:cubicBezTo>
                    <a:pt x="292" y="49"/>
                    <a:pt x="292" y="49"/>
                    <a:pt x="292" y="49"/>
                  </a:cubicBezTo>
                  <a:cubicBezTo>
                    <a:pt x="292" y="49"/>
                    <a:pt x="288" y="52"/>
                    <a:pt x="288" y="52"/>
                  </a:cubicBezTo>
                  <a:cubicBezTo>
                    <a:pt x="288" y="53"/>
                    <a:pt x="288" y="54"/>
                    <a:pt x="290" y="58"/>
                  </a:cubicBezTo>
                  <a:cubicBezTo>
                    <a:pt x="293" y="63"/>
                    <a:pt x="291" y="70"/>
                    <a:pt x="291" y="70"/>
                  </a:cubicBezTo>
                  <a:cubicBezTo>
                    <a:pt x="291" y="72"/>
                    <a:pt x="291" y="72"/>
                    <a:pt x="291" y="72"/>
                  </a:cubicBezTo>
                  <a:cubicBezTo>
                    <a:pt x="290" y="73"/>
                    <a:pt x="290" y="73"/>
                    <a:pt x="290" y="73"/>
                  </a:cubicBezTo>
                  <a:cubicBezTo>
                    <a:pt x="290" y="73"/>
                    <a:pt x="289" y="75"/>
                    <a:pt x="289" y="77"/>
                  </a:cubicBezTo>
                  <a:cubicBezTo>
                    <a:pt x="291" y="76"/>
                    <a:pt x="292" y="79"/>
                    <a:pt x="292" y="79"/>
                  </a:cubicBezTo>
                  <a:cubicBezTo>
                    <a:pt x="292" y="80"/>
                    <a:pt x="284" y="83"/>
                    <a:pt x="282" y="83"/>
                  </a:cubicBezTo>
                  <a:cubicBezTo>
                    <a:pt x="280" y="83"/>
                    <a:pt x="259" y="83"/>
                    <a:pt x="259" y="83"/>
                  </a:cubicBezTo>
                  <a:cubicBezTo>
                    <a:pt x="259" y="83"/>
                    <a:pt x="263" y="51"/>
                    <a:pt x="235" y="49"/>
                  </a:cubicBezTo>
                  <a:cubicBezTo>
                    <a:pt x="206" y="48"/>
                    <a:pt x="208" y="82"/>
                    <a:pt x="208" y="82"/>
                  </a:cubicBezTo>
                  <a:cubicBezTo>
                    <a:pt x="78" y="81"/>
                    <a:pt x="78" y="81"/>
                    <a:pt x="78" y="81"/>
                  </a:cubicBezTo>
                  <a:cubicBezTo>
                    <a:pt x="78" y="81"/>
                    <a:pt x="80" y="49"/>
                    <a:pt x="53" y="48"/>
                  </a:cubicBezTo>
                  <a:cubicBezTo>
                    <a:pt x="27" y="47"/>
                    <a:pt x="27" y="79"/>
                    <a:pt x="27" y="79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1" y="78"/>
                    <a:pt x="8" y="65"/>
                    <a:pt x="6" y="62"/>
                  </a:cubicBezTo>
                  <a:cubicBezTo>
                    <a:pt x="4" y="60"/>
                    <a:pt x="0" y="60"/>
                    <a:pt x="0" y="60"/>
                  </a:cubicBezTo>
                  <a:cubicBezTo>
                    <a:pt x="0" y="59"/>
                    <a:pt x="0" y="53"/>
                    <a:pt x="0" y="53"/>
                  </a:cubicBezTo>
                </a:path>
              </a:pathLst>
            </a:custGeom>
            <a:solidFill>
              <a:srgbClr val="DD2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59" name="Oval 488"/>
            <p:cNvSpPr>
              <a:spLocks noChangeArrowheads="1"/>
            </p:cNvSpPr>
            <p:nvPr/>
          </p:nvSpPr>
          <p:spPr bwMode="auto">
            <a:xfrm>
              <a:off x="4440238" y="5071594"/>
              <a:ext cx="114300" cy="114300"/>
            </a:xfrm>
            <a:prstGeom prst="ellipse">
              <a:avLst/>
            </a:prstGeom>
            <a:solidFill>
              <a:srgbClr val="0706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60" name="Oval 489"/>
            <p:cNvSpPr>
              <a:spLocks noChangeArrowheads="1"/>
            </p:cNvSpPr>
            <p:nvPr/>
          </p:nvSpPr>
          <p:spPr bwMode="auto">
            <a:xfrm>
              <a:off x="4451350" y="5082706"/>
              <a:ext cx="93663" cy="93662"/>
            </a:xfrm>
            <a:prstGeom prst="ellipse">
              <a:avLst/>
            </a:prstGeom>
            <a:solidFill>
              <a:srgbClr val="A9A2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61" name="Oval 490"/>
            <p:cNvSpPr>
              <a:spLocks noChangeArrowheads="1"/>
            </p:cNvSpPr>
            <p:nvPr/>
          </p:nvSpPr>
          <p:spPr bwMode="auto">
            <a:xfrm>
              <a:off x="4454525" y="5085881"/>
              <a:ext cx="87313" cy="87312"/>
            </a:xfrm>
            <a:prstGeom prst="ellipse">
              <a:avLst/>
            </a:prstGeom>
            <a:solidFill>
              <a:srgbClr val="1E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62" name="Oval 491"/>
            <p:cNvSpPr>
              <a:spLocks noChangeArrowheads="1"/>
            </p:cNvSpPr>
            <p:nvPr/>
          </p:nvSpPr>
          <p:spPr bwMode="auto">
            <a:xfrm>
              <a:off x="4470400" y="5101756"/>
              <a:ext cx="58738" cy="57150"/>
            </a:xfrm>
            <a:prstGeom prst="ellipse">
              <a:avLst/>
            </a:prstGeom>
            <a:solidFill>
              <a:srgbClr val="EEED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63" name="Oval 492"/>
            <p:cNvSpPr>
              <a:spLocks noChangeArrowheads="1"/>
            </p:cNvSpPr>
            <p:nvPr/>
          </p:nvSpPr>
          <p:spPr bwMode="auto">
            <a:xfrm>
              <a:off x="4478338" y="5109694"/>
              <a:ext cx="39688" cy="39687"/>
            </a:xfrm>
            <a:prstGeom prst="ellipse">
              <a:avLst/>
            </a:prstGeom>
            <a:solidFill>
              <a:srgbClr val="1E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64" name="Freeform 493"/>
            <p:cNvSpPr>
              <a:spLocks/>
            </p:cNvSpPr>
            <p:nvPr/>
          </p:nvSpPr>
          <p:spPr bwMode="auto">
            <a:xfrm>
              <a:off x="4467225" y="5103344"/>
              <a:ext cx="15875" cy="53975"/>
            </a:xfrm>
            <a:custGeom>
              <a:avLst/>
              <a:gdLst>
                <a:gd name="T0" fmla="*/ 6 w 6"/>
                <a:gd name="T1" fmla="*/ 0 h 20"/>
                <a:gd name="T2" fmla="*/ 6 w 6"/>
                <a:gd name="T3" fmla="*/ 3 h 20"/>
                <a:gd name="T4" fmla="*/ 5 w 6"/>
                <a:gd name="T5" fmla="*/ 6 h 20"/>
                <a:gd name="T6" fmla="*/ 5 w 6"/>
                <a:gd name="T7" fmla="*/ 9 h 20"/>
                <a:gd name="T8" fmla="*/ 5 w 6"/>
                <a:gd name="T9" fmla="*/ 13 h 20"/>
                <a:gd name="T10" fmla="*/ 6 w 6"/>
                <a:gd name="T11" fmla="*/ 15 h 20"/>
                <a:gd name="T12" fmla="*/ 6 w 6"/>
                <a:gd name="T13" fmla="*/ 18 h 20"/>
                <a:gd name="T14" fmla="*/ 6 w 6"/>
                <a:gd name="T15" fmla="*/ 19 h 20"/>
                <a:gd name="T16" fmla="*/ 3 w 6"/>
                <a:gd name="T17" fmla="*/ 18 h 20"/>
                <a:gd name="T18" fmla="*/ 1 w 6"/>
                <a:gd name="T19" fmla="*/ 15 h 20"/>
                <a:gd name="T20" fmla="*/ 0 w 6"/>
                <a:gd name="T21" fmla="*/ 13 h 20"/>
                <a:gd name="T22" fmla="*/ 0 w 6"/>
                <a:gd name="T23" fmla="*/ 11 h 20"/>
                <a:gd name="T24" fmla="*/ 0 w 6"/>
                <a:gd name="T25" fmla="*/ 6 h 20"/>
                <a:gd name="T26" fmla="*/ 2 w 6"/>
                <a:gd name="T27" fmla="*/ 2 h 20"/>
                <a:gd name="T28" fmla="*/ 5 w 6"/>
                <a:gd name="T29" fmla="*/ 0 h 20"/>
                <a:gd name="T30" fmla="*/ 6 w 6"/>
                <a:gd name="T3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20">
                  <a:moveTo>
                    <a:pt x="6" y="0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5"/>
                    <a:pt x="5" y="6"/>
                  </a:cubicBezTo>
                  <a:cubicBezTo>
                    <a:pt x="5" y="7"/>
                    <a:pt x="5" y="8"/>
                    <a:pt x="5" y="9"/>
                  </a:cubicBezTo>
                  <a:cubicBezTo>
                    <a:pt x="5" y="10"/>
                    <a:pt x="5" y="12"/>
                    <a:pt x="5" y="13"/>
                  </a:cubicBezTo>
                  <a:cubicBezTo>
                    <a:pt x="5" y="14"/>
                    <a:pt x="6" y="14"/>
                    <a:pt x="6" y="15"/>
                  </a:cubicBezTo>
                  <a:cubicBezTo>
                    <a:pt x="6" y="16"/>
                    <a:pt x="6" y="18"/>
                    <a:pt x="6" y="18"/>
                  </a:cubicBezTo>
                  <a:cubicBezTo>
                    <a:pt x="6" y="18"/>
                    <a:pt x="6" y="19"/>
                    <a:pt x="6" y="19"/>
                  </a:cubicBezTo>
                  <a:cubicBezTo>
                    <a:pt x="5" y="20"/>
                    <a:pt x="4" y="19"/>
                    <a:pt x="3" y="18"/>
                  </a:cubicBezTo>
                  <a:cubicBezTo>
                    <a:pt x="3" y="17"/>
                    <a:pt x="1" y="16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3"/>
                    <a:pt x="0" y="12"/>
                    <a:pt x="0" y="11"/>
                  </a:cubicBezTo>
                  <a:cubicBezTo>
                    <a:pt x="0" y="9"/>
                    <a:pt x="0" y="7"/>
                    <a:pt x="0" y="6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3" y="1"/>
                    <a:pt x="5" y="0"/>
                    <a:pt x="5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DD2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65" name="Freeform 494"/>
            <p:cNvSpPr>
              <a:spLocks/>
            </p:cNvSpPr>
            <p:nvPr/>
          </p:nvSpPr>
          <p:spPr bwMode="auto">
            <a:xfrm>
              <a:off x="4478338" y="5085881"/>
              <a:ext cx="39688" cy="39687"/>
            </a:xfrm>
            <a:custGeom>
              <a:avLst/>
              <a:gdLst>
                <a:gd name="T0" fmla="*/ 5 w 15"/>
                <a:gd name="T1" fmla="*/ 0 h 15"/>
                <a:gd name="T2" fmla="*/ 4 w 15"/>
                <a:gd name="T3" fmla="*/ 3 h 15"/>
                <a:gd name="T4" fmla="*/ 6 w 15"/>
                <a:gd name="T5" fmla="*/ 8 h 15"/>
                <a:gd name="T6" fmla="*/ 7 w 15"/>
                <a:gd name="T7" fmla="*/ 9 h 15"/>
                <a:gd name="T8" fmla="*/ 8 w 15"/>
                <a:gd name="T9" fmla="*/ 9 h 15"/>
                <a:gd name="T10" fmla="*/ 9 w 15"/>
                <a:gd name="T11" fmla="*/ 8 h 15"/>
                <a:gd name="T12" fmla="*/ 11 w 15"/>
                <a:gd name="T13" fmla="*/ 3 h 15"/>
                <a:gd name="T14" fmla="*/ 11 w 15"/>
                <a:gd name="T15" fmla="*/ 0 h 15"/>
                <a:gd name="T16" fmla="*/ 15 w 15"/>
                <a:gd name="T17" fmla="*/ 1 h 15"/>
                <a:gd name="T18" fmla="*/ 14 w 15"/>
                <a:gd name="T19" fmla="*/ 2 h 15"/>
                <a:gd name="T20" fmla="*/ 11 w 15"/>
                <a:gd name="T21" fmla="*/ 12 h 15"/>
                <a:gd name="T22" fmla="*/ 9 w 15"/>
                <a:gd name="T23" fmla="*/ 15 h 15"/>
                <a:gd name="T24" fmla="*/ 8 w 15"/>
                <a:gd name="T25" fmla="*/ 15 h 15"/>
                <a:gd name="T26" fmla="*/ 7 w 15"/>
                <a:gd name="T27" fmla="*/ 15 h 15"/>
                <a:gd name="T28" fmla="*/ 7 w 15"/>
                <a:gd name="T29" fmla="*/ 15 h 15"/>
                <a:gd name="T30" fmla="*/ 5 w 15"/>
                <a:gd name="T31" fmla="*/ 12 h 15"/>
                <a:gd name="T32" fmla="*/ 1 w 15"/>
                <a:gd name="T33" fmla="*/ 2 h 15"/>
                <a:gd name="T34" fmla="*/ 0 w 15"/>
                <a:gd name="T35" fmla="*/ 1 h 15"/>
                <a:gd name="T36" fmla="*/ 5 w 15"/>
                <a:gd name="T3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15">
                  <a:moveTo>
                    <a:pt x="5" y="0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6" y="7"/>
                    <a:pt x="6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8"/>
                  </a:cubicBezTo>
                  <a:cubicBezTo>
                    <a:pt x="10" y="7"/>
                    <a:pt x="11" y="3"/>
                    <a:pt x="11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A9A2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66" name="Freeform 495"/>
            <p:cNvSpPr>
              <a:spLocks/>
            </p:cNvSpPr>
            <p:nvPr/>
          </p:nvSpPr>
          <p:spPr bwMode="auto">
            <a:xfrm>
              <a:off x="4498975" y="5133506"/>
              <a:ext cx="38100" cy="39687"/>
            </a:xfrm>
            <a:custGeom>
              <a:avLst/>
              <a:gdLst>
                <a:gd name="T0" fmla="*/ 12 w 14"/>
                <a:gd name="T1" fmla="*/ 10 h 15"/>
                <a:gd name="T2" fmla="*/ 11 w 14"/>
                <a:gd name="T3" fmla="*/ 8 h 15"/>
                <a:gd name="T4" fmla="*/ 5 w 14"/>
                <a:gd name="T5" fmla="*/ 5 h 15"/>
                <a:gd name="T6" fmla="*/ 4 w 14"/>
                <a:gd name="T7" fmla="*/ 5 h 15"/>
                <a:gd name="T8" fmla="*/ 4 w 14"/>
                <a:gd name="T9" fmla="*/ 5 h 15"/>
                <a:gd name="T10" fmla="*/ 3 w 14"/>
                <a:gd name="T11" fmla="*/ 6 h 15"/>
                <a:gd name="T12" fmla="*/ 5 w 14"/>
                <a:gd name="T13" fmla="*/ 12 h 15"/>
                <a:gd name="T14" fmla="*/ 7 w 14"/>
                <a:gd name="T15" fmla="*/ 14 h 15"/>
                <a:gd name="T16" fmla="*/ 3 w 14"/>
                <a:gd name="T17" fmla="*/ 15 h 15"/>
                <a:gd name="T18" fmla="*/ 3 w 14"/>
                <a:gd name="T19" fmla="*/ 15 h 15"/>
                <a:gd name="T20" fmla="*/ 0 w 14"/>
                <a:gd name="T21" fmla="*/ 4 h 15"/>
                <a:gd name="T22" fmla="*/ 0 w 14"/>
                <a:gd name="T23" fmla="*/ 1 h 15"/>
                <a:gd name="T24" fmla="*/ 0 w 14"/>
                <a:gd name="T25" fmla="*/ 0 h 15"/>
                <a:gd name="T26" fmla="*/ 1 w 14"/>
                <a:gd name="T27" fmla="*/ 0 h 15"/>
                <a:gd name="T28" fmla="*/ 1 w 14"/>
                <a:gd name="T29" fmla="*/ 0 h 15"/>
                <a:gd name="T30" fmla="*/ 5 w 14"/>
                <a:gd name="T31" fmla="*/ 1 h 15"/>
                <a:gd name="T32" fmla="*/ 14 w 14"/>
                <a:gd name="T33" fmla="*/ 7 h 15"/>
                <a:gd name="T34" fmla="*/ 14 w 14"/>
                <a:gd name="T35" fmla="*/ 7 h 15"/>
                <a:gd name="T36" fmla="*/ 12 w 14"/>
                <a:gd name="T3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15">
                  <a:moveTo>
                    <a:pt x="12" y="10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7" y="5"/>
                    <a:pt x="5" y="5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7"/>
                    <a:pt x="5" y="12"/>
                    <a:pt x="5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lnTo>
                    <a:pt x="12" y="10"/>
                  </a:lnTo>
                  <a:close/>
                </a:path>
              </a:pathLst>
            </a:custGeom>
            <a:solidFill>
              <a:srgbClr val="A9A2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67" name="Freeform 496"/>
            <p:cNvSpPr>
              <a:spLocks/>
            </p:cNvSpPr>
            <p:nvPr/>
          </p:nvSpPr>
          <p:spPr bwMode="auto">
            <a:xfrm>
              <a:off x="4502150" y="5098581"/>
              <a:ext cx="39688" cy="36512"/>
            </a:xfrm>
            <a:custGeom>
              <a:avLst/>
              <a:gdLst>
                <a:gd name="T0" fmla="*/ 14 w 15"/>
                <a:gd name="T1" fmla="*/ 4 h 14"/>
                <a:gd name="T2" fmla="*/ 11 w 15"/>
                <a:gd name="T3" fmla="*/ 4 h 14"/>
                <a:gd name="T4" fmla="*/ 6 w 15"/>
                <a:gd name="T5" fmla="*/ 8 h 14"/>
                <a:gd name="T6" fmla="*/ 5 w 15"/>
                <a:gd name="T7" fmla="*/ 9 h 14"/>
                <a:gd name="T8" fmla="*/ 6 w 15"/>
                <a:gd name="T9" fmla="*/ 10 h 14"/>
                <a:gd name="T10" fmla="*/ 7 w 15"/>
                <a:gd name="T11" fmla="*/ 10 h 14"/>
                <a:gd name="T12" fmla="*/ 13 w 15"/>
                <a:gd name="T13" fmla="*/ 11 h 14"/>
                <a:gd name="T14" fmla="*/ 15 w 15"/>
                <a:gd name="T15" fmla="*/ 9 h 14"/>
                <a:gd name="T16" fmla="*/ 15 w 15"/>
                <a:gd name="T17" fmla="*/ 14 h 14"/>
                <a:gd name="T18" fmla="*/ 15 w 15"/>
                <a:gd name="T19" fmla="*/ 14 h 14"/>
                <a:gd name="T20" fmla="*/ 4 w 15"/>
                <a:gd name="T21" fmla="*/ 13 h 14"/>
                <a:gd name="T22" fmla="*/ 0 w 15"/>
                <a:gd name="T23" fmla="*/ 12 h 14"/>
                <a:gd name="T24" fmla="*/ 0 w 15"/>
                <a:gd name="T25" fmla="*/ 11 h 14"/>
                <a:gd name="T26" fmla="*/ 0 w 15"/>
                <a:gd name="T27" fmla="*/ 11 h 14"/>
                <a:gd name="T28" fmla="*/ 0 w 15"/>
                <a:gd name="T29" fmla="*/ 10 h 14"/>
                <a:gd name="T30" fmla="*/ 2 w 15"/>
                <a:gd name="T31" fmla="*/ 7 h 14"/>
                <a:gd name="T32" fmla="*/ 10 w 15"/>
                <a:gd name="T33" fmla="*/ 1 h 14"/>
                <a:gd name="T34" fmla="*/ 11 w 15"/>
                <a:gd name="T35" fmla="*/ 0 h 14"/>
                <a:gd name="T36" fmla="*/ 14 w 15"/>
                <a:gd name="T37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14">
                  <a:moveTo>
                    <a:pt x="14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7" y="7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7" y="10"/>
                  </a:cubicBezTo>
                  <a:cubicBezTo>
                    <a:pt x="8" y="11"/>
                    <a:pt x="13" y="11"/>
                    <a:pt x="13" y="11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14" y="4"/>
                  </a:lnTo>
                  <a:close/>
                </a:path>
              </a:pathLst>
            </a:custGeom>
            <a:solidFill>
              <a:srgbClr val="A9A2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68" name="Freeform 497"/>
            <p:cNvSpPr>
              <a:spLocks/>
            </p:cNvSpPr>
            <p:nvPr/>
          </p:nvSpPr>
          <p:spPr bwMode="auto">
            <a:xfrm>
              <a:off x="4454525" y="5098581"/>
              <a:ext cx="39688" cy="36512"/>
            </a:xfrm>
            <a:custGeom>
              <a:avLst/>
              <a:gdLst>
                <a:gd name="T0" fmla="*/ 2 w 15"/>
                <a:gd name="T1" fmla="*/ 4 h 14"/>
                <a:gd name="T2" fmla="*/ 4 w 15"/>
                <a:gd name="T3" fmla="*/ 4 h 14"/>
                <a:gd name="T4" fmla="*/ 9 w 15"/>
                <a:gd name="T5" fmla="*/ 8 h 14"/>
                <a:gd name="T6" fmla="*/ 10 w 15"/>
                <a:gd name="T7" fmla="*/ 9 h 14"/>
                <a:gd name="T8" fmla="*/ 10 w 15"/>
                <a:gd name="T9" fmla="*/ 10 h 14"/>
                <a:gd name="T10" fmla="*/ 8 w 15"/>
                <a:gd name="T11" fmla="*/ 10 h 14"/>
                <a:gd name="T12" fmla="*/ 2 w 15"/>
                <a:gd name="T13" fmla="*/ 11 h 14"/>
                <a:gd name="T14" fmla="*/ 0 w 15"/>
                <a:gd name="T15" fmla="*/ 9 h 14"/>
                <a:gd name="T16" fmla="*/ 0 w 15"/>
                <a:gd name="T17" fmla="*/ 14 h 14"/>
                <a:gd name="T18" fmla="*/ 1 w 15"/>
                <a:gd name="T19" fmla="*/ 14 h 14"/>
                <a:gd name="T20" fmla="*/ 11 w 15"/>
                <a:gd name="T21" fmla="*/ 13 h 14"/>
                <a:gd name="T22" fmla="*/ 15 w 15"/>
                <a:gd name="T23" fmla="*/ 12 h 14"/>
                <a:gd name="T24" fmla="*/ 15 w 15"/>
                <a:gd name="T25" fmla="*/ 11 h 14"/>
                <a:gd name="T26" fmla="*/ 15 w 15"/>
                <a:gd name="T27" fmla="*/ 11 h 14"/>
                <a:gd name="T28" fmla="*/ 15 w 15"/>
                <a:gd name="T29" fmla="*/ 10 h 14"/>
                <a:gd name="T30" fmla="*/ 13 w 15"/>
                <a:gd name="T31" fmla="*/ 7 h 14"/>
                <a:gd name="T32" fmla="*/ 5 w 15"/>
                <a:gd name="T33" fmla="*/ 1 h 14"/>
                <a:gd name="T34" fmla="*/ 4 w 15"/>
                <a:gd name="T35" fmla="*/ 0 h 14"/>
                <a:gd name="T36" fmla="*/ 2 w 15"/>
                <a:gd name="T37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14">
                  <a:moveTo>
                    <a:pt x="2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8" y="7"/>
                    <a:pt x="9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7" y="11"/>
                    <a:pt x="2" y="11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A9A2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69" name="Freeform 498"/>
            <p:cNvSpPr>
              <a:spLocks/>
            </p:cNvSpPr>
            <p:nvPr/>
          </p:nvSpPr>
          <p:spPr bwMode="auto">
            <a:xfrm>
              <a:off x="4459288" y="5133506"/>
              <a:ext cx="39688" cy="39687"/>
            </a:xfrm>
            <a:custGeom>
              <a:avLst/>
              <a:gdLst>
                <a:gd name="T0" fmla="*/ 2 w 15"/>
                <a:gd name="T1" fmla="*/ 10 h 15"/>
                <a:gd name="T2" fmla="*/ 4 w 15"/>
                <a:gd name="T3" fmla="*/ 8 h 15"/>
                <a:gd name="T4" fmla="*/ 9 w 15"/>
                <a:gd name="T5" fmla="*/ 5 h 15"/>
                <a:gd name="T6" fmla="*/ 10 w 15"/>
                <a:gd name="T7" fmla="*/ 5 h 15"/>
                <a:gd name="T8" fmla="*/ 10 w 15"/>
                <a:gd name="T9" fmla="*/ 5 h 15"/>
                <a:gd name="T10" fmla="*/ 11 w 15"/>
                <a:gd name="T11" fmla="*/ 6 h 15"/>
                <a:gd name="T12" fmla="*/ 9 w 15"/>
                <a:gd name="T13" fmla="*/ 12 h 15"/>
                <a:gd name="T14" fmla="*/ 7 w 15"/>
                <a:gd name="T15" fmla="*/ 14 h 15"/>
                <a:gd name="T16" fmla="*/ 11 w 15"/>
                <a:gd name="T17" fmla="*/ 15 h 15"/>
                <a:gd name="T18" fmla="*/ 11 w 15"/>
                <a:gd name="T19" fmla="*/ 15 h 15"/>
                <a:gd name="T20" fmla="*/ 14 w 15"/>
                <a:gd name="T21" fmla="*/ 4 h 15"/>
                <a:gd name="T22" fmla="*/ 15 w 15"/>
                <a:gd name="T23" fmla="*/ 1 h 15"/>
                <a:gd name="T24" fmla="*/ 14 w 15"/>
                <a:gd name="T25" fmla="*/ 0 h 15"/>
                <a:gd name="T26" fmla="*/ 14 w 15"/>
                <a:gd name="T27" fmla="*/ 0 h 15"/>
                <a:gd name="T28" fmla="*/ 13 w 15"/>
                <a:gd name="T29" fmla="*/ 0 h 15"/>
                <a:gd name="T30" fmla="*/ 9 w 15"/>
                <a:gd name="T31" fmla="*/ 1 h 15"/>
                <a:gd name="T32" fmla="*/ 0 w 15"/>
                <a:gd name="T33" fmla="*/ 7 h 15"/>
                <a:gd name="T34" fmla="*/ 0 w 15"/>
                <a:gd name="T35" fmla="*/ 7 h 15"/>
                <a:gd name="T36" fmla="*/ 2 w 15"/>
                <a:gd name="T3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15">
                  <a:moveTo>
                    <a:pt x="2" y="10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8" y="5"/>
                    <a:pt x="9" y="5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1" y="7"/>
                    <a:pt x="9" y="12"/>
                    <a:pt x="9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2" y="10"/>
                  </a:lnTo>
                  <a:close/>
                </a:path>
              </a:pathLst>
            </a:custGeom>
            <a:solidFill>
              <a:srgbClr val="A9A2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70" name="Oval 499"/>
            <p:cNvSpPr>
              <a:spLocks noChangeArrowheads="1"/>
            </p:cNvSpPr>
            <p:nvPr/>
          </p:nvSpPr>
          <p:spPr bwMode="auto">
            <a:xfrm>
              <a:off x="3959225" y="5071594"/>
              <a:ext cx="114300" cy="114300"/>
            </a:xfrm>
            <a:prstGeom prst="ellipse">
              <a:avLst/>
            </a:prstGeom>
            <a:solidFill>
              <a:srgbClr val="0706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71" name="Oval 500"/>
            <p:cNvSpPr>
              <a:spLocks noChangeArrowheads="1"/>
            </p:cNvSpPr>
            <p:nvPr/>
          </p:nvSpPr>
          <p:spPr bwMode="auto">
            <a:xfrm>
              <a:off x="3968750" y="5082706"/>
              <a:ext cx="93663" cy="93662"/>
            </a:xfrm>
            <a:prstGeom prst="ellipse">
              <a:avLst/>
            </a:prstGeom>
            <a:solidFill>
              <a:srgbClr val="A9A2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72" name="Oval 501"/>
            <p:cNvSpPr>
              <a:spLocks noChangeArrowheads="1"/>
            </p:cNvSpPr>
            <p:nvPr/>
          </p:nvSpPr>
          <p:spPr bwMode="auto">
            <a:xfrm>
              <a:off x="3975100" y="5085881"/>
              <a:ext cx="84138" cy="87312"/>
            </a:xfrm>
            <a:prstGeom prst="ellipse">
              <a:avLst/>
            </a:prstGeom>
            <a:solidFill>
              <a:srgbClr val="1E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73" name="Oval 502"/>
            <p:cNvSpPr>
              <a:spLocks noChangeArrowheads="1"/>
            </p:cNvSpPr>
            <p:nvPr/>
          </p:nvSpPr>
          <p:spPr bwMode="auto">
            <a:xfrm>
              <a:off x="3987800" y="5101756"/>
              <a:ext cx="58738" cy="57150"/>
            </a:xfrm>
            <a:prstGeom prst="ellipse">
              <a:avLst/>
            </a:prstGeom>
            <a:solidFill>
              <a:srgbClr val="EEED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74" name="Oval 503"/>
            <p:cNvSpPr>
              <a:spLocks noChangeArrowheads="1"/>
            </p:cNvSpPr>
            <p:nvPr/>
          </p:nvSpPr>
          <p:spPr bwMode="auto">
            <a:xfrm>
              <a:off x="3995738" y="5109694"/>
              <a:ext cx="39688" cy="39687"/>
            </a:xfrm>
            <a:prstGeom prst="ellipse">
              <a:avLst/>
            </a:prstGeom>
            <a:solidFill>
              <a:srgbClr val="1E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75" name="Freeform 504"/>
            <p:cNvSpPr>
              <a:spLocks/>
            </p:cNvSpPr>
            <p:nvPr/>
          </p:nvSpPr>
          <p:spPr bwMode="auto">
            <a:xfrm>
              <a:off x="4030663" y="5103344"/>
              <a:ext cx="15875" cy="53975"/>
            </a:xfrm>
            <a:custGeom>
              <a:avLst/>
              <a:gdLst>
                <a:gd name="T0" fmla="*/ 0 w 6"/>
                <a:gd name="T1" fmla="*/ 0 h 20"/>
                <a:gd name="T2" fmla="*/ 0 w 6"/>
                <a:gd name="T3" fmla="*/ 3 h 20"/>
                <a:gd name="T4" fmla="*/ 1 w 6"/>
                <a:gd name="T5" fmla="*/ 6 h 20"/>
                <a:gd name="T6" fmla="*/ 1 w 6"/>
                <a:gd name="T7" fmla="*/ 9 h 20"/>
                <a:gd name="T8" fmla="*/ 1 w 6"/>
                <a:gd name="T9" fmla="*/ 13 h 20"/>
                <a:gd name="T10" fmla="*/ 0 w 6"/>
                <a:gd name="T11" fmla="*/ 15 h 20"/>
                <a:gd name="T12" fmla="*/ 0 w 6"/>
                <a:gd name="T13" fmla="*/ 18 h 20"/>
                <a:gd name="T14" fmla="*/ 0 w 6"/>
                <a:gd name="T15" fmla="*/ 19 h 20"/>
                <a:gd name="T16" fmla="*/ 3 w 6"/>
                <a:gd name="T17" fmla="*/ 18 h 20"/>
                <a:gd name="T18" fmla="*/ 5 w 6"/>
                <a:gd name="T19" fmla="*/ 15 h 20"/>
                <a:gd name="T20" fmla="*/ 6 w 6"/>
                <a:gd name="T21" fmla="*/ 13 h 20"/>
                <a:gd name="T22" fmla="*/ 6 w 6"/>
                <a:gd name="T23" fmla="*/ 11 h 20"/>
                <a:gd name="T24" fmla="*/ 6 w 6"/>
                <a:gd name="T25" fmla="*/ 6 h 20"/>
                <a:gd name="T26" fmla="*/ 4 w 6"/>
                <a:gd name="T27" fmla="*/ 2 h 20"/>
                <a:gd name="T28" fmla="*/ 1 w 6"/>
                <a:gd name="T29" fmla="*/ 0 h 20"/>
                <a:gd name="T30" fmla="*/ 0 w 6"/>
                <a:gd name="T3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20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5"/>
                    <a:pt x="1" y="6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2" y="10"/>
                    <a:pt x="1" y="12"/>
                    <a:pt x="1" y="13"/>
                  </a:cubicBezTo>
                  <a:cubicBezTo>
                    <a:pt x="1" y="14"/>
                    <a:pt x="1" y="14"/>
                    <a:pt x="0" y="15"/>
                  </a:cubicBezTo>
                  <a:cubicBezTo>
                    <a:pt x="0" y="16"/>
                    <a:pt x="0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1" y="20"/>
                    <a:pt x="2" y="19"/>
                    <a:pt x="3" y="18"/>
                  </a:cubicBezTo>
                  <a:cubicBezTo>
                    <a:pt x="3" y="17"/>
                    <a:pt x="5" y="16"/>
                    <a:pt x="5" y="15"/>
                  </a:cubicBezTo>
                  <a:cubicBezTo>
                    <a:pt x="5" y="14"/>
                    <a:pt x="6" y="14"/>
                    <a:pt x="6" y="13"/>
                  </a:cubicBezTo>
                  <a:cubicBezTo>
                    <a:pt x="6" y="13"/>
                    <a:pt x="6" y="12"/>
                    <a:pt x="6" y="11"/>
                  </a:cubicBezTo>
                  <a:cubicBezTo>
                    <a:pt x="6" y="9"/>
                    <a:pt x="6" y="7"/>
                    <a:pt x="6" y="6"/>
                  </a:cubicBezTo>
                  <a:cubicBezTo>
                    <a:pt x="5" y="4"/>
                    <a:pt x="5" y="3"/>
                    <a:pt x="4" y="2"/>
                  </a:cubicBezTo>
                  <a:cubicBezTo>
                    <a:pt x="3" y="1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2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76" name="Freeform 505"/>
            <p:cNvSpPr>
              <a:spLocks/>
            </p:cNvSpPr>
            <p:nvPr/>
          </p:nvSpPr>
          <p:spPr bwMode="auto">
            <a:xfrm>
              <a:off x="3995738" y="5085881"/>
              <a:ext cx="39688" cy="39687"/>
            </a:xfrm>
            <a:custGeom>
              <a:avLst/>
              <a:gdLst>
                <a:gd name="T0" fmla="*/ 10 w 15"/>
                <a:gd name="T1" fmla="*/ 0 h 15"/>
                <a:gd name="T2" fmla="*/ 11 w 15"/>
                <a:gd name="T3" fmla="*/ 3 h 15"/>
                <a:gd name="T4" fmla="*/ 9 w 15"/>
                <a:gd name="T5" fmla="*/ 8 h 15"/>
                <a:gd name="T6" fmla="*/ 8 w 15"/>
                <a:gd name="T7" fmla="*/ 9 h 15"/>
                <a:gd name="T8" fmla="*/ 7 w 15"/>
                <a:gd name="T9" fmla="*/ 9 h 15"/>
                <a:gd name="T10" fmla="*/ 6 w 15"/>
                <a:gd name="T11" fmla="*/ 8 h 15"/>
                <a:gd name="T12" fmla="*/ 4 w 15"/>
                <a:gd name="T13" fmla="*/ 3 h 15"/>
                <a:gd name="T14" fmla="*/ 4 w 15"/>
                <a:gd name="T15" fmla="*/ 0 h 15"/>
                <a:gd name="T16" fmla="*/ 0 w 15"/>
                <a:gd name="T17" fmla="*/ 1 h 15"/>
                <a:gd name="T18" fmla="*/ 1 w 15"/>
                <a:gd name="T19" fmla="*/ 2 h 15"/>
                <a:gd name="T20" fmla="*/ 4 w 15"/>
                <a:gd name="T21" fmla="*/ 12 h 15"/>
                <a:gd name="T22" fmla="*/ 6 w 15"/>
                <a:gd name="T23" fmla="*/ 15 h 15"/>
                <a:gd name="T24" fmla="*/ 7 w 15"/>
                <a:gd name="T25" fmla="*/ 15 h 15"/>
                <a:gd name="T26" fmla="*/ 8 w 15"/>
                <a:gd name="T27" fmla="*/ 15 h 15"/>
                <a:gd name="T28" fmla="*/ 8 w 15"/>
                <a:gd name="T29" fmla="*/ 15 h 15"/>
                <a:gd name="T30" fmla="*/ 10 w 15"/>
                <a:gd name="T31" fmla="*/ 12 h 15"/>
                <a:gd name="T32" fmla="*/ 14 w 15"/>
                <a:gd name="T33" fmla="*/ 2 h 15"/>
                <a:gd name="T34" fmla="*/ 15 w 15"/>
                <a:gd name="T35" fmla="*/ 1 h 15"/>
                <a:gd name="T36" fmla="*/ 10 w 15"/>
                <a:gd name="T3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15">
                  <a:moveTo>
                    <a:pt x="10" y="0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7"/>
                    <a:pt x="9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6" y="8"/>
                  </a:cubicBezTo>
                  <a:cubicBezTo>
                    <a:pt x="5" y="7"/>
                    <a:pt x="4" y="3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1"/>
                    <a:pt x="15" y="1"/>
                    <a:pt x="15" y="1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A9A2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77" name="Freeform 506"/>
            <p:cNvSpPr>
              <a:spLocks/>
            </p:cNvSpPr>
            <p:nvPr/>
          </p:nvSpPr>
          <p:spPr bwMode="auto">
            <a:xfrm>
              <a:off x="3976688" y="5133506"/>
              <a:ext cx="39688" cy="39687"/>
            </a:xfrm>
            <a:custGeom>
              <a:avLst/>
              <a:gdLst>
                <a:gd name="T0" fmla="*/ 2 w 15"/>
                <a:gd name="T1" fmla="*/ 10 h 15"/>
                <a:gd name="T2" fmla="*/ 4 w 15"/>
                <a:gd name="T3" fmla="*/ 8 h 15"/>
                <a:gd name="T4" fmla="*/ 9 w 15"/>
                <a:gd name="T5" fmla="*/ 5 h 15"/>
                <a:gd name="T6" fmla="*/ 10 w 15"/>
                <a:gd name="T7" fmla="*/ 5 h 15"/>
                <a:gd name="T8" fmla="*/ 10 w 15"/>
                <a:gd name="T9" fmla="*/ 5 h 15"/>
                <a:gd name="T10" fmla="*/ 11 w 15"/>
                <a:gd name="T11" fmla="*/ 6 h 15"/>
                <a:gd name="T12" fmla="*/ 9 w 15"/>
                <a:gd name="T13" fmla="*/ 12 h 15"/>
                <a:gd name="T14" fmla="*/ 7 w 15"/>
                <a:gd name="T15" fmla="*/ 14 h 15"/>
                <a:gd name="T16" fmla="*/ 11 w 15"/>
                <a:gd name="T17" fmla="*/ 15 h 15"/>
                <a:gd name="T18" fmla="*/ 11 w 15"/>
                <a:gd name="T19" fmla="*/ 15 h 15"/>
                <a:gd name="T20" fmla="*/ 14 w 15"/>
                <a:gd name="T21" fmla="*/ 4 h 15"/>
                <a:gd name="T22" fmla="*/ 15 w 15"/>
                <a:gd name="T23" fmla="*/ 1 h 15"/>
                <a:gd name="T24" fmla="*/ 14 w 15"/>
                <a:gd name="T25" fmla="*/ 0 h 15"/>
                <a:gd name="T26" fmla="*/ 14 w 15"/>
                <a:gd name="T27" fmla="*/ 0 h 15"/>
                <a:gd name="T28" fmla="*/ 13 w 15"/>
                <a:gd name="T29" fmla="*/ 0 h 15"/>
                <a:gd name="T30" fmla="*/ 9 w 15"/>
                <a:gd name="T31" fmla="*/ 1 h 15"/>
                <a:gd name="T32" fmla="*/ 0 w 15"/>
                <a:gd name="T33" fmla="*/ 7 h 15"/>
                <a:gd name="T34" fmla="*/ 0 w 15"/>
                <a:gd name="T35" fmla="*/ 7 h 15"/>
                <a:gd name="T36" fmla="*/ 2 w 15"/>
                <a:gd name="T3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15">
                  <a:moveTo>
                    <a:pt x="2" y="10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8" y="5"/>
                    <a:pt x="9" y="5"/>
                  </a:cubicBezTo>
                  <a:cubicBezTo>
                    <a:pt x="9" y="4"/>
                    <a:pt x="10" y="4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1" y="7"/>
                    <a:pt x="9" y="12"/>
                    <a:pt x="9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2" y="10"/>
                  </a:lnTo>
                  <a:close/>
                </a:path>
              </a:pathLst>
            </a:custGeom>
            <a:solidFill>
              <a:srgbClr val="A9A2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78" name="Freeform 507"/>
            <p:cNvSpPr>
              <a:spLocks/>
            </p:cNvSpPr>
            <p:nvPr/>
          </p:nvSpPr>
          <p:spPr bwMode="auto">
            <a:xfrm>
              <a:off x="3971925" y="5098581"/>
              <a:ext cx="39688" cy="36512"/>
            </a:xfrm>
            <a:custGeom>
              <a:avLst/>
              <a:gdLst>
                <a:gd name="T0" fmla="*/ 1 w 15"/>
                <a:gd name="T1" fmla="*/ 4 h 14"/>
                <a:gd name="T2" fmla="*/ 4 w 15"/>
                <a:gd name="T3" fmla="*/ 4 h 14"/>
                <a:gd name="T4" fmla="*/ 9 w 15"/>
                <a:gd name="T5" fmla="*/ 8 h 14"/>
                <a:gd name="T6" fmla="*/ 10 w 15"/>
                <a:gd name="T7" fmla="*/ 9 h 14"/>
                <a:gd name="T8" fmla="*/ 9 w 15"/>
                <a:gd name="T9" fmla="*/ 10 h 14"/>
                <a:gd name="T10" fmla="*/ 8 w 15"/>
                <a:gd name="T11" fmla="*/ 10 h 14"/>
                <a:gd name="T12" fmla="*/ 2 w 15"/>
                <a:gd name="T13" fmla="*/ 11 h 14"/>
                <a:gd name="T14" fmla="*/ 0 w 15"/>
                <a:gd name="T15" fmla="*/ 9 h 14"/>
                <a:gd name="T16" fmla="*/ 0 w 15"/>
                <a:gd name="T17" fmla="*/ 14 h 14"/>
                <a:gd name="T18" fmla="*/ 0 w 15"/>
                <a:gd name="T19" fmla="*/ 14 h 14"/>
                <a:gd name="T20" fmla="*/ 11 w 15"/>
                <a:gd name="T21" fmla="*/ 13 h 14"/>
                <a:gd name="T22" fmla="*/ 15 w 15"/>
                <a:gd name="T23" fmla="*/ 12 h 14"/>
                <a:gd name="T24" fmla="*/ 15 w 15"/>
                <a:gd name="T25" fmla="*/ 11 h 14"/>
                <a:gd name="T26" fmla="*/ 15 w 15"/>
                <a:gd name="T27" fmla="*/ 11 h 14"/>
                <a:gd name="T28" fmla="*/ 15 w 15"/>
                <a:gd name="T29" fmla="*/ 10 h 14"/>
                <a:gd name="T30" fmla="*/ 13 w 15"/>
                <a:gd name="T31" fmla="*/ 7 h 14"/>
                <a:gd name="T32" fmla="*/ 5 w 15"/>
                <a:gd name="T33" fmla="*/ 1 h 14"/>
                <a:gd name="T34" fmla="*/ 4 w 15"/>
                <a:gd name="T35" fmla="*/ 0 h 14"/>
                <a:gd name="T36" fmla="*/ 1 w 15"/>
                <a:gd name="T37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14">
                  <a:moveTo>
                    <a:pt x="1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8" y="7"/>
                    <a:pt x="9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7" y="11"/>
                    <a:pt x="2" y="11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A9A2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79" name="Freeform 508"/>
            <p:cNvSpPr>
              <a:spLocks/>
            </p:cNvSpPr>
            <p:nvPr/>
          </p:nvSpPr>
          <p:spPr bwMode="auto">
            <a:xfrm>
              <a:off x="4019550" y="5098581"/>
              <a:ext cx="39688" cy="36512"/>
            </a:xfrm>
            <a:custGeom>
              <a:avLst/>
              <a:gdLst>
                <a:gd name="T0" fmla="*/ 13 w 15"/>
                <a:gd name="T1" fmla="*/ 4 h 14"/>
                <a:gd name="T2" fmla="*/ 11 w 15"/>
                <a:gd name="T3" fmla="*/ 4 h 14"/>
                <a:gd name="T4" fmla="*/ 6 w 15"/>
                <a:gd name="T5" fmla="*/ 8 h 14"/>
                <a:gd name="T6" fmla="*/ 5 w 15"/>
                <a:gd name="T7" fmla="*/ 9 h 14"/>
                <a:gd name="T8" fmla="*/ 5 w 15"/>
                <a:gd name="T9" fmla="*/ 10 h 14"/>
                <a:gd name="T10" fmla="*/ 7 w 15"/>
                <a:gd name="T11" fmla="*/ 10 h 14"/>
                <a:gd name="T12" fmla="*/ 13 w 15"/>
                <a:gd name="T13" fmla="*/ 11 h 14"/>
                <a:gd name="T14" fmla="*/ 15 w 15"/>
                <a:gd name="T15" fmla="*/ 9 h 14"/>
                <a:gd name="T16" fmla="*/ 15 w 15"/>
                <a:gd name="T17" fmla="*/ 14 h 14"/>
                <a:gd name="T18" fmla="*/ 15 w 15"/>
                <a:gd name="T19" fmla="*/ 14 h 14"/>
                <a:gd name="T20" fmla="*/ 4 w 15"/>
                <a:gd name="T21" fmla="*/ 13 h 14"/>
                <a:gd name="T22" fmla="*/ 0 w 15"/>
                <a:gd name="T23" fmla="*/ 12 h 14"/>
                <a:gd name="T24" fmla="*/ 0 w 15"/>
                <a:gd name="T25" fmla="*/ 11 h 14"/>
                <a:gd name="T26" fmla="*/ 0 w 15"/>
                <a:gd name="T27" fmla="*/ 11 h 14"/>
                <a:gd name="T28" fmla="*/ 0 w 15"/>
                <a:gd name="T29" fmla="*/ 10 h 14"/>
                <a:gd name="T30" fmla="*/ 2 w 15"/>
                <a:gd name="T31" fmla="*/ 7 h 14"/>
                <a:gd name="T32" fmla="*/ 10 w 15"/>
                <a:gd name="T33" fmla="*/ 1 h 14"/>
                <a:gd name="T34" fmla="*/ 11 w 15"/>
                <a:gd name="T35" fmla="*/ 0 h 14"/>
                <a:gd name="T36" fmla="*/ 13 w 15"/>
                <a:gd name="T37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14">
                  <a:moveTo>
                    <a:pt x="13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7" y="7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6" y="10"/>
                    <a:pt x="7" y="10"/>
                  </a:cubicBezTo>
                  <a:cubicBezTo>
                    <a:pt x="8" y="11"/>
                    <a:pt x="13" y="11"/>
                    <a:pt x="13" y="11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13" y="4"/>
                  </a:lnTo>
                  <a:close/>
                </a:path>
              </a:pathLst>
            </a:custGeom>
            <a:solidFill>
              <a:srgbClr val="A9A2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80" name="Freeform 509"/>
            <p:cNvSpPr>
              <a:spLocks/>
            </p:cNvSpPr>
            <p:nvPr/>
          </p:nvSpPr>
          <p:spPr bwMode="auto">
            <a:xfrm>
              <a:off x="4016375" y="5133506"/>
              <a:ext cx="38100" cy="39687"/>
            </a:xfrm>
            <a:custGeom>
              <a:avLst/>
              <a:gdLst>
                <a:gd name="T0" fmla="*/ 12 w 14"/>
                <a:gd name="T1" fmla="*/ 10 h 15"/>
                <a:gd name="T2" fmla="*/ 10 w 14"/>
                <a:gd name="T3" fmla="*/ 8 h 15"/>
                <a:gd name="T4" fmla="*/ 5 w 14"/>
                <a:gd name="T5" fmla="*/ 5 h 15"/>
                <a:gd name="T6" fmla="*/ 4 w 14"/>
                <a:gd name="T7" fmla="*/ 5 h 15"/>
                <a:gd name="T8" fmla="*/ 4 w 14"/>
                <a:gd name="T9" fmla="*/ 5 h 15"/>
                <a:gd name="T10" fmla="*/ 3 w 14"/>
                <a:gd name="T11" fmla="*/ 6 h 15"/>
                <a:gd name="T12" fmla="*/ 5 w 14"/>
                <a:gd name="T13" fmla="*/ 12 h 15"/>
                <a:gd name="T14" fmla="*/ 7 w 14"/>
                <a:gd name="T15" fmla="*/ 14 h 15"/>
                <a:gd name="T16" fmla="*/ 3 w 14"/>
                <a:gd name="T17" fmla="*/ 15 h 15"/>
                <a:gd name="T18" fmla="*/ 3 w 14"/>
                <a:gd name="T19" fmla="*/ 15 h 15"/>
                <a:gd name="T20" fmla="*/ 0 w 14"/>
                <a:gd name="T21" fmla="*/ 4 h 15"/>
                <a:gd name="T22" fmla="*/ 0 w 14"/>
                <a:gd name="T23" fmla="*/ 1 h 15"/>
                <a:gd name="T24" fmla="*/ 0 w 14"/>
                <a:gd name="T25" fmla="*/ 0 h 15"/>
                <a:gd name="T26" fmla="*/ 0 w 14"/>
                <a:gd name="T27" fmla="*/ 0 h 15"/>
                <a:gd name="T28" fmla="*/ 1 w 14"/>
                <a:gd name="T29" fmla="*/ 0 h 15"/>
                <a:gd name="T30" fmla="*/ 5 w 14"/>
                <a:gd name="T31" fmla="*/ 1 h 15"/>
                <a:gd name="T32" fmla="*/ 14 w 14"/>
                <a:gd name="T33" fmla="*/ 7 h 15"/>
                <a:gd name="T34" fmla="*/ 14 w 14"/>
                <a:gd name="T35" fmla="*/ 7 h 15"/>
                <a:gd name="T36" fmla="*/ 12 w 14"/>
                <a:gd name="T3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15">
                  <a:moveTo>
                    <a:pt x="12" y="10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7" y="5"/>
                    <a:pt x="5" y="5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7"/>
                    <a:pt x="5" y="12"/>
                    <a:pt x="5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lnTo>
                    <a:pt x="12" y="10"/>
                  </a:lnTo>
                  <a:close/>
                </a:path>
              </a:pathLst>
            </a:custGeom>
            <a:solidFill>
              <a:srgbClr val="A9A2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81" name="Freeform 510"/>
            <p:cNvSpPr>
              <a:spLocks/>
            </p:cNvSpPr>
            <p:nvPr/>
          </p:nvSpPr>
          <p:spPr bwMode="auto">
            <a:xfrm>
              <a:off x="4024313" y="4944594"/>
              <a:ext cx="368300" cy="82550"/>
            </a:xfrm>
            <a:custGeom>
              <a:avLst/>
              <a:gdLst>
                <a:gd name="T0" fmla="*/ 138 w 138"/>
                <a:gd name="T1" fmla="*/ 30 h 31"/>
                <a:gd name="T2" fmla="*/ 89 w 138"/>
                <a:gd name="T3" fmla="*/ 4 h 31"/>
                <a:gd name="T4" fmla="*/ 28 w 138"/>
                <a:gd name="T5" fmla="*/ 4 h 31"/>
                <a:gd name="T6" fmla="*/ 0 w 138"/>
                <a:gd name="T7" fmla="*/ 14 h 31"/>
                <a:gd name="T8" fmla="*/ 11 w 138"/>
                <a:gd name="T9" fmla="*/ 21 h 31"/>
                <a:gd name="T10" fmla="*/ 102 w 138"/>
                <a:gd name="T11" fmla="*/ 30 h 31"/>
                <a:gd name="T12" fmla="*/ 138 w 138"/>
                <a:gd name="T1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31">
                  <a:moveTo>
                    <a:pt x="138" y="30"/>
                  </a:moveTo>
                  <a:cubicBezTo>
                    <a:pt x="138" y="30"/>
                    <a:pt x="113" y="9"/>
                    <a:pt x="89" y="4"/>
                  </a:cubicBezTo>
                  <a:cubicBezTo>
                    <a:pt x="64" y="0"/>
                    <a:pt x="42" y="2"/>
                    <a:pt x="28" y="4"/>
                  </a:cubicBezTo>
                  <a:cubicBezTo>
                    <a:pt x="14" y="6"/>
                    <a:pt x="1" y="11"/>
                    <a:pt x="0" y="14"/>
                  </a:cubicBezTo>
                  <a:cubicBezTo>
                    <a:pt x="0" y="14"/>
                    <a:pt x="5" y="19"/>
                    <a:pt x="11" y="21"/>
                  </a:cubicBezTo>
                  <a:cubicBezTo>
                    <a:pt x="17" y="23"/>
                    <a:pt x="87" y="29"/>
                    <a:pt x="102" y="30"/>
                  </a:cubicBezTo>
                  <a:cubicBezTo>
                    <a:pt x="117" y="31"/>
                    <a:pt x="138" y="30"/>
                    <a:pt x="138" y="3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82" name="Freeform 511"/>
            <p:cNvSpPr>
              <a:spLocks/>
            </p:cNvSpPr>
            <p:nvPr/>
          </p:nvSpPr>
          <p:spPr bwMode="auto">
            <a:xfrm>
              <a:off x="4594225" y="5109694"/>
              <a:ext cx="38100" cy="33337"/>
            </a:xfrm>
            <a:custGeom>
              <a:avLst/>
              <a:gdLst>
                <a:gd name="T0" fmla="*/ 14 w 14"/>
                <a:gd name="T1" fmla="*/ 1 h 13"/>
                <a:gd name="T2" fmla="*/ 9 w 14"/>
                <a:gd name="T3" fmla="*/ 0 h 13"/>
                <a:gd name="T4" fmla="*/ 0 w 14"/>
                <a:gd name="T5" fmla="*/ 10 h 13"/>
                <a:gd name="T6" fmla="*/ 4 w 14"/>
                <a:gd name="T7" fmla="*/ 12 h 13"/>
                <a:gd name="T8" fmla="*/ 10 w 14"/>
                <a:gd name="T9" fmla="*/ 13 h 13"/>
                <a:gd name="T10" fmla="*/ 11 w 14"/>
                <a:gd name="T11" fmla="*/ 11 h 13"/>
                <a:gd name="T12" fmla="*/ 14 w 14"/>
                <a:gd name="T13" fmla="*/ 5 h 13"/>
                <a:gd name="T14" fmla="*/ 14 w 14"/>
                <a:gd name="T1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3">
                  <a:moveTo>
                    <a:pt x="14" y="1"/>
                  </a:moveTo>
                  <a:cubicBezTo>
                    <a:pt x="14" y="1"/>
                    <a:pt x="11" y="0"/>
                    <a:pt x="9" y="0"/>
                  </a:cubicBezTo>
                  <a:cubicBezTo>
                    <a:pt x="8" y="1"/>
                    <a:pt x="0" y="9"/>
                    <a:pt x="0" y="10"/>
                  </a:cubicBezTo>
                  <a:cubicBezTo>
                    <a:pt x="0" y="11"/>
                    <a:pt x="3" y="12"/>
                    <a:pt x="4" y="12"/>
                  </a:cubicBezTo>
                  <a:cubicBezTo>
                    <a:pt x="5" y="12"/>
                    <a:pt x="9" y="13"/>
                    <a:pt x="10" y="13"/>
                  </a:cubicBezTo>
                  <a:cubicBezTo>
                    <a:pt x="11" y="12"/>
                    <a:pt x="11" y="11"/>
                    <a:pt x="11" y="11"/>
                  </a:cubicBezTo>
                  <a:cubicBezTo>
                    <a:pt x="11" y="11"/>
                    <a:pt x="13" y="8"/>
                    <a:pt x="14" y="5"/>
                  </a:cubicBezTo>
                  <a:lnTo>
                    <a:pt x="14" y="1"/>
                  </a:lnTo>
                  <a:close/>
                </a:path>
              </a:pathLst>
            </a:custGeom>
            <a:solidFill>
              <a:srgbClr val="0706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83" name="Freeform 512"/>
            <p:cNvSpPr>
              <a:spLocks/>
            </p:cNvSpPr>
            <p:nvPr/>
          </p:nvSpPr>
          <p:spPr bwMode="auto">
            <a:xfrm>
              <a:off x="4545013" y="5044606"/>
              <a:ext cx="100013" cy="41275"/>
            </a:xfrm>
            <a:custGeom>
              <a:avLst/>
              <a:gdLst>
                <a:gd name="T0" fmla="*/ 37 w 38"/>
                <a:gd name="T1" fmla="*/ 12 h 15"/>
                <a:gd name="T2" fmla="*/ 33 w 38"/>
                <a:gd name="T3" fmla="*/ 14 h 15"/>
                <a:gd name="T4" fmla="*/ 15 w 38"/>
                <a:gd name="T5" fmla="*/ 9 h 15"/>
                <a:gd name="T6" fmla="*/ 1 w 38"/>
                <a:gd name="T7" fmla="*/ 1 h 15"/>
                <a:gd name="T8" fmla="*/ 14 w 38"/>
                <a:gd name="T9" fmla="*/ 2 h 15"/>
                <a:gd name="T10" fmla="*/ 38 w 38"/>
                <a:gd name="T11" fmla="*/ 10 h 15"/>
                <a:gd name="T12" fmla="*/ 37 w 38"/>
                <a:gd name="T1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5">
                  <a:moveTo>
                    <a:pt x="37" y="12"/>
                  </a:moveTo>
                  <a:cubicBezTo>
                    <a:pt x="37" y="12"/>
                    <a:pt x="35" y="14"/>
                    <a:pt x="33" y="14"/>
                  </a:cubicBezTo>
                  <a:cubicBezTo>
                    <a:pt x="31" y="15"/>
                    <a:pt x="23" y="13"/>
                    <a:pt x="15" y="9"/>
                  </a:cubicBezTo>
                  <a:cubicBezTo>
                    <a:pt x="8" y="6"/>
                    <a:pt x="0" y="2"/>
                    <a:pt x="1" y="1"/>
                  </a:cubicBezTo>
                  <a:cubicBezTo>
                    <a:pt x="2" y="0"/>
                    <a:pt x="9" y="0"/>
                    <a:pt x="14" y="2"/>
                  </a:cubicBezTo>
                  <a:cubicBezTo>
                    <a:pt x="18" y="3"/>
                    <a:pt x="35" y="8"/>
                    <a:pt x="38" y="10"/>
                  </a:cubicBezTo>
                  <a:cubicBezTo>
                    <a:pt x="38" y="10"/>
                    <a:pt x="36" y="11"/>
                    <a:pt x="37" y="12"/>
                  </a:cubicBezTo>
                </a:path>
              </a:pathLst>
            </a:custGeom>
            <a:solidFill>
              <a:srgbClr val="EEED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84" name="Freeform 513"/>
            <p:cNvSpPr>
              <a:spLocks/>
            </p:cNvSpPr>
            <p:nvPr/>
          </p:nvSpPr>
          <p:spPr bwMode="auto">
            <a:xfrm>
              <a:off x="3892550" y="5008094"/>
              <a:ext cx="71438" cy="31750"/>
            </a:xfrm>
            <a:custGeom>
              <a:avLst/>
              <a:gdLst>
                <a:gd name="T0" fmla="*/ 1 w 27"/>
                <a:gd name="T1" fmla="*/ 5 h 12"/>
                <a:gd name="T2" fmla="*/ 2 w 27"/>
                <a:gd name="T3" fmla="*/ 10 h 12"/>
                <a:gd name="T4" fmla="*/ 12 w 27"/>
                <a:gd name="T5" fmla="*/ 11 h 12"/>
                <a:gd name="T6" fmla="*/ 27 w 27"/>
                <a:gd name="T7" fmla="*/ 2 h 12"/>
                <a:gd name="T8" fmla="*/ 8 w 27"/>
                <a:gd name="T9" fmla="*/ 2 h 12"/>
                <a:gd name="T10" fmla="*/ 1 w 27"/>
                <a:gd name="T11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2">
                  <a:moveTo>
                    <a:pt x="1" y="5"/>
                  </a:moveTo>
                  <a:cubicBezTo>
                    <a:pt x="1" y="5"/>
                    <a:pt x="0" y="9"/>
                    <a:pt x="2" y="10"/>
                  </a:cubicBezTo>
                  <a:cubicBezTo>
                    <a:pt x="4" y="11"/>
                    <a:pt x="9" y="12"/>
                    <a:pt x="12" y="11"/>
                  </a:cubicBezTo>
                  <a:cubicBezTo>
                    <a:pt x="16" y="9"/>
                    <a:pt x="27" y="3"/>
                    <a:pt x="27" y="2"/>
                  </a:cubicBezTo>
                  <a:cubicBezTo>
                    <a:pt x="27" y="0"/>
                    <a:pt x="10" y="1"/>
                    <a:pt x="8" y="2"/>
                  </a:cubicBezTo>
                  <a:cubicBezTo>
                    <a:pt x="5" y="3"/>
                    <a:pt x="1" y="5"/>
                    <a:pt x="1" y="5"/>
                  </a:cubicBezTo>
                </a:path>
              </a:pathLst>
            </a:custGeom>
            <a:solidFill>
              <a:srgbClr val="A005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85" name="Freeform 514"/>
            <p:cNvSpPr>
              <a:spLocks/>
            </p:cNvSpPr>
            <p:nvPr/>
          </p:nvSpPr>
          <p:spPr bwMode="auto">
            <a:xfrm>
              <a:off x="4022725" y="4977931"/>
              <a:ext cx="39688" cy="90487"/>
            </a:xfrm>
            <a:custGeom>
              <a:avLst/>
              <a:gdLst>
                <a:gd name="T0" fmla="*/ 1 w 15"/>
                <a:gd name="T1" fmla="*/ 0 h 34"/>
                <a:gd name="T2" fmla="*/ 1 w 15"/>
                <a:gd name="T3" fmla="*/ 0 h 34"/>
                <a:gd name="T4" fmla="*/ 0 w 15"/>
                <a:gd name="T5" fmla="*/ 2 h 34"/>
                <a:gd name="T6" fmla="*/ 0 w 15"/>
                <a:gd name="T7" fmla="*/ 11 h 34"/>
                <a:gd name="T8" fmla="*/ 4 w 15"/>
                <a:gd name="T9" fmla="*/ 20 h 34"/>
                <a:gd name="T10" fmla="*/ 14 w 15"/>
                <a:gd name="T11" fmla="*/ 34 h 34"/>
                <a:gd name="T12" fmla="*/ 15 w 15"/>
                <a:gd name="T13" fmla="*/ 33 h 34"/>
                <a:gd name="T14" fmla="*/ 5 w 15"/>
                <a:gd name="T15" fmla="*/ 19 h 34"/>
                <a:gd name="T16" fmla="*/ 1 w 15"/>
                <a:gd name="T17" fmla="*/ 11 h 34"/>
                <a:gd name="T18" fmla="*/ 1 w 15"/>
                <a:gd name="T19" fmla="*/ 2 h 34"/>
                <a:gd name="T20" fmla="*/ 1 w 15"/>
                <a:gd name="T21" fmla="*/ 1 h 34"/>
                <a:gd name="T22" fmla="*/ 1 w 15"/>
                <a:gd name="T23" fmla="*/ 1 h 34"/>
                <a:gd name="T24" fmla="*/ 1 w 15"/>
                <a:gd name="T25" fmla="*/ 1 h 34"/>
                <a:gd name="T26" fmla="*/ 1 w 15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3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10"/>
                    <a:pt x="0" y="11"/>
                  </a:cubicBezTo>
                  <a:cubicBezTo>
                    <a:pt x="0" y="13"/>
                    <a:pt x="2" y="15"/>
                    <a:pt x="4" y="20"/>
                  </a:cubicBezTo>
                  <a:cubicBezTo>
                    <a:pt x="7" y="25"/>
                    <a:pt x="11" y="30"/>
                    <a:pt x="14" y="34"/>
                  </a:cubicBezTo>
                  <a:cubicBezTo>
                    <a:pt x="14" y="34"/>
                    <a:pt x="14" y="33"/>
                    <a:pt x="15" y="33"/>
                  </a:cubicBezTo>
                  <a:cubicBezTo>
                    <a:pt x="11" y="29"/>
                    <a:pt x="8" y="24"/>
                    <a:pt x="5" y="19"/>
                  </a:cubicBezTo>
                  <a:cubicBezTo>
                    <a:pt x="2" y="15"/>
                    <a:pt x="1" y="12"/>
                    <a:pt x="1" y="11"/>
                  </a:cubicBezTo>
                  <a:cubicBezTo>
                    <a:pt x="1" y="10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7903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86" name="Freeform 515"/>
            <p:cNvSpPr>
              <a:spLocks/>
            </p:cNvSpPr>
            <p:nvPr/>
          </p:nvSpPr>
          <p:spPr bwMode="auto">
            <a:xfrm>
              <a:off x="4400550" y="501126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E0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87" name="Freeform 516"/>
            <p:cNvSpPr>
              <a:spLocks noEditPoints="1"/>
            </p:cNvSpPr>
            <p:nvPr/>
          </p:nvSpPr>
          <p:spPr bwMode="auto">
            <a:xfrm>
              <a:off x="4065588" y="5011269"/>
              <a:ext cx="339725" cy="131762"/>
            </a:xfrm>
            <a:custGeom>
              <a:avLst/>
              <a:gdLst>
                <a:gd name="T0" fmla="*/ 128 w 128"/>
                <a:gd name="T1" fmla="*/ 24 h 50"/>
                <a:gd name="T2" fmla="*/ 127 w 128"/>
                <a:gd name="T3" fmla="*/ 28 h 50"/>
                <a:gd name="T4" fmla="*/ 126 w 128"/>
                <a:gd name="T5" fmla="*/ 47 h 50"/>
                <a:gd name="T6" fmla="*/ 124 w 128"/>
                <a:gd name="T7" fmla="*/ 50 h 50"/>
                <a:gd name="T8" fmla="*/ 55 w 128"/>
                <a:gd name="T9" fmla="*/ 48 h 50"/>
                <a:gd name="T10" fmla="*/ 55 w 128"/>
                <a:gd name="T11" fmla="*/ 49 h 50"/>
                <a:gd name="T12" fmla="*/ 55 w 128"/>
                <a:gd name="T13" fmla="*/ 48 h 50"/>
                <a:gd name="T14" fmla="*/ 55 w 128"/>
                <a:gd name="T15" fmla="*/ 48 h 50"/>
                <a:gd name="T16" fmla="*/ 20 w 128"/>
                <a:gd name="T17" fmla="*/ 48 h 50"/>
                <a:gd name="T18" fmla="*/ 13 w 128"/>
                <a:gd name="T19" fmla="*/ 42 h 50"/>
                <a:gd name="T20" fmla="*/ 12 w 128"/>
                <a:gd name="T21" fmla="*/ 41 h 50"/>
                <a:gd name="T22" fmla="*/ 3 w 128"/>
                <a:gd name="T23" fmla="*/ 27 h 50"/>
                <a:gd name="T24" fmla="*/ 2 w 128"/>
                <a:gd name="T25" fmla="*/ 26 h 50"/>
                <a:gd name="T26" fmla="*/ 0 w 128"/>
                <a:gd name="T27" fmla="*/ 24 h 50"/>
                <a:gd name="T28" fmla="*/ 1 w 128"/>
                <a:gd name="T29" fmla="*/ 25 h 50"/>
                <a:gd name="T30" fmla="*/ 11 w 128"/>
                <a:gd name="T31" fmla="*/ 41 h 50"/>
                <a:gd name="T32" fmla="*/ 12 w 128"/>
                <a:gd name="T33" fmla="*/ 43 h 50"/>
                <a:gd name="T34" fmla="*/ 20 w 128"/>
                <a:gd name="T35" fmla="*/ 48 h 50"/>
                <a:gd name="T36" fmla="*/ 124 w 128"/>
                <a:gd name="T37" fmla="*/ 50 h 50"/>
                <a:gd name="T38" fmla="*/ 124 w 128"/>
                <a:gd name="T39" fmla="*/ 50 h 50"/>
                <a:gd name="T40" fmla="*/ 125 w 128"/>
                <a:gd name="T41" fmla="*/ 50 h 50"/>
                <a:gd name="T42" fmla="*/ 127 w 128"/>
                <a:gd name="T43" fmla="*/ 47 h 50"/>
                <a:gd name="T44" fmla="*/ 128 w 128"/>
                <a:gd name="T45" fmla="*/ 28 h 50"/>
                <a:gd name="T46" fmla="*/ 128 w 128"/>
                <a:gd name="T47" fmla="*/ 24 h 50"/>
                <a:gd name="T48" fmla="*/ 128 w 128"/>
                <a:gd name="T49" fmla="*/ 24 h 50"/>
                <a:gd name="T50" fmla="*/ 126 w 128"/>
                <a:gd name="T51" fmla="*/ 0 h 50"/>
                <a:gd name="T52" fmla="*/ 123 w 128"/>
                <a:gd name="T53" fmla="*/ 4 h 50"/>
                <a:gd name="T54" fmla="*/ 123 w 128"/>
                <a:gd name="T55" fmla="*/ 5 h 50"/>
                <a:gd name="T56" fmla="*/ 123 w 128"/>
                <a:gd name="T57" fmla="*/ 5 h 50"/>
                <a:gd name="T58" fmla="*/ 126 w 128"/>
                <a:gd name="T59" fmla="*/ 7 h 50"/>
                <a:gd name="T60" fmla="*/ 127 w 128"/>
                <a:gd name="T61" fmla="*/ 19 h 50"/>
                <a:gd name="T62" fmla="*/ 128 w 128"/>
                <a:gd name="T63" fmla="*/ 19 h 50"/>
                <a:gd name="T64" fmla="*/ 127 w 128"/>
                <a:gd name="T65" fmla="*/ 7 h 50"/>
                <a:gd name="T66" fmla="*/ 127 w 128"/>
                <a:gd name="T67" fmla="*/ 7 h 50"/>
                <a:gd name="T68" fmla="*/ 124 w 128"/>
                <a:gd name="T69" fmla="*/ 4 h 50"/>
                <a:gd name="T70" fmla="*/ 126 w 128"/>
                <a:gd name="T71" fmla="*/ 0 h 50"/>
                <a:gd name="T72" fmla="*/ 126 w 128"/>
                <a:gd name="T73" fmla="*/ 0 h 50"/>
                <a:gd name="T74" fmla="*/ 126 w 128"/>
                <a:gd name="T7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8" h="50">
                  <a:moveTo>
                    <a:pt x="128" y="24"/>
                  </a:moveTo>
                  <a:cubicBezTo>
                    <a:pt x="127" y="25"/>
                    <a:pt x="127" y="27"/>
                    <a:pt x="127" y="28"/>
                  </a:cubicBezTo>
                  <a:cubicBezTo>
                    <a:pt x="127" y="34"/>
                    <a:pt x="127" y="43"/>
                    <a:pt x="126" y="47"/>
                  </a:cubicBezTo>
                  <a:cubicBezTo>
                    <a:pt x="126" y="49"/>
                    <a:pt x="125" y="49"/>
                    <a:pt x="124" y="50"/>
                  </a:cubicBezTo>
                  <a:cubicBezTo>
                    <a:pt x="122" y="49"/>
                    <a:pt x="85" y="49"/>
                    <a:pt x="55" y="48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36" y="48"/>
                    <a:pt x="21" y="48"/>
                    <a:pt x="20" y="48"/>
                  </a:cubicBezTo>
                  <a:cubicBezTo>
                    <a:pt x="18" y="48"/>
                    <a:pt x="15" y="46"/>
                    <a:pt x="13" y="42"/>
                  </a:cubicBezTo>
                  <a:cubicBezTo>
                    <a:pt x="12" y="42"/>
                    <a:pt x="12" y="41"/>
                    <a:pt x="12" y="41"/>
                  </a:cubicBezTo>
                  <a:cubicBezTo>
                    <a:pt x="10" y="37"/>
                    <a:pt x="7" y="32"/>
                    <a:pt x="3" y="27"/>
                  </a:cubicBezTo>
                  <a:cubicBezTo>
                    <a:pt x="3" y="27"/>
                    <a:pt x="2" y="26"/>
                    <a:pt x="2" y="26"/>
                  </a:cubicBezTo>
                  <a:cubicBezTo>
                    <a:pt x="2" y="26"/>
                    <a:pt x="1" y="25"/>
                    <a:pt x="0" y="24"/>
                  </a:cubicBezTo>
                  <a:cubicBezTo>
                    <a:pt x="0" y="24"/>
                    <a:pt x="1" y="24"/>
                    <a:pt x="1" y="25"/>
                  </a:cubicBezTo>
                  <a:cubicBezTo>
                    <a:pt x="6" y="30"/>
                    <a:pt x="9" y="37"/>
                    <a:pt x="11" y="41"/>
                  </a:cubicBezTo>
                  <a:cubicBezTo>
                    <a:pt x="12" y="42"/>
                    <a:pt x="12" y="42"/>
                    <a:pt x="12" y="43"/>
                  </a:cubicBezTo>
                  <a:cubicBezTo>
                    <a:pt x="14" y="47"/>
                    <a:pt x="18" y="48"/>
                    <a:pt x="20" y="48"/>
                  </a:cubicBezTo>
                  <a:cubicBezTo>
                    <a:pt x="22" y="48"/>
                    <a:pt x="123" y="50"/>
                    <a:pt x="124" y="50"/>
                  </a:cubicBezTo>
                  <a:cubicBezTo>
                    <a:pt x="124" y="50"/>
                    <a:pt x="124" y="50"/>
                    <a:pt x="124" y="50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5" y="50"/>
                    <a:pt x="126" y="49"/>
                    <a:pt x="127" y="47"/>
                  </a:cubicBezTo>
                  <a:cubicBezTo>
                    <a:pt x="128" y="43"/>
                    <a:pt x="128" y="34"/>
                    <a:pt x="128" y="28"/>
                  </a:cubicBezTo>
                  <a:cubicBezTo>
                    <a:pt x="128" y="27"/>
                    <a:pt x="128" y="25"/>
                    <a:pt x="128" y="24"/>
                  </a:cubicBezTo>
                  <a:cubicBezTo>
                    <a:pt x="128" y="24"/>
                    <a:pt x="128" y="24"/>
                    <a:pt x="128" y="24"/>
                  </a:cubicBezTo>
                  <a:moveTo>
                    <a:pt x="126" y="0"/>
                  </a:moveTo>
                  <a:cubicBezTo>
                    <a:pt x="123" y="4"/>
                    <a:pt x="123" y="4"/>
                    <a:pt x="123" y="4"/>
                  </a:cubicBezTo>
                  <a:cubicBezTo>
                    <a:pt x="123" y="4"/>
                    <a:pt x="123" y="5"/>
                    <a:pt x="123" y="5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24" y="5"/>
                    <a:pt x="125" y="6"/>
                    <a:pt x="126" y="7"/>
                  </a:cubicBezTo>
                  <a:cubicBezTo>
                    <a:pt x="127" y="9"/>
                    <a:pt x="127" y="14"/>
                    <a:pt x="127" y="19"/>
                  </a:cubicBezTo>
                  <a:cubicBezTo>
                    <a:pt x="128" y="19"/>
                    <a:pt x="128" y="19"/>
                    <a:pt x="128" y="19"/>
                  </a:cubicBezTo>
                  <a:cubicBezTo>
                    <a:pt x="128" y="14"/>
                    <a:pt x="127" y="8"/>
                    <a:pt x="127" y="7"/>
                  </a:cubicBezTo>
                  <a:cubicBezTo>
                    <a:pt x="127" y="7"/>
                    <a:pt x="127" y="7"/>
                    <a:pt x="127" y="7"/>
                  </a:cubicBezTo>
                  <a:cubicBezTo>
                    <a:pt x="126" y="5"/>
                    <a:pt x="124" y="5"/>
                    <a:pt x="124" y="4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</a:path>
              </a:pathLst>
            </a:custGeom>
            <a:solidFill>
              <a:srgbClr val="7903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88" name="Freeform 517"/>
            <p:cNvSpPr>
              <a:spLocks noEditPoints="1"/>
            </p:cNvSpPr>
            <p:nvPr/>
          </p:nvSpPr>
          <p:spPr bwMode="auto">
            <a:xfrm>
              <a:off x="4024313" y="4981106"/>
              <a:ext cx="368300" cy="42862"/>
            </a:xfrm>
            <a:custGeom>
              <a:avLst/>
              <a:gdLst>
                <a:gd name="T0" fmla="*/ 138 w 138"/>
                <a:gd name="T1" fmla="*/ 15 h 16"/>
                <a:gd name="T2" fmla="*/ 138 w 138"/>
                <a:gd name="T3" fmla="*/ 15 h 16"/>
                <a:gd name="T4" fmla="*/ 138 w 138"/>
                <a:gd name="T5" fmla="*/ 16 h 16"/>
                <a:gd name="T6" fmla="*/ 138 w 138"/>
                <a:gd name="T7" fmla="*/ 16 h 16"/>
                <a:gd name="T8" fmla="*/ 138 w 138"/>
                <a:gd name="T9" fmla="*/ 16 h 16"/>
                <a:gd name="T10" fmla="*/ 138 w 138"/>
                <a:gd name="T11" fmla="*/ 15 h 16"/>
                <a:gd name="T12" fmla="*/ 0 w 138"/>
                <a:gd name="T13" fmla="*/ 0 h 16"/>
                <a:gd name="T14" fmla="*/ 0 w 138"/>
                <a:gd name="T15" fmla="*/ 0 h 16"/>
                <a:gd name="T16" fmla="*/ 0 w 138"/>
                <a:gd name="T17" fmla="*/ 0 h 16"/>
                <a:gd name="T18" fmla="*/ 0 w 138"/>
                <a:gd name="T19" fmla="*/ 0 h 16"/>
                <a:gd name="T20" fmla="*/ 0 w 138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6">
                  <a:moveTo>
                    <a:pt x="138" y="15"/>
                  </a:moveTo>
                  <a:cubicBezTo>
                    <a:pt x="138" y="15"/>
                    <a:pt x="138" y="15"/>
                    <a:pt x="138" y="15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6"/>
                    <a:pt x="138" y="15"/>
                    <a:pt x="138" y="15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903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89" name="Freeform 518"/>
            <p:cNvSpPr>
              <a:spLocks noEditPoints="1"/>
            </p:cNvSpPr>
            <p:nvPr/>
          </p:nvSpPr>
          <p:spPr bwMode="auto">
            <a:xfrm>
              <a:off x="4200525" y="5016031"/>
              <a:ext cx="15875" cy="122237"/>
            </a:xfrm>
            <a:custGeom>
              <a:avLst/>
              <a:gdLst>
                <a:gd name="T0" fmla="*/ 6 w 6"/>
                <a:gd name="T1" fmla="*/ 40 h 46"/>
                <a:gd name="T2" fmla="*/ 6 w 6"/>
                <a:gd name="T3" fmla="*/ 41 h 46"/>
                <a:gd name="T4" fmla="*/ 4 w 6"/>
                <a:gd name="T5" fmla="*/ 46 h 46"/>
                <a:gd name="T6" fmla="*/ 4 w 6"/>
                <a:gd name="T7" fmla="*/ 46 h 46"/>
                <a:gd name="T8" fmla="*/ 6 w 6"/>
                <a:gd name="T9" fmla="*/ 41 h 46"/>
                <a:gd name="T10" fmla="*/ 6 w 6"/>
                <a:gd name="T11" fmla="*/ 40 h 46"/>
                <a:gd name="T12" fmla="*/ 6 w 6"/>
                <a:gd name="T13" fmla="*/ 40 h 46"/>
                <a:gd name="T14" fmla="*/ 3 w 6"/>
                <a:gd name="T15" fmla="*/ 17 h 46"/>
                <a:gd name="T16" fmla="*/ 5 w 6"/>
                <a:gd name="T17" fmla="*/ 36 h 46"/>
                <a:gd name="T18" fmla="*/ 5 w 6"/>
                <a:gd name="T19" fmla="*/ 36 h 46"/>
                <a:gd name="T20" fmla="*/ 5 w 6"/>
                <a:gd name="T21" fmla="*/ 36 h 46"/>
                <a:gd name="T22" fmla="*/ 5 w 6"/>
                <a:gd name="T23" fmla="*/ 36 h 46"/>
                <a:gd name="T24" fmla="*/ 4 w 6"/>
                <a:gd name="T25" fmla="*/ 17 h 46"/>
                <a:gd name="T26" fmla="*/ 3 w 6"/>
                <a:gd name="T27" fmla="*/ 17 h 46"/>
                <a:gd name="T28" fmla="*/ 0 w 6"/>
                <a:gd name="T29" fmla="*/ 0 h 46"/>
                <a:gd name="T30" fmla="*/ 2 w 6"/>
                <a:gd name="T31" fmla="*/ 10 h 46"/>
                <a:gd name="T32" fmla="*/ 3 w 6"/>
                <a:gd name="T33" fmla="*/ 12 h 46"/>
                <a:gd name="T34" fmla="*/ 3 w 6"/>
                <a:gd name="T35" fmla="*/ 12 h 46"/>
                <a:gd name="T36" fmla="*/ 3 w 6"/>
                <a:gd name="T37" fmla="*/ 10 h 46"/>
                <a:gd name="T38" fmla="*/ 1 w 6"/>
                <a:gd name="T39" fmla="*/ 0 h 46"/>
                <a:gd name="T40" fmla="*/ 0 w 6"/>
                <a:gd name="T4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" h="46">
                  <a:moveTo>
                    <a:pt x="6" y="40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5" y="42"/>
                    <a:pt x="4" y="45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5"/>
                    <a:pt x="6" y="42"/>
                    <a:pt x="6" y="41"/>
                  </a:cubicBezTo>
                  <a:cubicBezTo>
                    <a:pt x="6" y="41"/>
                    <a:pt x="6" y="41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moveTo>
                    <a:pt x="3" y="17"/>
                  </a:moveTo>
                  <a:cubicBezTo>
                    <a:pt x="4" y="22"/>
                    <a:pt x="5" y="28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28"/>
                    <a:pt x="5" y="22"/>
                    <a:pt x="4" y="17"/>
                  </a:cubicBezTo>
                  <a:cubicBezTo>
                    <a:pt x="4" y="17"/>
                    <a:pt x="4" y="17"/>
                    <a:pt x="3" y="17"/>
                  </a:cubicBezTo>
                  <a:moveTo>
                    <a:pt x="0" y="0"/>
                  </a:moveTo>
                  <a:cubicBezTo>
                    <a:pt x="1" y="0"/>
                    <a:pt x="2" y="5"/>
                    <a:pt x="2" y="10"/>
                  </a:cubicBezTo>
                  <a:cubicBezTo>
                    <a:pt x="2" y="10"/>
                    <a:pt x="3" y="11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0"/>
                    <a:pt x="3" y="10"/>
                  </a:cubicBezTo>
                  <a:cubicBezTo>
                    <a:pt x="2" y="6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7903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90" name="Freeform 519"/>
            <p:cNvSpPr>
              <a:spLocks/>
            </p:cNvSpPr>
            <p:nvPr/>
          </p:nvSpPr>
          <p:spPr bwMode="auto">
            <a:xfrm>
              <a:off x="4187825" y="4949356"/>
              <a:ext cx="15875" cy="66675"/>
            </a:xfrm>
            <a:custGeom>
              <a:avLst/>
              <a:gdLst>
                <a:gd name="T0" fmla="*/ 1 w 6"/>
                <a:gd name="T1" fmla="*/ 0 h 25"/>
                <a:gd name="T2" fmla="*/ 1 w 6"/>
                <a:gd name="T3" fmla="*/ 0 h 25"/>
                <a:gd name="T4" fmla="*/ 0 w 6"/>
                <a:gd name="T5" fmla="*/ 0 h 25"/>
                <a:gd name="T6" fmla="*/ 5 w 6"/>
                <a:gd name="T7" fmla="*/ 25 h 25"/>
                <a:gd name="T8" fmla="*/ 5 w 6"/>
                <a:gd name="T9" fmla="*/ 25 h 25"/>
                <a:gd name="T10" fmla="*/ 6 w 6"/>
                <a:gd name="T11" fmla="*/ 25 h 25"/>
                <a:gd name="T12" fmla="*/ 6 w 6"/>
                <a:gd name="T13" fmla="*/ 24 h 25"/>
                <a:gd name="T14" fmla="*/ 1 w 6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5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4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903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91" name="Oval 520"/>
            <p:cNvSpPr>
              <a:spLocks noChangeArrowheads="1"/>
            </p:cNvSpPr>
            <p:nvPr/>
          </p:nvSpPr>
          <p:spPr bwMode="auto">
            <a:xfrm>
              <a:off x="4211638" y="5138269"/>
              <a:ext cx="1588" cy="3175"/>
            </a:xfrm>
            <a:prstGeom prst="ellipse">
              <a:avLst/>
            </a:prstGeom>
            <a:solidFill>
              <a:srgbClr val="4200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92" name="Freeform 521"/>
            <p:cNvSpPr>
              <a:spLocks/>
            </p:cNvSpPr>
            <p:nvPr/>
          </p:nvSpPr>
          <p:spPr bwMode="auto">
            <a:xfrm>
              <a:off x="4645025" y="5066831"/>
              <a:ext cx="7938" cy="42862"/>
            </a:xfrm>
            <a:custGeom>
              <a:avLst/>
              <a:gdLst>
                <a:gd name="T0" fmla="*/ 3 w 3"/>
                <a:gd name="T1" fmla="*/ 0 h 16"/>
                <a:gd name="T2" fmla="*/ 2 w 3"/>
                <a:gd name="T3" fmla="*/ 8 h 16"/>
                <a:gd name="T4" fmla="*/ 3 w 3"/>
                <a:gd name="T5" fmla="*/ 8 h 16"/>
                <a:gd name="T6" fmla="*/ 3 w 3"/>
                <a:gd name="T7" fmla="*/ 16 h 16"/>
                <a:gd name="T8" fmla="*/ 2 w 3"/>
                <a:gd name="T9" fmla="*/ 16 h 16"/>
                <a:gd name="T10" fmla="*/ 0 w 3"/>
                <a:gd name="T11" fmla="*/ 5 h 16"/>
                <a:gd name="T12" fmla="*/ 3 w 3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6">
                  <a:moveTo>
                    <a:pt x="3" y="0"/>
                  </a:moveTo>
                  <a:cubicBezTo>
                    <a:pt x="3" y="0"/>
                    <a:pt x="3" y="4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0706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93" name="Freeform 522"/>
            <p:cNvSpPr>
              <a:spLocks noEditPoints="1"/>
            </p:cNvSpPr>
            <p:nvPr/>
          </p:nvSpPr>
          <p:spPr bwMode="auto">
            <a:xfrm>
              <a:off x="3975100" y="5012856"/>
              <a:ext cx="28575" cy="31750"/>
            </a:xfrm>
            <a:custGeom>
              <a:avLst/>
              <a:gdLst>
                <a:gd name="T0" fmla="*/ 5 w 11"/>
                <a:gd name="T1" fmla="*/ 11 h 12"/>
                <a:gd name="T2" fmla="*/ 0 w 11"/>
                <a:gd name="T3" fmla="*/ 6 h 12"/>
                <a:gd name="T4" fmla="*/ 5 w 11"/>
                <a:gd name="T5" fmla="*/ 1 h 12"/>
                <a:gd name="T6" fmla="*/ 11 w 11"/>
                <a:gd name="T7" fmla="*/ 6 h 12"/>
                <a:gd name="T8" fmla="*/ 5 w 11"/>
                <a:gd name="T9" fmla="*/ 11 h 12"/>
                <a:gd name="T10" fmla="*/ 5 w 11"/>
                <a:gd name="T11" fmla="*/ 0 h 12"/>
                <a:gd name="T12" fmla="*/ 5 w 11"/>
                <a:gd name="T13" fmla="*/ 0 h 12"/>
                <a:gd name="T14" fmla="*/ 0 w 11"/>
                <a:gd name="T15" fmla="*/ 6 h 12"/>
                <a:gd name="T16" fmla="*/ 5 w 11"/>
                <a:gd name="T17" fmla="*/ 12 h 12"/>
                <a:gd name="T18" fmla="*/ 11 w 11"/>
                <a:gd name="T19" fmla="*/ 6 h 12"/>
                <a:gd name="T20" fmla="*/ 5 w 11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2">
                  <a:moveTo>
                    <a:pt x="5" y="11"/>
                  </a:moveTo>
                  <a:cubicBezTo>
                    <a:pt x="3" y="11"/>
                    <a:pt x="0" y="9"/>
                    <a:pt x="0" y="6"/>
                  </a:cubicBezTo>
                  <a:cubicBezTo>
                    <a:pt x="0" y="3"/>
                    <a:pt x="3" y="1"/>
                    <a:pt x="5" y="1"/>
                  </a:cubicBezTo>
                  <a:cubicBezTo>
                    <a:pt x="8" y="1"/>
                    <a:pt x="11" y="3"/>
                    <a:pt x="11" y="6"/>
                  </a:cubicBezTo>
                  <a:cubicBezTo>
                    <a:pt x="11" y="9"/>
                    <a:pt x="8" y="11"/>
                    <a:pt x="5" y="11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9" y="12"/>
                    <a:pt x="11" y="9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</a:path>
              </a:pathLst>
            </a:custGeom>
            <a:solidFill>
              <a:srgbClr val="7903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94" name="Freeform 523"/>
            <p:cNvSpPr>
              <a:spLocks/>
            </p:cNvSpPr>
            <p:nvPr/>
          </p:nvSpPr>
          <p:spPr bwMode="auto">
            <a:xfrm>
              <a:off x="3976688" y="5074769"/>
              <a:ext cx="0" cy="1587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703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95" name="Freeform 524"/>
            <p:cNvSpPr>
              <a:spLocks/>
            </p:cNvSpPr>
            <p:nvPr/>
          </p:nvSpPr>
          <p:spPr bwMode="auto">
            <a:xfrm>
              <a:off x="3944938" y="5027144"/>
              <a:ext cx="31750" cy="47625"/>
            </a:xfrm>
            <a:custGeom>
              <a:avLst/>
              <a:gdLst>
                <a:gd name="T0" fmla="*/ 0 w 12"/>
                <a:gd name="T1" fmla="*/ 0 h 18"/>
                <a:gd name="T2" fmla="*/ 0 w 12"/>
                <a:gd name="T3" fmla="*/ 0 h 18"/>
                <a:gd name="T4" fmla="*/ 0 w 12"/>
                <a:gd name="T5" fmla="*/ 0 h 18"/>
                <a:gd name="T6" fmla="*/ 7 w 12"/>
                <a:gd name="T7" fmla="*/ 16 h 18"/>
                <a:gd name="T8" fmla="*/ 12 w 12"/>
                <a:gd name="T9" fmla="*/ 18 h 18"/>
                <a:gd name="T10" fmla="*/ 12 w 12"/>
                <a:gd name="T11" fmla="*/ 18 h 18"/>
                <a:gd name="T12" fmla="*/ 12 w 12"/>
                <a:gd name="T13" fmla="*/ 18 h 18"/>
                <a:gd name="T14" fmla="*/ 8 w 12"/>
                <a:gd name="T15" fmla="*/ 15 h 18"/>
                <a:gd name="T16" fmla="*/ 0 w 12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903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96" name="Freeform 525"/>
            <p:cNvSpPr>
              <a:spLocks/>
            </p:cNvSpPr>
            <p:nvPr/>
          </p:nvSpPr>
          <p:spPr bwMode="auto">
            <a:xfrm>
              <a:off x="4030663" y="4928719"/>
              <a:ext cx="34925" cy="15875"/>
            </a:xfrm>
            <a:custGeom>
              <a:avLst/>
              <a:gdLst>
                <a:gd name="T0" fmla="*/ 13 w 13"/>
                <a:gd name="T1" fmla="*/ 4 h 6"/>
                <a:gd name="T2" fmla="*/ 0 w 13"/>
                <a:gd name="T3" fmla="*/ 2 h 6"/>
                <a:gd name="T4" fmla="*/ 1 w 13"/>
                <a:gd name="T5" fmla="*/ 4 h 6"/>
                <a:gd name="T6" fmla="*/ 0 w 13"/>
                <a:gd name="T7" fmla="*/ 6 h 6"/>
                <a:gd name="T8" fmla="*/ 13 w 13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4"/>
                  </a:moveTo>
                  <a:cubicBezTo>
                    <a:pt x="13" y="4"/>
                    <a:pt x="9" y="0"/>
                    <a:pt x="0" y="2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13" y="4"/>
                  </a:lnTo>
                  <a:close/>
                </a:path>
              </a:pathLst>
            </a:custGeom>
            <a:solidFill>
              <a:srgbClr val="DD2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97" name="Freeform 526"/>
            <p:cNvSpPr>
              <a:spLocks/>
            </p:cNvSpPr>
            <p:nvPr/>
          </p:nvSpPr>
          <p:spPr bwMode="auto">
            <a:xfrm>
              <a:off x="4203700" y="4954119"/>
              <a:ext cx="150813" cy="66675"/>
            </a:xfrm>
            <a:custGeom>
              <a:avLst/>
              <a:gdLst>
                <a:gd name="T0" fmla="*/ 57 w 57"/>
                <a:gd name="T1" fmla="*/ 25 h 25"/>
                <a:gd name="T2" fmla="*/ 55 w 57"/>
                <a:gd name="T3" fmla="*/ 18 h 25"/>
                <a:gd name="T4" fmla="*/ 22 w 57"/>
                <a:gd name="T5" fmla="*/ 3 h 25"/>
                <a:gd name="T6" fmla="*/ 0 w 57"/>
                <a:gd name="T7" fmla="*/ 0 h 25"/>
                <a:gd name="T8" fmla="*/ 7 w 57"/>
                <a:gd name="T9" fmla="*/ 22 h 25"/>
                <a:gd name="T10" fmla="*/ 44 w 57"/>
                <a:gd name="T11" fmla="*/ 25 h 25"/>
                <a:gd name="T12" fmla="*/ 57 w 57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25">
                  <a:moveTo>
                    <a:pt x="57" y="25"/>
                  </a:move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37" y="5"/>
                    <a:pt x="22" y="3"/>
                  </a:cubicBezTo>
                  <a:cubicBezTo>
                    <a:pt x="7" y="0"/>
                    <a:pt x="0" y="0"/>
                    <a:pt x="0" y="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37" y="25"/>
                    <a:pt x="44" y="25"/>
                  </a:cubicBezTo>
                  <a:lnTo>
                    <a:pt x="57" y="25"/>
                  </a:lnTo>
                  <a:close/>
                </a:path>
              </a:pathLst>
            </a:custGeom>
            <a:solidFill>
              <a:srgbClr val="19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98" name="Freeform 527"/>
            <p:cNvSpPr>
              <a:spLocks/>
            </p:cNvSpPr>
            <p:nvPr/>
          </p:nvSpPr>
          <p:spPr bwMode="auto">
            <a:xfrm>
              <a:off x="4208463" y="4962056"/>
              <a:ext cx="133350" cy="61912"/>
            </a:xfrm>
            <a:custGeom>
              <a:avLst/>
              <a:gdLst>
                <a:gd name="T0" fmla="*/ 46 w 50"/>
                <a:gd name="T1" fmla="*/ 13 h 23"/>
                <a:gd name="T2" fmla="*/ 24 w 50"/>
                <a:gd name="T3" fmla="*/ 3 h 23"/>
                <a:gd name="T4" fmla="*/ 3 w 50"/>
                <a:gd name="T5" fmla="*/ 0 h 23"/>
                <a:gd name="T6" fmla="*/ 0 w 50"/>
                <a:gd name="T7" fmla="*/ 4 h 23"/>
                <a:gd name="T8" fmla="*/ 5 w 50"/>
                <a:gd name="T9" fmla="*/ 19 h 23"/>
                <a:gd name="T10" fmla="*/ 50 w 50"/>
                <a:gd name="T11" fmla="*/ 21 h 23"/>
                <a:gd name="T12" fmla="*/ 46 w 50"/>
                <a:gd name="T13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3">
                  <a:moveTo>
                    <a:pt x="46" y="13"/>
                  </a:moveTo>
                  <a:cubicBezTo>
                    <a:pt x="46" y="13"/>
                    <a:pt x="36" y="7"/>
                    <a:pt x="24" y="3"/>
                  </a:cubicBezTo>
                  <a:cubicBezTo>
                    <a:pt x="14" y="1"/>
                    <a:pt x="3" y="0"/>
                    <a:pt x="3" y="0"/>
                  </a:cubicBezTo>
                  <a:cubicBezTo>
                    <a:pt x="2" y="1"/>
                    <a:pt x="0" y="1"/>
                    <a:pt x="0" y="4"/>
                  </a:cubicBezTo>
                  <a:cubicBezTo>
                    <a:pt x="0" y="6"/>
                    <a:pt x="5" y="19"/>
                    <a:pt x="5" y="19"/>
                  </a:cubicBezTo>
                  <a:cubicBezTo>
                    <a:pt x="5" y="19"/>
                    <a:pt x="40" y="23"/>
                    <a:pt x="50" y="21"/>
                  </a:cubicBezTo>
                  <a:lnTo>
                    <a:pt x="46" y="13"/>
                  </a:lnTo>
                  <a:close/>
                </a:path>
              </a:pathLst>
            </a:custGeom>
            <a:solidFill>
              <a:srgbClr val="CCF2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899" name="Freeform 528"/>
            <p:cNvSpPr>
              <a:spLocks/>
            </p:cNvSpPr>
            <p:nvPr/>
          </p:nvSpPr>
          <p:spPr bwMode="auto">
            <a:xfrm>
              <a:off x="4078288" y="4954119"/>
              <a:ext cx="103188" cy="58737"/>
            </a:xfrm>
            <a:custGeom>
              <a:avLst/>
              <a:gdLst>
                <a:gd name="T0" fmla="*/ 36 w 39"/>
                <a:gd name="T1" fmla="*/ 0 h 22"/>
                <a:gd name="T2" fmla="*/ 39 w 39"/>
                <a:gd name="T3" fmla="*/ 22 h 22"/>
                <a:gd name="T4" fmla="*/ 2 w 39"/>
                <a:gd name="T5" fmla="*/ 18 h 22"/>
                <a:gd name="T6" fmla="*/ 0 w 39"/>
                <a:gd name="T7" fmla="*/ 4 h 22"/>
                <a:gd name="T8" fmla="*/ 36 w 39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2">
                  <a:moveTo>
                    <a:pt x="36" y="0"/>
                  </a:moveTo>
                  <a:cubicBezTo>
                    <a:pt x="39" y="22"/>
                    <a:pt x="39" y="22"/>
                    <a:pt x="39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5" y="0"/>
                    <a:pt x="36" y="0"/>
                  </a:cubicBezTo>
                </a:path>
              </a:pathLst>
            </a:custGeom>
            <a:solidFill>
              <a:srgbClr val="19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900" name="Freeform 529"/>
            <p:cNvSpPr>
              <a:spLocks/>
            </p:cNvSpPr>
            <p:nvPr/>
          </p:nvSpPr>
          <p:spPr bwMode="auto">
            <a:xfrm>
              <a:off x="4043363" y="4965231"/>
              <a:ext cx="34925" cy="34925"/>
            </a:xfrm>
            <a:custGeom>
              <a:avLst/>
              <a:gdLst>
                <a:gd name="T0" fmla="*/ 12 w 13"/>
                <a:gd name="T1" fmla="*/ 0 h 13"/>
                <a:gd name="T2" fmla="*/ 13 w 13"/>
                <a:gd name="T3" fmla="*/ 13 h 13"/>
                <a:gd name="T4" fmla="*/ 4 w 13"/>
                <a:gd name="T5" fmla="*/ 12 h 13"/>
                <a:gd name="T6" fmla="*/ 1 w 13"/>
                <a:gd name="T7" fmla="*/ 11 h 13"/>
                <a:gd name="T8" fmla="*/ 0 w 13"/>
                <a:gd name="T9" fmla="*/ 3 h 13"/>
                <a:gd name="T10" fmla="*/ 12 w 13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12" y="0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5" y="12"/>
                    <a:pt x="4" y="12"/>
                  </a:cubicBezTo>
                  <a:cubicBezTo>
                    <a:pt x="3" y="12"/>
                    <a:pt x="1" y="11"/>
                    <a:pt x="1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5" y="1"/>
                    <a:pt x="12" y="0"/>
                  </a:cubicBezTo>
                </a:path>
              </a:pathLst>
            </a:custGeom>
            <a:solidFill>
              <a:srgbClr val="19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901" name="Freeform 530"/>
            <p:cNvSpPr>
              <a:spLocks/>
            </p:cNvSpPr>
            <p:nvPr/>
          </p:nvSpPr>
          <p:spPr bwMode="auto">
            <a:xfrm>
              <a:off x="4086225" y="4962056"/>
              <a:ext cx="95250" cy="49212"/>
            </a:xfrm>
            <a:custGeom>
              <a:avLst/>
              <a:gdLst>
                <a:gd name="T0" fmla="*/ 33 w 36"/>
                <a:gd name="T1" fmla="*/ 1 h 18"/>
                <a:gd name="T2" fmla="*/ 32 w 36"/>
                <a:gd name="T3" fmla="*/ 0 h 18"/>
                <a:gd name="T4" fmla="*/ 15 w 36"/>
                <a:gd name="T5" fmla="*/ 1 h 18"/>
                <a:gd name="T6" fmla="*/ 0 w 36"/>
                <a:gd name="T7" fmla="*/ 3 h 18"/>
                <a:gd name="T8" fmla="*/ 2 w 36"/>
                <a:gd name="T9" fmla="*/ 15 h 18"/>
                <a:gd name="T10" fmla="*/ 36 w 36"/>
                <a:gd name="T11" fmla="*/ 18 h 18"/>
                <a:gd name="T12" fmla="*/ 33 w 36"/>
                <a:gd name="T13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8">
                  <a:moveTo>
                    <a:pt x="33" y="1"/>
                  </a:moveTo>
                  <a:cubicBezTo>
                    <a:pt x="33" y="1"/>
                    <a:pt x="33" y="0"/>
                    <a:pt x="32" y="0"/>
                  </a:cubicBezTo>
                  <a:cubicBezTo>
                    <a:pt x="31" y="0"/>
                    <a:pt x="23" y="0"/>
                    <a:pt x="15" y="1"/>
                  </a:cubicBezTo>
                  <a:cubicBezTo>
                    <a:pt x="8" y="2"/>
                    <a:pt x="0" y="3"/>
                    <a:pt x="0" y="3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6" y="18"/>
                    <a:pt x="36" y="18"/>
                    <a:pt x="36" y="18"/>
                  </a:cubicBezTo>
                  <a:lnTo>
                    <a:pt x="33" y="1"/>
                  </a:lnTo>
                  <a:close/>
                </a:path>
              </a:pathLst>
            </a:custGeom>
            <a:solidFill>
              <a:srgbClr val="CCF2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902" name="Freeform 531"/>
            <p:cNvSpPr>
              <a:spLocks/>
            </p:cNvSpPr>
            <p:nvPr/>
          </p:nvSpPr>
          <p:spPr bwMode="auto">
            <a:xfrm>
              <a:off x="4322763" y="4992219"/>
              <a:ext cx="34925" cy="44450"/>
            </a:xfrm>
            <a:custGeom>
              <a:avLst/>
              <a:gdLst>
                <a:gd name="T0" fmla="*/ 12 w 13"/>
                <a:gd name="T1" fmla="*/ 10 h 17"/>
                <a:gd name="T2" fmla="*/ 13 w 13"/>
                <a:gd name="T3" fmla="*/ 6 h 17"/>
                <a:gd name="T4" fmla="*/ 3 w 13"/>
                <a:gd name="T5" fmla="*/ 2 h 17"/>
                <a:gd name="T6" fmla="*/ 0 w 13"/>
                <a:gd name="T7" fmla="*/ 3 h 17"/>
                <a:gd name="T8" fmla="*/ 1 w 13"/>
                <a:gd name="T9" fmla="*/ 11 h 17"/>
                <a:gd name="T10" fmla="*/ 5 w 13"/>
                <a:gd name="T11" fmla="*/ 12 h 17"/>
                <a:gd name="T12" fmla="*/ 5 w 13"/>
                <a:gd name="T13" fmla="*/ 15 h 17"/>
                <a:gd name="T14" fmla="*/ 9 w 13"/>
                <a:gd name="T15" fmla="*/ 17 h 17"/>
                <a:gd name="T16" fmla="*/ 13 w 13"/>
                <a:gd name="T17" fmla="*/ 14 h 17"/>
                <a:gd name="T18" fmla="*/ 11 w 13"/>
                <a:gd name="T19" fmla="*/ 11 h 17"/>
                <a:gd name="T20" fmla="*/ 12 w 13"/>
                <a:gd name="T21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7">
                  <a:moveTo>
                    <a:pt x="12" y="10"/>
                  </a:moveTo>
                  <a:cubicBezTo>
                    <a:pt x="12" y="10"/>
                    <a:pt x="13" y="8"/>
                    <a:pt x="13" y="6"/>
                  </a:cubicBezTo>
                  <a:cubicBezTo>
                    <a:pt x="13" y="5"/>
                    <a:pt x="7" y="0"/>
                    <a:pt x="3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4"/>
                    <a:pt x="0" y="9"/>
                    <a:pt x="1" y="11"/>
                  </a:cubicBezTo>
                  <a:cubicBezTo>
                    <a:pt x="2" y="11"/>
                    <a:pt x="5" y="12"/>
                    <a:pt x="5" y="12"/>
                  </a:cubicBezTo>
                  <a:cubicBezTo>
                    <a:pt x="5" y="12"/>
                    <a:pt x="5" y="15"/>
                    <a:pt x="5" y="15"/>
                  </a:cubicBezTo>
                  <a:cubicBezTo>
                    <a:pt x="6" y="16"/>
                    <a:pt x="6" y="17"/>
                    <a:pt x="9" y="17"/>
                  </a:cubicBezTo>
                  <a:cubicBezTo>
                    <a:pt x="12" y="16"/>
                    <a:pt x="13" y="14"/>
                    <a:pt x="13" y="14"/>
                  </a:cubicBezTo>
                  <a:cubicBezTo>
                    <a:pt x="13" y="14"/>
                    <a:pt x="11" y="12"/>
                    <a:pt x="11" y="11"/>
                  </a:cubicBezTo>
                  <a:cubicBezTo>
                    <a:pt x="11" y="11"/>
                    <a:pt x="12" y="10"/>
                    <a:pt x="12" y="10"/>
                  </a:cubicBezTo>
                </a:path>
              </a:pathLst>
            </a:custGeom>
            <a:solidFill>
              <a:srgbClr val="DD2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903" name="Freeform 532"/>
            <p:cNvSpPr>
              <a:spLocks/>
            </p:cNvSpPr>
            <p:nvPr/>
          </p:nvSpPr>
          <p:spPr bwMode="auto">
            <a:xfrm>
              <a:off x="3884613" y="5101756"/>
              <a:ext cx="12700" cy="12700"/>
            </a:xfrm>
            <a:custGeom>
              <a:avLst/>
              <a:gdLst>
                <a:gd name="T0" fmla="*/ 0 w 5"/>
                <a:gd name="T1" fmla="*/ 0 h 5"/>
                <a:gd name="T2" fmla="*/ 5 w 5"/>
                <a:gd name="T3" fmla="*/ 5 h 5"/>
                <a:gd name="T4" fmla="*/ 1 w 5"/>
                <a:gd name="T5" fmla="*/ 5 h 5"/>
                <a:gd name="T6" fmla="*/ 0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0" y="0"/>
                    <a:pt x="4" y="1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706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904" name="Freeform 533"/>
            <p:cNvSpPr>
              <a:spLocks/>
            </p:cNvSpPr>
            <p:nvPr/>
          </p:nvSpPr>
          <p:spPr bwMode="auto">
            <a:xfrm>
              <a:off x="4640263" y="5071594"/>
              <a:ext cx="12700" cy="38100"/>
            </a:xfrm>
            <a:custGeom>
              <a:avLst/>
              <a:gdLst>
                <a:gd name="T0" fmla="*/ 2 w 5"/>
                <a:gd name="T1" fmla="*/ 0 h 14"/>
                <a:gd name="T2" fmla="*/ 5 w 5"/>
                <a:gd name="T3" fmla="*/ 14 h 14"/>
                <a:gd name="T4" fmla="*/ 0 w 5"/>
                <a:gd name="T5" fmla="*/ 3 h 14"/>
                <a:gd name="T6" fmla="*/ 0 w 5"/>
                <a:gd name="T7" fmla="*/ 1 h 14"/>
                <a:gd name="T8" fmla="*/ 2 w 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4">
                  <a:moveTo>
                    <a:pt x="2" y="0"/>
                  </a:moveTo>
                  <a:cubicBezTo>
                    <a:pt x="2" y="0"/>
                    <a:pt x="5" y="7"/>
                    <a:pt x="5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706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905" name="Freeform 534"/>
            <p:cNvSpPr>
              <a:spLocks noEditPoints="1"/>
            </p:cNvSpPr>
            <p:nvPr/>
          </p:nvSpPr>
          <p:spPr bwMode="auto">
            <a:xfrm>
              <a:off x="4059238" y="5044606"/>
              <a:ext cx="392113" cy="38100"/>
            </a:xfrm>
            <a:custGeom>
              <a:avLst/>
              <a:gdLst>
                <a:gd name="T0" fmla="*/ 0 w 147"/>
                <a:gd name="T1" fmla="*/ 9 h 14"/>
                <a:gd name="T2" fmla="*/ 0 w 147"/>
                <a:gd name="T3" fmla="*/ 9 h 14"/>
                <a:gd name="T4" fmla="*/ 0 w 147"/>
                <a:gd name="T5" fmla="*/ 9 h 14"/>
                <a:gd name="T6" fmla="*/ 2 w 147"/>
                <a:gd name="T7" fmla="*/ 11 h 14"/>
                <a:gd name="T8" fmla="*/ 0 w 147"/>
                <a:gd name="T9" fmla="*/ 9 h 14"/>
                <a:gd name="T10" fmla="*/ 130 w 147"/>
                <a:gd name="T11" fmla="*/ 6 h 14"/>
                <a:gd name="T12" fmla="*/ 130 w 147"/>
                <a:gd name="T13" fmla="*/ 11 h 14"/>
                <a:gd name="T14" fmla="*/ 130 w 147"/>
                <a:gd name="T15" fmla="*/ 11 h 14"/>
                <a:gd name="T16" fmla="*/ 141 w 147"/>
                <a:gd name="T17" fmla="*/ 13 h 14"/>
                <a:gd name="T18" fmla="*/ 147 w 147"/>
                <a:gd name="T19" fmla="*/ 9 h 14"/>
                <a:gd name="T20" fmla="*/ 147 w 147"/>
                <a:gd name="T21" fmla="*/ 9 h 14"/>
                <a:gd name="T22" fmla="*/ 130 w 147"/>
                <a:gd name="T23" fmla="*/ 6 h 14"/>
                <a:gd name="T24" fmla="*/ 56 w 147"/>
                <a:gd name="T25" fmla="*/ 1 h 14"/>
                <a:gd name="T26" fmla="*/ 57 w 147"/>
                <a:gd name="T27" fmla="*/ 6 h 14"/>
                <a:gd name="T28" fmla="*/ 123 w 147"/>
                <a:gd name="T29" fmla="*/ 10 h 14"/>
                <a:gd name="T30" fmla="*/ 130 w 147"/>
                <a:gd name="T31" fmla="*/ 11 h 14"/>
                <a:gd name="T32" fmla="*/ 130 w 147"/>
                <a:gd name="T33" fmla="*/ 11 h 14"/>
                <a:gd name="T34" fmla="*/ 129 w 147"/>
                <a:gd name="T35" fmla="*/ 6 h 14"/>
                <a:gd name="T36" fmla="*/ 56 w 147"/>
                <a:gd name="T37" fmla="*/ 1 h 14"/>
                <a:gd name="T38" fmla="*/ 31 w 147"/>
                <a:gd name="T39" fmla="*/ 0 h 14"/>
                <a:gd name="T40" fmla="*/ 29 w 147"/>
                <a:gd name="T41" fmla="*/ 0 h 14"/>
                <a:gd name="T42" fmla="*/ 21 w 147"/>
                <a:gd name="T43" fmla="*/ 0 h 14"/>
                <a:gd name="T44" fmla="*/ 1 w 147"/>
                <a:gd name="T45" fmla="*/ 8 h 14"/>
                <a:gd name="T46" fmla="*/ 3 w 147"/>
                <a:gd name="T47" fmla="*/ 11 h 14"/>
                <a:gd name="T48" fmla="*/ 5 w 147"/>
                <a:gd name="T49" fmla="*/ 14 h 14"/>
                <a:gd name="T50" fmla="*/ 5 w 147"/>
                <a:gd name="T51" fmla="*/ 14 h 14"/>
                <a:gd name="T52" fmla="*/ 10 w 147"/>
                <a:gd name="T53" fmla="*/ 11 h 14"/>
                <a:gd name="T54" fmla="*/ 39 w 147"/>
                <a:gd name="T55" fmla="*/ 6 h 14"/>
                <a:gd name="T56" fmla="*/ 43 w 147"/>
                <a:gd name="T57" fmla="*/ 6 h 14"/>
                <a:gd name="T58" fmla="*/ 56 w 147"/>
                <a:gd name="T59" fmla="*/ 6 h 14"/>
                <a:gd name="T60" fmla="*/ 56 w 147"/>
                <a:gd name="T61" fmla="*/ 1 h 14"/>
                <a:gd name="T62" fmla="*/ 31 w 147"/>
                <a:gd name="T6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7" h="14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10"/>
                    <a:pt x="2" y="11"/>
                  </a:cubicBezTo>
                  <a:cubicBezTo>
                    <a:pt x="2" y="10"/>
                    <a:pt x="1" y="10"/>
                    <a:pt x="0" y="9"/>
                  </a:cubicBezTo>
                  <a:moveTo>
                    <a:pt x="130" y="6"/>
                  </a:moveTo>
                  <a:cubicBezTo>
                    <a:pt x="130" y="8"/>
                    <a:pt x="130" y="9"/>
                    <a:pt x="130" y="11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37" y="12"/>
                    <a:pt x="141" y="13"/>
                    <a:pt x="141" y="13"/>
                  </a:cubicBezTo>
                  <a:cubicBezTo>
                    <a:pt x="143" y="11"/>
                    <a:pt x="147" y="9"/>
                    <a:pt x="147" y="9"/>
                  </a:cubicBezTo>
                  <a:cubicBezTo>
                    <a:pt x="147" y="9"/>
                    <a:pt x="147" y="9"/>
                    <a:pt x="147" y="9"/>
                  </a:cubicBezTo>
                  <a:cubicBezTo>
                    <a:pt x="143" y="8"/>
                    <a:pt x="137" y="7"/>
                    <a:pt x="130" y="6"/>
                  </a:cubicBezTo>
                  <a:moveTo>
                    <a:pt x="56" y="1"/>
                  </a:moveTo>
                  <a:cubicBezTo>
                    <a:pt x="56" y="2"/>
                    <a:pt x="57" y="4"/>
                    <a:pt x="57" y="6"/>
                  </a:cubicBezTo>
                  <a:cubicBezTo>
                    <a:pt x="81" y="7"/>
                    <a:pt x="113" y="10"/>
                    <a:pt x="123" y="10"/>
                  </a:cubicBezTo>
                  <a:cubicBezTo>
                    <a:pt x="125" y="11"/>
                    <a:pt x="127" y="11"/>
                    <a:pt x="130" y="11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30" y="9"/>
                    <a:pt x="130" y="8"/>
                    <a:pt x="129" y="6"/>
                  </a:cubicBezTo>
                  <a:cubicBezTo>
                    <a:pt x="110" y="3"/>
                    <a:pt x="80" y="2"/>
                    <a:pt x="56" y="1"/>
                  </a:cubicBezTo>
                  <a:moveTo>
                    <a:pt x="31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3" y="0"/>
                    <a:pt x="21" y="0"/>
                  </a:cubicBezTo>
                  <a:cubicBezTo>
                    <a:pt x="8" y="1"/>
                    <a:pt x="2" y="6"/>
                    <a:pt x="1" y="8"/>
                  </a:cubicBezTo>
                  <a:cubicBezTo>
                    <a:pt x="1" y="9"/>
                    <a:pt x="2" y="10"/>
                    <a:pt x="3" y="11"/>
                  </a:cubicBezTo>
                  <a:cubicBezTo>
                    <a:pt x="4" y="12"/>
                    <a:pt x="5" y="13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4"/>
                    <a:pt x="8" y="13"/>
                    <a:pt x="10" y="11"/>
                  </a:cubicBezTo>
                  <a:cubicBezTo>
                    <a:pt x="16" y="6"/>
                    <a:pt x="18" y="6"/>
                    <a:pt x="39" y="6"/>
                  </a:cubicBezTo>
                  <a:cubicBezTo>
                    <a:pt x="40" y="6"/>
                    <a:pt x="41" y="6"/>
                    <a:pt x="43" y="6"/>
                  </a:cubicBezTo>
                  <a:cubicBezTo>
                    <a:pt x="47" y="6"/>
                    <a:pt x="51" y="6"/>
                    <a:pt x="56" y="6"/>
                  </a:cubicBezTo>
                  <a:cubicBezTo>
                    <a:pt x="56" y="4"/>
                    <a:pt x="56" y="2"/>
                    <a:pt x="56" y="1"/>
                  </a:cubicBezTo>
                  <a:cubicBezTo>
                    <a:pt x="46" y="0"/>
                    <a:pt x="37" y="0"/>
                    <a:pt x="31" y="0"/>
                  </a:cubicBezTo>
                </a:path>
              </a:pathLst>
            </a:custGeom>
            <a:solidFill>
              <a:srgbClr val="E155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906" name="Freeform 535"/>
            <p:cNvSpPr>
              <a:spLocks noEditPoints="1"/>
            </p:cNvSpPr>
            <p:nvPr/>
          </p:nvSpPr>
          <p:spPr bwMode="auto">
            <a:xfrm>
              <a:off x="4059238" y="5060481"/>
              <a:ext cx="346075" cy="22225"/>
            </a:xfrm>
            <a:custGeom>
              <a:avLst/>
              <a:gdLst>
                <a:gd name="T0" fmla="*/ 1 w 130"/>
                <a:gd name="T1" fmla="*/ 2 h 8"/>
                <a:gd name="T2" fmla="*/ 0 w 130"/>
                <a:gd name="T3" fmla="*/ 3 h 8"/>
                <a:gd name="T4" fmla="*/ 2 w 130"/>
                <a:gd name="T5" fmla="*/ 5 h 8"/>
                <a:gd name="T6" fmla="*/ 4 w 130"/>
                <a:gd name="T7" fmla="*/ 7 h 8"/>
                <a:gd name="T8" fmla="*/ 5 w 130"/>
                <a:gd name="T9" fmla="*/ 8 h 8"/>
                <a:gd name="T10" fmla="*/ 3 w 130"/>
                <a:gd name="T11" fmla="*/ 5 h 8"/>
                <a:gd name="T12" fmla="*/ 1 w 130"/>
                <a:gd name="T13" fmla="*/ 2 h 8"/>
                <a:gd name="T14" fmla="*/ 129 w 130"/>
                <a:gd name="T15" fmla="*/ 0 h 8"/>
                <a:gd name="T16" fmla="*/ 130 w 130"/>
                <a:gd name="T17" fmla="*/ 5 h 8"/>
                <a:gd name="T18" fmla="*/ 130 w 130"/>
                <a:gd name="T19" fmla="*/ 5 h 8"/>
                <a:gd name="T20" fmla="*/ 130 w 130"/>
                <a:gd name="T21" fmla="*/ 5 h 8"/>
                <a:gd name="T22" fmla="*/ 130 w 130"/>
                <a:gd name="T23" fmla="*/ 5 h 8"/>
                <a:gd name="T24" fmla="*/ 130 w 130"/>
                <a:gd name="T25" fmla="*/ 0 h 8"/>
                <a:gd name="T26" fmla="*/ 129 w 130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8">
                  <a:moveTo>
                    <a:pt x="1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2" y="4"/>
                    <a:pt x="2" y="5"/>
                  </a:cubicBezTo>
                  <a:cubicBezTo>
                    <a:pt x="3" y="6"/>
                    <a:pt x="4" y="7"/>
                    <a:pt x="4" y="7"/>
                  </a:cubicBezTo>
                  <a:cubicBezTo>
                    <a:pt x="4" y="7"/>
                    <a:pt x="5" y="8"/>
                    <a:pt x="5" y="8"/>
                  </a:cubicBezTo>
                  <a:cubicBezTo>
                    <a:pt x="5" y="7"/>
                    <a:pt x="4" y="6"/>
                    <a:pt x="3" y="5"/>
                  </a:cubicBezTo>
                  <a:cubicBezTo>
                    <a:pt x="2" y="4"/>
                    <a:pt x="1" y="3"/>
                    <a:pt x="1" y="2"/>
                  </a:cubicBezTo>
                  <a:moveTo>
                    <a:pt x="129" y="0"/>
                  </a:moveTo>
                  <a:cubicBezTo>
                    <a:pt x="130" y="2"/>
                    <a:pt x="130" y="3"/>
                    <a:pt x="130" y="5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30" y="3"/>
                    <a:pt x="130" y="2"/>
                    <a:pt x="130" y="0"/>
                  </a:cubicBezTo>
                  <a:cubicBezTo>
                    <a:pt x="130" y="0"/>
                    <a:pt x="130" y="0"/>
                    <a:pt x="129" y="0"/>
                  </a:cubicBezTo>
                </a:path>
              </a:pathLst>
            </a:custGeom>
            <a:solidFill>
              <a:srgbClr val="92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907" name="Freeform 536"/>
            <p:cNvSpPr>
              <a:spLocks/>
            </p:cNvSpPr>
            <p:nvPr/>
          </p:nvSpPr>
          <p:spPr bwMode="auto">
            <a:xfrm>
              <a:off x="4208463" y="5047781"/>
              <a:ext cx="3175" cy="12700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5 h 5"/>
                <a:gd name="T4" fmla="*/ 1 w 1"/>
                <a:gd name="T5" fmla="*/ 5 h 5"/>
                <a:gd name="T6" fmla="*/ 0 w 1"/>
                <a:gd name="T7" fmla="*/ 0 h 5"/>
                <a:gd name="T8" fmla="*/ 0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1"/>
                    <a:pt x="0" y="3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2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908" name="Freeform 537"/>
            <p:cNvSpPr>
              <a:spLocks noEditPoints="1"/>
            </p:cNvSpPr>
            <p:nvPr/>
          </p:nvSpPr>
          <p:spPr bwMode="auto">
            <a:xfrm>
              <a:off x="4105275" y="5103344"/>
              <a:ext cx="255588" cy="30162"/>
            </a:xfrm>
            <a:custGeom>
              <a:avLst/>
              <a:gdLst>
                <a:gd name="T0" fmla="*/ 41 w 96"/>
                <a:gd name="T1" fmla="*/ 3 h 11"/>
                <a:gd name="T2" fmla="*/ 42 w 96"/>
                <a:gd name="T3" fmla="*/ 5 h 11"/>
                <a:gd name="T4" fmla="*/ 42 w 96"/>
                <a:gd name="T5" fmla="*/ 7 h 11"/>
                <a:gd name="T6" fmla="*/ 88 w 96"/>
                <a:gd name="T7" fmla="*/ 11 h 11"/>
                <a:gd name="T8" fmla="*/ 89 w 96"/>
                <a:gd name="T9" fmla="*/ 11 h 11"/>
                <a:gd name="T10" fmla="*/ 96 w 96"/>
                <a:gd name="T11" fmla="*/ 10 h 11"/>
                <a:gd name="T12" fmla="*/ 96 w 96"/>
                <a:gd name="T13" fmla="*/ 10 h 11"/>
                <a:gd name="T14" fmla="*/ 41 w 96"/>
                <a:gd name="T15" fmla="*/ 3 h 11"/>
                <a:gd name="T16" fmla="*/ 2 w 96"/>
                <a:gd name="T17" fmla="*/ 0 h 11"/>
                <a:gd name="T18" fmla="*/ 0 w 96"/>
                <a:gd name="T19" fmla="*/ 0 h 11"/>
                <a:gd name="T20" fmla="*/ 0 w 96"/>
                <a:gd name="T21" fmla="*/ 1 h 11"/>
                <a:gd name="T22" fmla="*/ 0 w 96"/>
                <a:gd name="T23" fmla="*/ 1 h 11"/>
                <a:gd name="T24" fmla="*/ 30 w 96"/>
                <a:gd name="T25" fmla="*/ 6 h 11"/>
                <a:gd name="T26" fmla="*/ 42 w 96"/>
                <a:gd name="T27" fmla="*/ 7 h 11"/>
                <a:gd name="T28" fmla="*/ 41 w 96"/>
                <a:gd name="T29" fmla="*/ 5 h 11"/>
                <a:gd name="T30" fmla="*/ 41 w 96"/>
                <a:gd name="T31" fmla="*/ 3 h 11"/>
                <a:gd name="T32" fmla="*/ 2 w 96"/>
                <a:gd name="T3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11">
                  <a:moveTo>
                    <a:pt x="41" y="3"/>
                  </a:moveTo>
                  <a:cubicBezTo>
                    <a:pt x="42" y="4"/>
                    <a:pt x="42" y="5"/>
                    <a:pt x="42" y="5"/>
                  </a:cubicBezTo>
                  <a:cubicBezTo>
                    <a:pt x="42" y="6"/>
                    <a:pt x="42" y="7"/>
                    <a:pt x="42" y="7"/>
                  </a:cubicBezTo>
                  <a:cubicBezTo>
                    <a:pt x="59" y="9"/>
                    <a:pt x="84" y="11"/>
                    <a:pt x="88" y="11"/>
                  </a:cubicBezTo>
                  <a:cubicBezTo>
                    <a:pt x="88" y="11"/>
                    <a:pt x="89" y="11"/>
                    <a:pt x="89" y="11"/>
                  </a:cubicBezTo>
                  <a:cubicBezTo>
                    <a:pt x="93" y="11"/>
                    <a:pt x="96" y="10"/>
                    <a:pt x="96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1" y="9"/>
                    <a:pt x="65" y="6"/>
                    <a:pt x="41" y="3"/>
                  </a:cubicBezTo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6" y="5"/>
                    <a:pt x="30" y="6"/>
                  </a:cubicBezTo>
                  <a:cubicBezTo>
                    <a:pt x="33" y="7"/>
                    <a:pt x="37" y="7"/>
                    <a:pt x="42" y="7"/>
                  </a:cubicBezTo>
                  <a:cubicBezTo>
                    <a:pt x="42" y="7"/>
                    <a:pt x="41" y="6"/>
                    <a:pt x="41" y="5"/>
                  </a:cubicBezTo>
                  <a:cubicBezTo>
                    <a:pt x="41" y="5"/>
                    <a:pt x="41" y="4"/>
                    <a:pt x="41" y="3"/>
                  </a:cubicBezTo>
                  <a:cubicBezTo>
                    <a:pt x="24" y="2"/>
                    <a:pt x="8" y="0"/>
                    <a:pt x="2" y="0"/>
                  </a:cubicBezTo>
                </a:path>
              </a:pathLst>
            </a:custGeom>
            <a:solidFill>
              <a:srgbClr val="E155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909" name="Freeform 538"/>
            <p:cNvSpPr>
              <a:spLocks/>
            </p:cNvSpPr>
            <p:nvPr/>
          </p:nvSpPr>
          <p:spPr bwMode="auto">
            <a:xfrm>
              <a:off x="4214813" y="5111281"/>
              <a:ext cx="1588" cy="11112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2 h 4"/>
                <a:gd name="T4" fmla="*/ 1 w 1"/>
                <a:gd name="T5" fmla="*/ 4 h 4"/>
                <a:gd name="T6" fmla="*/ 1 w 1"/>
                <a:gd name="T7" fmla="*/ 4 h 4"/>
                <a:gd name="T8" fmla="*/ 1 w 1"/>
                <a:gd name="T9" fmla="*/ 2 h 4"/>
                <a:gd name="T10" fmla="*/ 0 w 1"/>
                <a:gd name="T11" fmla="*/ 0 h 4"/>
                <a:gd name="T12" fmla="*/ 0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2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910" name="Oval 539"/>
            <p:cNvSpPr>
              <a:spLocks noChangeArrowheads="1"/>
            </p:cNvSpPr>
            <p:nvPr/>
          </p:nvSpPr>
          <p:spPr bwMode="auto">
            <a:xfrm>
              <a:off x="4495800" y="5114456"/>
              <a:ext cx="6350" cy="4762"/>
            </a:xfrm>
            <a:prstGeom prst="ellipse">
              <a:avLst/>
            </a:prstGeom>
            <a:solidFill>
              <a:srgbClr val="1E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911" name="Oval 540"/>
            <p:cNvSpPr>
              <a:spLocks noChangeArrowheads="1"/>
            </p:cNvSpPr>
            <p:nvPr/>
          </p:nvSpPr>
          <p:spPr bwMode="auto">
            <a:xfrm>
              <a:off x="4506913" y="5122394"/>
              <a:ext cx="4763" cy="4762"/>
            </a:xfrm>
            <a:prstGeom prst="ellipse">
              <a:avLst/>
            </a:prstGeom>
            <a:solidFill>
              <a:srgbClr val="1E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912" name="Oval 541"/>
            <p:cNvSpPr>
              <a:spLocks noChangeArrowheads="1"/>
            </p:cNvSpPr>
            <p:nvPr/>
          </p:nvSpPr>
          <p:spPr bwMode="auto">
            <a:xfrm>
              <a:off x="4502150" y="5135094"/>
              <a:ext cx="4763" cy="6350"/>
            </a:xfrm>
            <a:prstGeom prst="ellipse">
              <a:avLst/>
            </a:prstGeom>
            <a:solidFill>
              <a:srgbClr val="1E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913" name="Oval 542"/>
            <p:cNvSpPr>
              <a:spLocks noChangeArrowheads="1"/>
            </p:cNvSpPr>
            <p:nvPr/>
          </p:nvSpPr>
          <p:spPr bwMode="auto">
            <a:xfrm>
              <a:off x="4487863" y="5135094"/>
              <a:ext cx="6350" cy="6350"/>
            </a:xfrm>
            <a:prstGeom prst="ellipse">
              <a:avLst/>
            </a:prstGeom>
            <a:solidFill>
              <a:srgbClr val="1E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914" name="Oval 543"/>
            <p:cNvSpPr>
              <a:spLocks noChangeArrowheads="1"/>
            </p:cNvSpPr>
            <p:nvPr/>
          </p:nvSpPr>
          <p:spPr bwMode="auto">
            <a:xfrm>
              <a:off x="4486275" y="5122394"/>
              <a:ext cx="4763" cy="4762"/>
            </a:xfrm>
            <a:prstGeom prst="ellipse">
              <a:avLst/>
            </a:prstGeom>
            <a:solidFill>
              <a:srgbClr val="1E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915" name="Oval 544"/>
            <p:cNvSpPr>
              <a:spLocks noChangeArrowheads="1"/>
            </p:cNvSpPr>
            <p:nvPr/>
          </p:nvSpPr>
          <p:spPr bwMode="auto">
            <a:xfrm>
              <a:off x="4011613" y="5114456"/>
              <a:ext cx="7938" cy="4762"/>
            </a:xfrm>
            <a:prstGeom prst="ellipse">
              <a:avLst/>
            </a:prstGeom>
            <a:solidFill>
              <a:srgbClr val="1E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916" name="Oval 545"/>
            <p:cNvSpPr>
              <a:spLocks noChangeArrowheads="1"/>
            </p:cNvSpPr>
            <p:nvPr/>
          </p:nvSpPr>
          <p:spPr bwMode="auto">
            <a:xfrm>
              <a:off x="4022725" y="5122394"/>
              <a:ext cx="4763" cy="4762"/>
            </a:xfrm>
            <a:prstGeom prst="ellipse">
              <a:avLst/>
            </a:prstGeom>
            <a:solidFill>
              <a:srgbClr val="1E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917" name="Oval 546"/>
            <p:cNvSpPr>
              <a:spLocks noChangeArrowheads="1"/>
            </p:cNvSpPr>
            <p:nvPr/>
          </p:nvSpPr>
          <p:spPr bwMode="auto">
            <a:xfrm>
              <a:off x="4019550" y="5135094"/>
              <a:ext cx="4763" cy="6350"/>
            </a:xfrm>
            <a:prstGeom prst="ellipse">
              <a:avLst/>
            </a:prstGeom>
            <a:solidFill>
              <a:srgbClr val="1E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918" name="Oval 547"/>
            <p:cNvSpPr>
              <a:spLocks noChangeArrowheads="1"/>
            </p:cNvSpPr>
            <p:nvPr/>
          </p:nvSpPr>
          <p:spPr bwMode="auto">
            <a:xfrm>
              <a:off x="4006850" y="5135094"/>
              <a:ext cx="4763" cy="6350"/>
            </a:xfrm>
            <a:prstGeom prst="ellipse">
              <a:avLst/>
            </a:prstGeom>
            <a:solidFill>
              <a:srgbClr val="1E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919" name="Oval 548"/>
            <p:cNvSpPr>
              <a:spLocks noChangeArrowheads="1"/>
            </p:cNvSpPr>
            <p:nvPr/>
          </p:nvSpPr>
          <p:spPr bwMode="auto">
            <a:xfrm>
              <a:off x="4003675" y="5122394"/>
              <a:ext cx="4763" cy="4762"/>
            </a:xfrm>
            <a:prstGeom prst="ellipse">
              <a:avLst/>
            </a:prstGeom>
            <a:solidFill>
              <a:srgbClr val="1E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920" name="Rectangle 919"/>
            <p:cNvSpPr/>
            <p:nvPr/>
          </p:nvSpPr>
          <p:spPr>
            <a:xfrm>
              <a:off x="3610943" y="5669148"/>
              <a:ext cx="1996260" cy="294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>
                <a:spcBef>
                  <a:spcPts val="1000"/>
                </a:spcBef>
                <a:defRPr/>
              </a:pPr>
              <a:r>
                <a:rPr lang="en-US" sz="1200" b="1" kern="0" dirty="0">
                  <a:solidFill>
                    <a:prstClr val="white"/>
                  </a:solidFill>
                  <a:latin typeface="AGBenguiat Mon" pitchFamily="34" charset="0"/>
                  <a:ea typeface="Roboto Black" panose="02000000000000000000" pitchFamily="2" charset="0"/>
                  <a:cs typeface="Times New Roman" pitchFamily="18" charset="0"/>
                </a:rPr>
                <a:t>TRANSPORTATION</a:t>
              </a:r>
              <a:endParaRPr lang="mn-MN" sz="1200" b="1" kern="0" dirty="0">
                <a:solidFill>
                  <a:prstClr val="white"/>
                </a:solidFill>
                <a:latin typeface="AGBenguiat Mon" pitchFamily="34" charset="0"/>
                <a:ea typeface="Roboto Black" panose="02000000000000000000" pitchFamily="2" charset="0"/>
                <a:cs typeface="Times New Roman" pitchFamily="18" charset="0"/>
              </a:endParaRPr>
            </a:p>
          </p:txBody>
        </p:sp>
      </p:grpSp>
      <p:sp>
        <p:nvSpPr>
          <p:cNvPr id="921" name="Rectangle 7"/>
          <p:cNvSpPr>
            <a:spLocks noChangeArrowheads="1"/>
          </p:cNvSpPr>
          <p:nvPr/>
        </p:nvSpPr>
        <p:spPr bwMode="auto">
          <a:xfrm>
            <a:off x="7539140" y="-133817"/>
            <a:ext cx="2369444" cy="626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</a:endParaRPr>
          </a:p>
        </p:txBody>
      </p:sp>
      <p:sp>
        <p:nvSpPr>
          <p:cNvPr id="922" name="Rectangle 55"/>
          <p:cNvSpPr>
            <a:spLocks noChangeArrowheads="1"/>
          </p:cNvSpPr>
          <p:nvPr/>
        </p:nvSpPr>
        <p:spPr bwMode="auto">
          <a:xfrm>
            <a:off x="5027814" y="-133817"/>
            <a:ext cx="2369444" cy="626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</a:endParaRPr>
          </a:p>
        </p:txBody>
      </p:sp>
      <p:sp>
        <p:nvSpPr>
          <p:cNvPr id="923" name="Rectangle 57"/>
          <p:cNvSpPr>
            <a:spLocks noChangeArrowheads="1"/>
          </p:cNvSpPr>
          <p:nvPr/>
        </p:nvSpPr>
        <p:spPr bwMode="auto">
          <a:xfrm>
            <a:off x="5027814" y="5200187"/>
            <a:ext cx="2369444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24" name="Freeform 160"/>
          <p:cNvSpPr>
            <a:spLocks/>
          </p:cNvSpPr>
          <p:nvPr/>
        </p:nvSpPr>
        <p:spPr bwMode="auto">
          <a:xfrm>
            <a:off x="6484048" y="4619636"/>
            <a:ext cx="913210" cy="569912"/>
          </a:xfrm>
          <a:custGeom>
            <a:avLst/>
            <a:gdLst>
              <a:gd name="T0" fmla="*/ 708 w 708"/>
              <a:gd name="T1" fmla="*/ 117 h 359"/>
              <a:gd name="T2" fmla="*/ 708 w 708"/>
              <a:gd name="T3" fmla="*/ 359 h 359"/>
              <a:gd name="T4" fmla="*/ 0 w 708"/>
              <a:gd name="T5" fmla="*/ 359 h 359"/>
              <a:gd name="T6" fmla="*/ 0 w 708"/>
              <a:gd name="T7" fmla="*/ 0 h 359"/>
              <a:gd name="T8" fmla="*/ 484 w 708"/>
              <a:gd name="T9" fmla="*/ 0 h 359"/>
              <a:gd name="T10" fmla="*/ 484 w 708"/>
              <a:gd name="T11" fmla="*/ 117 h 359"/>
              <a:gd name="T12" fmla="*/ 708 w 708"/>
              <a:gd name="T13" fmla="*/ 117 h 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8" h="359">
                <a:moveTo>
                  <a:pt x="708" y="117"/>
                </a:moveTo>
                <a:lnTo>
                  <a:pt x="708" y="359"/>
                </a:lnTo>
                <a:lnTo>
                  <a:pt x="0" y="359"/>
                </a:lnTo>
                <a:lnTo>
                  <a:pt x="0" y="0"/>
                </a:lnTo>
                <a:lnTo>
                  <a:pt x="484" y="0"/>
                </a:lnTo>
                <a:lnTo>
                  <a:pt x="484" y="117"/>
                </a:lnTo>
                <a:lnTo>
                  <a:pt x="708" y="11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25" name="Rectangle 216"/>
          <p:cNvSpPr>
            <a:spLocks noChangeArrowheads="1"/>
          </p:cNvSpPr>
          <p:nvPr/>
        </p:nvSpPr>
        <p:spPr bwMode="auto">
          <a:xfrm>
            <a:off x="5161" y="-56885"/>
            <a:ext cx="2372023" cy="6185757"/>
          </a:xfrm>
          <a:prstGeom prst="rect">
            <a:avLst/>
          </a:prstGeom>
          <a:solidFill>
            <a:srgbClr val="A6DE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</a:endParaRPr>
          </a:p>
        </p:txBody>
      </p:sp>
      <p:sp>
        <p:nvSpPr>
          <p:cNvPr id="926" name="Rectangle 217"/>
          <p:cNvSpPr>
            <a:spLocks noChangeArrowheads="1"/>
          </p:cNvSpPr>
          <p:nvPr/>
        </p:nvSpPr>
        <p:spPr bwMode="auto">
          <a:xfrm>
            <a:off x="5161" y="-133817"/>
            <a:ext cx="2372023" cy="626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</a:endParaRPr>
          </a:p>
        </p:txBody>
      </p:sp>
      <p:sp>
        <p:nvSpPr>
          <p:cNvPr id="927" name="Rectangle 218"/>
          <p:cNvSpPr>
            <a:spLocks noChangeArrowheads="1"/>
          </p:cNvSpPr>
          <p:nvPr/>
        </p:nvSpPr>
        <p:spPr bwMode="auto">
          <a:xfrm>
            <a:off x="-3224" y="4562206"/>
            <a:ext cx="2372023" cy="1778835"/>
          </a:xfrm>
          <a:prstGeom prst="rect">
            <a:avLst/>
          </a:prstGeom>
          <a:solidFill>
            <a:srgbClr val="29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 dirty="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28" name="Rectangle 219"/>
          <p:cNvSpPr>
            <a:spLocks noChangeArrowheads="1"/>
          </p:cNvSpPr>
          <p:nvPr/>
        </p:nvSpPr>
        <p:spPr bwMode="auto">
          <a:xfrm>
            <a:off x="1243409" y="4487595"/>
            <a:ext cx="543025" cy="28575"/>
          </a:xfrm>
          <a:prstGeom prst="rect">
            <a:avLst/>
          </a:pr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29" name="Rectangle 220"/>
          <p:cNvSpPr>
            <a:spLocks noChangeArrowheads="1"/>
          </p:cNvSpPr>
          <p:nvPr/>
        </p:nvSpPr>
        <p:spPr bwMode="auto">
          <a:xfrm>
            <a:off x="1243409" y="4487595"/>
            <a:ext cx="543025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30" name="Rectangle 221"/>
          <p:cNvSpPr>
            <a:spLocks noChangeArrowheads="1"/>
          </p:cNvSpPr>
          <p:nvPr/>
        </p:nvSpPr>
        <p:spPr bwMode="auto">
          <a:xfrm>
            <a:off x="1243409" y="4479657"/>
            <a:ext cx="543025" cy="7937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31" name="Rectangle 222"/>
          <p:cNvSpPr>
            <a:spLocks noChangeArrowheads="1"/>
          </p:cNvSpPr>
          <p:nvPr/>
        </p:nvSpPr>
        <p:spPr bwMode="auto">
          <a:xfrm>
            <a:off x="1243409" y="4479657"/>
            <a:ext cx="543025" cy="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32" name="Rectangle 223"/>
          <p:cNvSpPr>
            <a:spLocks noChangeArrowheads="1"/>
          </p:cNvSpPr>
          <p:nvPr/>
        </p:nvSpPr>
        <p:spPr bwMode="auto">
          <a:xfrm>
            <a:off x="1243409" y="4449490"/>
            <a:ext cx="543025" cy="30163"/>
          </a:xfrm>
          <a:prstGeom prst="rect">
            <a:avLst/>
          </a:pr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33" name="Rectangle 224"/>
          <p:cNvSpPr>
            <a:spLocks noChangeArrowheads="1"/>
          </p:cNvSpPr>
          <p:nvPr/>
        </p:nvSpPr>
        <p:spPr bwMode="auto">
          <a:xfrm>
            <a:off x="1243409" y="4449490"/>
            <a:ext cx="543025" cy="3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34" name="Rectangle 225"/>
          <p:cNvSpPr>
            <a:spLocks noChangeArrowheads="1"/>
          </p:cNvSpPr>
          <p:nvPr/>
        </p:nvSpPr>
        <p:spPr bwMode="auto">
          <a:xfrm>
            <a:off x="1243409" y="4441557"/>
            <a:ext cx="543025" cy="7937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35" name="Rectangle 226"/>
          <p:cNvSpPr>
            <a:spLocks noChangeArrowheads="1"/>
          </p:cNvSpPr>
          <p:nvPr/>
        </p:nvSpPr>
        <p:spPr bwMode="auto">
          <a:xfrm>
            <a:off x="1243409" y="4441557"/>
            <a:ext cx="543025" cy="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36" name="Rectangle 227"/>
          <p:cNvSpPr>
            <a:spLocks noChangeArrowheads="1"/>
          </p:cNvSpPr>
          <p:nvPr/>
        </p:nvSpPr>
        <p:spPr bwMode="auto">
          <a:xfrm>
            <a:off x="1243409" y="4412982"/>
            <a:ext cx="543025" cy="28575"/>
          </a:xfrm>
          <a:prstGeom prst="rect">
            <a:avLst/>
          </a:pr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37" name="Rectangle 228"/>
          <p:cNvSpPr>
            <a:spLocks noChangeArrowheads="1"/>
          </p:cNvSpPr>
          <p:nvPr/>
        </p:nvSpPr>
        <p:spPr bwMode="auto">
          <a:xfrm>
            <a:off x="1243409" y="4412982"/>
            <a:ext cx="543025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38" name="Rectangle 229"/>
          <p:cNvSpPr>
            <a:spLocks noChangeArrowheads="1"/>
          </p:cNvSpPr>
          <p:nvPr/>
        </p:nvSpPr>
        <p:spPr bwMode="auto">
          <a:xfrm>
            <a:off x="1243409" y="4405045"/>
            <a:ext cx="543025" cy="7937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39" name="Rectangle 230"/>
          <p:cNvSpPr>
            <a:spLocks noChangeArrowheads="1"/>
          </p:cNvSpPr>
          <p:nvPr/>
        </p:nvSpPr>
        <p:spPr bwMode="auto">
          <a:xfrm>
            <a:off x="1243409" y="4405045"/>
            <a:ext cx="543025" cy="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40" name="Rectangle 231"/>
          <p:cNvSpPr>
            <a:spLocks noChangeArrowheads="1"/>
          </p:cNvSpPr>
          <p:nvPr/>
        </p:nvSpPr>
        <p:spPr bwMode="auto">
          <a:xfrm>
            <a:off x="1243409" y="4374877"/>
            <a:ext cx="543025" cy="30163"/>
          </a:xfrm>
          <a:prstGeom prst="rect">
            <a:avLst/>
          </a:pr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41" name="Rectangle 232"/>
          <p:cNvSpPr>
            <a:spLocks noChangeArrowheads="1"/>
          </p:cNvSpPr>
          <p:nvPr/>
        </p:nvSpPr>
        <p:spPr bwMode="auto">
          <a:xfrm>
            <a:off x="1243409" y="4374877"/>
            <a:ext cx="543025" cy="3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42" name="Rectangle 233"/>
          <p:cNvSpPr>
            <a:spLocks noChangeArrowheads="1"/>
          </p:cNvSpPr>
          <p:nvPr/>
        </p:nvSpPr>
        <p:spPr bwMode="auto">
          <a:xfrm>
            <a:off x="1243409" y="4366945"/>
            <a:ext cx="543025" cy="7937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43" name="Rectangle 234"/>
          <p:cNvSpPr>
            <a:spLocks noChangeArrowheads="1"/>
          </p:cNvSpPr>
          <p:nvPr/>
        </p:nvSpPr>
        <p:spPr bwMode="auto">
          <a:xfrm>
            <a:off x="1243409" y="4366945"/>
            <a:ext cx="543025" cy="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44" name="Rectangle 235"/>
          <p:cNvSpPr>
            <a:spLocks noChangeArrowheads="1"/>
          </p:cNvSpPr>
          <p:nvPr/>
        </p:nvSpPr>
        <p:spPr bwMode="auto">
          <a:xfrm>
            <a:off x="1243409" y="4338370"/>
            <a:ext cx="543025" cy="28575"/>
          </a:xfrm>
          <a:prstGeom prst="rect">
            <a:avLst/>
          </a:pr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45" name="Rectangle 236"/>
          <p:cNvSpPr>
            <a:spLocks noChangeArrowheads="1"/>
          </p:cNvSpPr>
          <p:nvPr/>
        </p:nvSpPr>
        <p:spPr bwMode="auto">
          <a:xfrm>
            <a:off x="1243409" y="4338370"/>
            <a:ext cx="543025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46" name="Rectangle 237"/>
          <p:cNvSpPr>
            <a:spLocks noChangeArrowheads="1"/>
          </p:cNvSpPr>
          <p:nvPr/>
        </p:nvSpPr>
        <p:spPr bwMode="auto">
          <a:xfrm>
            <a:off x="1243409" y="4330431"/>
            <a:ext cx="543025" cy="7937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47" name="Rectangle 238"/>
          <p:cNvSpPr>
            <a:spLocks noChangeArrowheads="1"/>
          </p:cNvSpPr>
          <p:nvPr/>
        </p:nvSpPr>
        <p:spPr bwMode="auto">
          <a:xfrm>
            <a:off x="1243409" y="4330431"/>
            <a:ext cx="543025" cy="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48" name="Rectangle 239"/>
          <p:cNvSpPr>
            <a:spLocks noChangeArrowheads="1"/>
          </p:cNvSpPr>
          <p:nvPr/>
        </p:nvSpPr>
        <p:spPr bwMode="auto">
          <a:xfrm>
            <a:off x="1243409" y="4300265"/>
            <a:ext cx="543025" cy="30163"/>
          </a:xfrm>
          <a:prstGeom prst="rect">
            <a:avLst/>
          </a:pr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49" name="Rectangle 240"/>
          <p:cNvSpPr>
            <a:spLocks noChangeArrowheads="1"/>
          </p:cNvSpPr>
          <p:nvPr/>
        </p:nvSpPr>
        <p:spPr bwMode="auto">
          <a:xfrm>
            <a:off x="1243409" y="4300265"/>
            <a:ext cx="543025" cy="3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50" name="Rectangle 241"/>
          <p:cNvSpPr>
            <a:spLocks noChangeArrowheads="1"/>
          </p:cNvSpPr>
          <p:nvPr/>
        </p:nvSpPr>
        <p:spPr bwMode="auto">
          <a:xfrm>
            <a:off x="1243409" y="4292331"/>
            <a:ext cx="543025" cy="7937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51" name="Rectangle 242"/>
          <p:cNvSpPr>
            <a:spLocks noChangeArrowheads="1"/>
          </p:cNvSpPr>
          <p:nvPr/>
        </p:nvSpPr>
        <p:spPr bwMode="auto">
          <a:xfrm>
            <a:off x="1243409" y="4292331"/>
            <a:ext cx="543025" cy="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52" name="Rectangle 243"/>
          <p:cNvSpPr>
            <a:spLocks noChangeArrowheads="1"/>
          </p:cNvSpPr>
          <p:nvPr/>
        </p:nvSpPr>
        <p:spPr bwMode="auto">
          <a:xfrm>
            <a:off x="1243409" y="4263756"/>
            <a:ext cx="543025" cy="28575"/>
          </a:xfrm>
          <a:prstGeom prst="rect">
            <a:avLst/>
          </a:pr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53" name="Rectangle 244"/>
          <p:cNvSpPr>
            <a:spLocks noChangeArrowheads="1"/>
          </p:cNvSpPr>
          <p:nvPr/>
        </p:nvSpPr>
        <p:spPr bwMode="auto">
          <a:xfrm>
            <a:off x="1243409" y="4263756"/>
            <a:ext cx="543025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54" name="Rectangle 245"/>
          <p:cNvSpPr>
            <a:spLocks noChangeArrowheads="1"/>
          </p:cNvSpPr>
          <p:nvPr/>
        </p:nvSpPr>
        <p:spPr bwMode="auto">
          <a:xfrm>
            <a:off x="1243409" y="4255819"/>
            <a:ext cx="543025" cy="7937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55" name="Rectangle 246"/>
          <p:cNvSpPr>
            <a:spLocks noChangeArrowheads="1"/>
          </p:cNvSpPr>
          <p:nvPr/>
        </p:nvSpPr>
        <p:spPr bwMode="auto">
          <a:xfrm>
            <a:off x="1243409" y="4255819"/>
            <a:ext cx="543025" cy="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56" name="Rectangle 247"/>
          <p:cNvSpPr>
            <a:spLocks noChangeArrowheads="1"/>
          </p:cNvSpPr>
          <p:nvPr/>
        </p:nvSpPr>
        <p:spPr bwMode="auto">
          <a:xfrm>
            <a:off x="1243409" y="4225652"/>
            <a:ext cx="543025" cy="30163"/>
          </a:xfrm>
          <a:prstGeom prst="rect">
            <a:avLst/>
          </a:pr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57" name="Rectangle 248"/>
          <p:cNvSpPr>
            <a:spLocks noChangeArrowheads="1"/>
          </p:cNvSpPr>
          <p:nvPr/>
        </p:nvSpPr>
        <p:spPr bwMode="auto">
          <a:xfrm>
            <a:off x="1243409" y="4225652"/>
            <a:ext cx="543025" cy="3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58" name="Rectangle 249"/>
          <p:cNvSpPr>
            <a:spLocks noChangeArrowheads="1"/>
          </p:cNvSpPr>
          <p:nvPr/>
        </p:nvSpPr>
        <p:spPr bwMode="auto">
          <a:xfrm>
            <a:off x="1243409" y="4217719"/>
            <a:ext cx="543025" cy="7937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59" name="Rectangle 250"/>
          <p:cNvSpPr>
            <a:spLocks noChangeArrowheads="1"/>
          </p:cNvSpPr>
          <p:nvPr/>
        </p:nvSpPr>
        <p:spPr bwMode="auto">
          <a:xfrm>
            <a:off x="1243409" y="4217719"/>
            <a:ext cx="543025" cy="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60" name="Rectangle 251"/>
          <p:cNvSpPr>
            <a:spLocks noChangeArrowheads="1"/>
          </p:cNvSpPr>
          <p:nvPr/>
        </p:nvSpPr>
        <p:spPr bwMode="auto">
          <a:xfrm>
            <a:off x="1243409" y="4189144"/>
            <a:ext cx="543025" cy="28575"/>
          </a:xfrm>
          <a:prstGeom prst="rect">
            <a:avLst/>
          </a:pr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61" name="Rectangle 252"/>
          <p:cNvSpPr>
            <a:spLocks noChangeArrowheads="1"/>
          </p:cNvSpPr>
          <p:nvPr/>
        </p:nvSpPr>
        <p:spPr bwMode="auto">
          <a:xfrm>
            <a:off x="1243409" y="4189144"/>
            <a:ext cx="543025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62" name="Rectangle 253"/>
          <p:cNvSpPr>
            <a:spLocks noChangeArrowheads="1"/>
          </p:cNvSpPr>
          <p:nvPr/>
        </p:nvSpPr>
        <p:spPr bwMode="auto">
          <a:xfrm>
            <a:off x="1243409" y="4181205"/>
            <a:ext cx="543025" cy="7937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63" name="Rectangle 254"/>
          <p:cNvSpPr>
            <a:spLocks noChangeArrowheads="1"/>
          </p:cNvSpPr>
          <p:nvPr/>
        </p:nvSpPr>
        <p:spPr bwMode="auto">
          <a:xfrm>
            <a:off x="1243409" y="4181205"/>
            <a:ext cx="543025" cy="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64" name="Rectangle 255"/>
          <p:cNvSpPr>
            <a:spLocks noChangeArrowheads="1"/>
          </p:cNvSpPr>
          <p:nvPr/>
        </p:nvSpPr>
        <p:spPr bwMode="auto">
          <a:xfrm>
            <a:off x="1243409" y="4151040"/>
            <a:ext cx="543025" cy="30163"/>
          </a:xfrm>
          <a:prstGeom prst="rect">
            <a:avLst/>
          </a:pr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65" name="Rectangle 256"/>
          <p:cNvSpPr>
            <a:spLocks noChangeArrowheads="1"/>
          </p:cNvSpPr>
          <p:nvPr/>
        </p:nvSpPr>
        <p:spPr bwMode="auto">
          <a:xfrm>
            <a:off x="1243409" y="4151040"/>
            <a:ext cx="543025" cy="3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66" name="Rectangle 257"/>
          <p:cNvSpPr>
            <a:spLocks noChangeArrowheads="1"/>
          </p:cNvSpPr>
          <p:nvPr/>
        </p:nvSpPr>
        <p:spPr bwMode="auto">
          <a:xfrm>
            <a:off x="1243409" y="4143106"/>
            <a:ext cx="543025" cy="7937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67" name="Rectangle 258"/>
          <p:cNvSpPr>
            <a:spLocks noChangeArrowheads="1"/>
          </p:cNvSpPr>
          <p:nvPr/>
        </p:nvSpPr>
        <p:spPr bwMode="auto">
          <a:xfrm>
            <a:off x="1243409" y="4114531"/>
            <a:ext cx="543025" cy="28575"/>
          </a:xfrm>
          <a:prstGeom prst="rect">
            <a:avLst/>
          </a:pr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68" name="Rectangle 259"/>
          <p:cNvSpPr>
            <a:spLocks noChangeArrowheads="1"/>
          </p:cNvSpPr>
          <p:nvPr/>
        </p:nvSpPr>
        <p:spPr bwMode="auto">
          <a:xfrm>
            <a:off x="1243409" y="4114531"/>
            <a:ext cx="543025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69" name="Rectangle 260"/>
          <p:cNvSpPr>
            <a:spLocks noChangeArrowheads="1"/>
          </p:cNvSpPr>
          <p:nvPr/>
        </p:nvSpPr>
        <p:spPr bwMode="auto">
          <a:xfrm>
            <a:off x="1243409" y="4108178"/>
            <a:ext cx="543025" cy="6351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70" name="Rectangle 261"/>
          <p:cNvSpPr>
            <a:spLocks noChangeArrowheads="1"/>
          </p:cNvSpPr>
          <p:nvPr/>
        </p:nvSpPr>
        <p:spPr bwMode="auto">
          <a:xfrm>
            <a:off x="1243409" y="4108178"/>
            <a:ext cx="543025" cy="6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71" name="Rectangle 262"/>
          <p:cNvSpPr>
            <a:spLocks noChangeArrowheads="1"/>
          </p:cNvSpPr>
          <p:nvPr/>
        </p:nvSpPr>
        <p:spPr bwMode="auto">
          <a:xfrm>
            <a:off x="1243409" y="4079606"/>
            <a:ext cx="543025" cy="28575"/>
          </a:xfrm>
          <a:prstGeom prst="rect">
            <a:avLst/>
          </a:pr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72" name="Rectangle 263"/>
          <p:cNvSpPr>
            <a:spLocks noChangeArrowheads="1"/>
          </p:cNvSpPr>
          <p:nvPr/>
        </p:nvSpPr>
        <p:spPr bwMode="auto">
          <a:xfrm>
            <a:off x="1243409" y="4079606"/>
            <a:ext cx="543025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73" name="Rectangle 264"/>
          <p:cNvSpPr>
            <a:spLocks noChangeArrowheads="1"/>
          </p:cNvSpPr>
          <p:nvPr/>
        </p:nvSpPr>
        <p:spPr bwMode="auto">
          <a:xfrm>
            <a:off x="1243409" y="4071670"/>
            <a:ext cx="543025" cy="7937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74" name="Rectangle 265"/>
          <p:cNvSpPr>
            <a:spLocks noChangeArrowheads="1"/>
          </p:cNvSpPr>
          <p:nvPr/>
        </p:nvSpPr>
        <p:spPr bwMode="auto">
          <a:xfrm>
            <a:off x="1243409" y="4071670"/>
            <a:ext cx="543025" cy="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75" name="Rectangle 266"/>
          <p:cNvSpPr>
            <a:spLocks noChangeArrowheads="1"/>
          </p:cNvSpPr>
          <p:nvPr/>
        </p:nvSpPr>
        <p:spPr bwMode="auto">
          <a:xfrm>
            <a:off x="1243409" y="4043092"/>
            <a:ext cx="543025" cy="28575"/>
          </a:xfrm>
          <a:prstGeom prst="rect">
            <a:avLst/>
          </a:pr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76" name="Rectangle 267"/>
          <p:cNvSpPr>
            <a:spLocks noChangeArrowheads="1"/>
          </p:cNvSpPr>
          <p:nvPr/>
        </p:nvSpPr>
        <p:spPr bwMode="auto">
          <a:xfrm>
            <a:off x="1243409" y="4043092"/>
            <a:ext cx="543025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77" name="Rectangle 268"/>
          <p:cNvSpPr>
            <a:spLocks noChangeArrowheads="1"/>
          </p:cNvSpPr>
          <p:nvPr/>
        </p:nvSpPr>
        <p:spPr bwMode="auto">
          <a:xfrm>
            <a:off x="1243409" y="4035157"/>
            <a:ext cx="543025" cy="7937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78" name="Rectangle 269"/>
          <p:cNvSpPr>
            <a:spLocks noChangeArrowheads="1"/>
          </p:cNvSpPr>
          <p:nvPr/>
        </p:nvSpPr>
        <p:spPr bwMode="auto">
          <a:xfrm>
            <a:off x="1243409" y="4035157"/>
            <a:ext cx="543025" cy="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79" name="Rectangle 270"/>
          <p:cNvSpPr>
            <a:spLocks noChangeArrowheads="1"/>
          </p:cNvSpPr>
          <p:nvPr/>
        </p:nvSpPr>
        <p:spPr bwMode="auto">
          <a:xfrm>
            <a:off x="1243409" y="4004990"/>
            <a:ext cx="543025" cy="30163"/>
          </a:xfrm>
          <a:prstGeom prst="rect">
            <a:avLst/>
          </a:pr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80" name="Rectangle 271"/>
          <p:cNvSpPr>
            <a:spLocks noChangeArrowheads="1"/>
          </p:cNvSpPr>
          <p:nvPr/>
        </p:nvSpPr>
        <p:spPr bwMode="auto">
          <a:xfrm>
            <a:off x="1243409" y="4004990"/>
            <a:ext cx="543025" cy="3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81" name="Rectangle 272"/>
          <p:cNvSpPr>
            <a:spLocks noChangeArrowheads="1"/>
          </p:cNvSpPr>
          <p:nvPr/>
        </p:nvSpPr>
        <p:spPr bwMode="auto">
          <a:xfrm>
            <a:off x="1243409" y="3997057"/>
            <a:ext cx="543025" cy="7937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82" name="Rectangle 273"/>
          <p:cNvSpPr>
            <a:spLocks noChangeArrowheads="1"/>
          </p:cNvSpPr>
          <p:nvPr/>
        </p:nvSpPr>
        <p:spPr bwMode="auto">
          <a:xfrm>
            <a:off x="1243409" y="3997057"/>
            <a:ext cx="543025" cy="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83" name="Rectangle 274"/>
          <p:cNvSpPr>
            <a:spLocks noChangeArrowheads="1"/>
          </p:cNvSpPr>
          <p:nvPr/>
        </p:nvSpPr>
        <p:spPr bwMode="auto">
          <a:xfrm>
            <a:off x="1243409" y="3968482"/>
            <a:ext cx="543025" cy="28575"/>
          </a:xfrm>
          <a:prstGeom prst="rect">
            <a:avLst/>
          </a:pr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84" name="Rectangle 275"/>
          <p:cNvSpPr>
            <a:spLocks noChangeArrowheads="1"/>
          </p:cNvSpPr>
          <p:nvPr/>
        </p:nvSpPr>
        <p:spPr bwMode="auto">
          <a:xfrm>
            <a:off x="1243409" y="3968482"/>
            <a:ext cx="543025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85" name="Rectangle 276"/>
          <p:cNvSpPr>
            <a:spLocks noChangeArrowheads="1"/>
          </p:cNvSpPr>
          <p:nvPr/>
        </p:nvSpPr>
        <p:spPr bwMode="auto">
          <a:xfrm>
            <a:off x="1243409" y="3960545"/>
            <a:ext cx="543025" cy="7937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86" name="Rectangle 277"/>
          <p:cNvSpPr>
            <a:spLocks noChangeArrowheads="1"/>
          </p:cNvSpPr>
          <p:nvPr/>
        </p:nvSpPr>
        <p:spPr bwMode="auto">
          <a:xfrm>
            <a:off x="1243409" y="3960545"/>
            <a:ext cx="543025" cy="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87" name="Rectangle 278"/>
          <p:cNvSpPr>
            <a:spLocks noChangeArrowheads="1"/>
          </p:cNvSpPr>
          <p:nvPr/>
        </p:nvSpPr>
        <p:spPr bwMode="auto">
          <a:xfrm>
            <a:off x="1243409" y="3930377"/>
            <a:ext cx="543025" cy="30163"/>
          </a:xfrm>
          <a:prstGeom prst="rect">
            <a:avLst/>
          </a:pr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88" name="Rectangle 279"/>
          <p:cNvSpPr>
            <a:spLocks noChangeArrowheads="1"/>
          </p:cNvSpPr>
          <p:nvPr/>
        </p:nvSpPr>
        <p:spPr bwMode="auto">
          <a:xfrm>
            <a:off x="1243409" y="3930377"/>
            <a:ext cx="543025" cy="3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89" name="Rectangle 280"/>
          <p:cNvSpPr>
            <a:spLocks noChangeArrowheads="1"/>
          </p:cNvSpPr>
          <p:nvPr/>
        </p:nvSpPr>
        <p:spPr bwMode="auto">
          <a:xfrm>
            <a:off x="1243409" y="3922445"/>
            <a:ext cx="543025" cy="7937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90" name="Rectangle 281"/>
          <p:cNvSpPr>
            <a:spLocks noChangeArrowheads="1"/>
          </p:cNvSpPr>
          <p:nvPr/>
        </p:nvSpPr>
        <p:spPr bwMode="auto">
          <a:xfrm>
            <a:off x="1243409" y="3922445"/>
            <a:ext cx="543025" cy="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91" name="Rectangle 282"/>
          <p:cNvSpPr>
            <a:spLocks noChangeArrowheads="1"/>
          </p:cNvSpPr>
          <p:nvPr/>
        </p:nvSpPr>
        <p:spPr bwMode="auto">
          <a:xfrm>
            <a:off x="1243409" y="3893870"/>
            <a:ext cx="543025" cy="28575"/>
          </a:xfrm>
          <a:prstGeom prst="rect">
            <a:avLst/>
          </a:pr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92" name="Rectangle 283"/>
          <p:cNvSpPr>
            <a:spLocks noChangeArrowheads="1"/>
          </p:cNvSpPr>
          <p:nvPr/>
        </p:nvSpPr>
        <p:spPr bwMode="auto">
          <a:xfrm>
            <a:off x="1243409" y="3893870"/>
            <a:ext cx="543025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93" name="Rectangle 284"/>
          <p:cNvSpPr>
            <a:spLocks noChangeArrowheads="1"/>
          </p:cNvSpPr>
          <p:nvPr/>
        </p:nvSpPr>
        <p:spPr bwMode="auto">
          <a:xfrm>
            <a:off x="1243409" y="3885931"/>
            <a:ext cx="543025" cy="7937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94" name="Rectangle 285"/>
          <p:cNvSpPr>
            <a:spLocks noChangeArrowheads="1"/>
          </p:cNvSpPr>
          <p:nvPr/>
        </p:nvSpPr>
        <p:spPr bwMode="auto">
          <a:xfrm>
            <a:off x="1243409" y="3885931"/>
            <a:ext cx="543025" cy="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95" name="Rectangle 286"/>
          <p:cNvSpPr>
            <a:spLocks noChangeArrowheads="1"/>
          </p:cNvSpPr>
          <p:nvPr/>
        </p:nvSpPr>
        <p:spPr bwMode="auto">
          <a:xfrm>
            <a:off x="1243409" y="3855765"/>
            <a:ext cx="543025" cy="30163"/>
          </a:xfrm>
          <a:prstGeom prst="rect">
            <a:avLst/>
          </a:pr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96" name="Rectangle 287"/>
          <p:cNvSpPr>
            <a:spLocks noChangeArrowheads="1"/>
          </p:cNvSpPr>
          <p:nvPr/>
        </p:nvSpPr>
        <p:spPr bwMode="auto">
          <a:xfrm>
            <a:off x="1243409" y="3855765"/>
            <a:ext cx="543025" cy="3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97" name="Rectangle 288"/>
          <p:cNvSpPr>
            <a:spLocks noChangeArrowheads="1"/>
          </p:cNvSpPr>
          <p:nvPr/>
        </p:nvSpPr>
        <p:spPr bwMode="auto">
          <a:xfrm>
            <a:off x="1243409" y="3847831"/>
            <a:ext cx="543025" cy="7937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98" name="Rectangle 289"/>
          <p:cNvSpPr>
            <a:spLocks noChangeArrowheads="1"/>
          </p:cNvSpPr>
          <p:nvPr/>
        </p:nvSpPr>
        <p:spPr bwMode="auto">
          <a:xfrm>
            <a:off x="1243409" y="3847831"/>
            <a:ext cx="543025" cy="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999" name="Rectangle 290"/>
          <p:cNvSpPr>
            <a:spLocks noChangeArrowheads="1"/>
          </p:cNvSpPr>
          <p:nvPr/>
        </p:nvSpPr>
        <p:spPr bwMode="auto">
          <a:xfrm>
            <a:off x="1243409" y="3819255"/>
            <a:ext cx="543025" cy="28575"/>
          </a:xfrm>
          <a:prstGeom prst="rect">
            <a:avLst/>
          </a:pr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00" name="Rectangle 291"/>
          <p:cNvSpPr>
            <a:spLocks noChangeArrowheads="1"/>
          </p:cNvSpPr>
          <p:nvPr/>
        </p:nvSpPr>
        <p:spPr bwMode="auto">
          <a:xfrm>
            <a:off x="1243409" y="3819255"/>
            <a:ext cx="543025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01" name="Rectangle 292"/>
          <p:cNvSpPr>
            <a:spLocks noChangeArrowheads="1"/>
          </p:cNvSpPr>
          <p:nvPr/>
        </p:nvSpPr>
        <p:spPr bwMode="auto">
          <a:xfrm>
            <a:off x="1243409" y="3811319"/>
            <a:ext cx="543025" cy="7937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02" name="Rectangle 293"/>
          <p:cNvSpPr>
            <a:spLocks noChangeArrowheads="1"/>
          </p:cNvSpPr>
          <p:nvPr/>
        </p:nvSpPr>
        <p:spPr bwMode="auto">
          <a:xfrm>
            <a:off x="1243409" y="3811319"/>
            <a:ext cx="543025" cy="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03" name="Rectangle 294"/>
          <p:cNvSpPr>
            <a:spLocks noChangeArrowheads="1"/>
          </p:cNvSpPr>
          <p:nvPr/>
        </p:nvSpPr>
        <p:spPr bwMode="auto">
          <a:xfrm>
            <a:off x="1243409" y="3781152"/>
            <a:ext cx="543025" cy="30163"/>
          </a:xfrm>
          <a:prstGeom prst="rect">
            <a:avLst/>
          </a:pr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04" name="Rectangle 295"/>
          <p:cNvSpPr>
            <a:spLocks noChangeArrowheads="1"/>
          </p:cNvSpPr>
          <p:nvPr/>
        </p:nvSpPr>
        <p:spPr bwMode="auto">
          <a:xfrm>
            <a:off x="1243409" y="3781152"/>
            <a:ext cx="543025" cy="3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05" name="Rectangle 296"/>
          <p:cNvSpPr>
            <a:spLocks noChangeArrowheads="1"/>
          </p:cNvSpPr>
          <p:nvPr/>
        </p:nvSpPr>
        <p:spPr bwMode="auto">
          <a:xfrm>
            <a:off x="1243409" y="3773219"/>
            <a:ext cx="543025" cy="7937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06" name="Rectangle 297"/>
          <p:cNvSpPr>
            <a:spLocks noChangeArrowheads="1"/>
          </p:cNvSpPr>
          <p:nvPr/>
        </p:nvSpPr>
        <p:spPr bwMode="auto">
          <a:xfrm>
            <a:off x="1243409" y="3773219"/>
            <a:ext cx="543025" cy="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07" name="Rectangle 298"/>
          <p:cNvSpPr>
            <a:spLocks noChangeArrowheads="1"/>
          </p:cNvSpPr>
          <p:nvPr/>
        </p:nvSpPr>
        <p:spPr bwMode="auto">
          <a:xfrm>
            <a:off x="1243409" y="3744644"/>
            <a:ext cx="543025" cy="28575"/>
          </a:xfrm>
          <a:prstGeom prst="rect">
            <a:avLst/>
          </a:pr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08" name="Rectangle 299"/>
          <p:cNvSpPr>
            <a:spLocks noChangeArrowheads="1"/>
          </p:cNvSpPr>
          <p:nvPr/>
        </p:nvSpPr>
        <p:spPr bwMode="auto">
          <a:xfrm>
            <a:off x="1243409" y="3744644"/>
            <a:ext cx="543025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09" name="Rectangle 300"/>
          <p:cNvSpPr>
            <a:spLocks noChangeArrowheads="1"/>
          </p:cNvSpPr>
          <p:nvPr/>
        </p:nvSpPr>
        <p:spPr bwMode="auto">
          <a:xfrm>
            <a:off x="1243409" y="3736706"/>
            <a:ext cx="543025" cy="7937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10" name="Rectangle 301"/>
          <p:cNvSpPr>
            <a:spLocks noChangeArrowheads="1"/>
          </p:cNvSpPr>
          <p:nvPr/>
        </p:nvSpPr>
        <p:spPr bwMode="auto">
          <a:xfrm>
            <a:off x="1658743" y="3803378"/>
            <a:ext cx="55463" cy="119063"/>
          </a:xfrm>
          <a:prstGeom prst="rect">
            <a:avLst/>
          </a:prstGeom>
          <a:solidFill>
            <a:srgbClr val="1A1A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11" name="Rectangle 302"/>
          <p:cNvSpPr>
            <a:spLocks noChangeArrowheads="1"/>
          </p:cNvSpPr>
          <p:nvPr/>
        </p:nvSpPr>
        <p:spPr bwMode="auto">
          <a:xfrm>
            <a:off x="1658743" y="3803378"/>
            <a:ext cx="55463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12" name="Freeform 303"/>
          <p:cNvSpPr>
            <a:spLocks noEditPoints="1"/>
          </p:cNvSpPr>
          <p:nvPr/>
        </p:nvSpPr>
        <p:spPr bwMode="auto">
          <a:xfrm>
            <a:off x="1243409" y="3746231"/>
            <a:ext cx="543025" cy="365125"/>
          </a:xfrm>
          <a:custGeom>
            <a:avLst/>
            <a:gdLst>
              <a:gd name="T0" fmla="*/ 226 w 421"/>
              <a:gd name="T1" fmla="*/ 17 h 230"/>
              <a:gd name="T2" fmla="*/ 189 w 421"/>
              <a:gd name="T3" fmla="*/ 22 h 230"/>
              <a:gd name="T4" fmla="*/ 194 w 421"/>
              <a:gd name="T5" fmla="*/ 17 h 230"/>
              <a:gd name="T6" fmla="*/ 226 w 421"/>
              <a:gd name="T7" fmla="*/ 17 h 230"/>
              <a:gd name="T8" fmla="*/ 211 w 421"/>
              <a:gd name="T9" fmla="*/ 0 h 230"/>
              <a:gd name="T10" fmla="*/ 3 w 421"/>
              <a:gd name="T11" fmla="*/ 205 h 230"/>
              <a:gd name="T12" fmla="*/ 3 w 421"/>
              <a:gd name="T13" fmla="*/ 205 h 230"/>
              <a:gd name="T14" fmla="*/ 45 w 421"/>
              <a:gd name="T15" fmla="*/ 187 h 230"/>
              <a:gd name="T16" fmla="*/ 26 w 421"/>
              <a:gd name="T17" fmla="*/ 182 h 230"/>
              <a:gd name="T18" fmla="*/ 26 w 421"/>
              <a:gd name="T19" fmla="*/ 182 h 230"/>
              <a:gd name="T20" fmla="*/ 70 w 421"/>
              <a:gd name="T21" fmla="*/ 163 h 230"/>
              <a:gd name="T22" fmla="*/ 50 w 421"/>
              <a:gd name="T23" fmla="*/ 158 h 230"/>
              <a:gd name="T24" fmla="*/ 50 w 421"/>
              <a:gd name="T25" fmla="*/ 158 h 230"/>
              <a:gd name="T26" fmla="*/ 94 w 421"/>
              <a:gd name="T27" fmla="*/ 140 h 230"/>
              <a:gd name="T28" fmla="*/ 73 w 421"/>
              <a:gd name="T29" fmla="*/ 135 h 230"/>
              <a:gd name="T30" fmla="*/ 73 w 421"/>
              <a:gd name="T31" fmla="*/ 135 h 230"/>
              <a:gd name="T32" fmla="*/ 117 w 421"/>
              <a:gd name="T33" fmla="*/ 116 h 230"/>
              <a:gd name="T34" fmla="*/ 99 w 421"/>
              <a:gd name="T35" fmla="*/ 111 h 230"/>
              <a:gd name="T36" fmla="*/ 99 w 421"/>
              <a:gd name="T37" fmla="*/ 111 h 230"/>
              <a:gd name="T38" fmla="*/ 141 w 421"/>
              <a:gd name="T39" fmla="*/ 93 h 230"/>
              <a:gd name="T40" fmla="*/ 122 w 421"/>
              <a:gd name="T41" fmla="*/ 88 h 230"/>
              <a:gd name="T42" fmla="*/ 122 w 421"/>
              <a:gd name="T43" fmla="*/ 88 h 230"/>
              <a:gd name="T44" fmla="*/ 164 w 421"/>
              <a:gd name="T45" fmla="*/ 69 h 230"/>
              <a:gd name="T46" fmla="*/ 146 w 421"/>
              <a:gd name="T47" fmla="*/ 64 h 230"/>
              <a:gd name="T48" fmla="*/ 146 w 421"/>
              <a:gd name="T49" fmla="*/ 64 h 230"/>
              <a:gd name="T50" fmla="*/ 189 w 421"/>
              <a:gd name="T51" fmla="*/ 46 h 230"/>
              <a:gd name="T52" fmla="*/ 169 w 421"/>
              <a:gd name="T53" fmla="*/ 41 h 230"/>
              <a:gd name="T54" fmla="*/ 169 w 421"/>
              <a:gd name="T55" fmla="*/ 41 h 230"/>
              <a:gd name="T56" fmla="*/ 231 w 421"/>
              <a:gd name="T57" fmla="*/ 22 h 230"/>
              <a:gd name="T58" fmla="*/ 226 w 421"/>
              <a:gd name="T59" fmla="*/ 41 h 230"/>
              <a:gd name="T60" fmla="*/ 256 w 421"/>
              <a:gd name="T61" fmla="*/ 46 h 230"/>
              <a:gd name="T62" fmla="*/ 256 w 421"/>
              <a:gd name="T63" fmla="*/ 46 h 230"/>
              <a:gd name="T64" fmla="*/ 251 w 421"/>
              <a:gd name="T65" fmla="*/ 64 h 230"/>
              <a:gd name="T66" fmla="*/ 280 w 421"/>
              <a:gd name="T67" fmla="*/ 69 h 230"/>
              <a:gd name="T68" fmla="*/ 280 w 421"/>
              <a:gd name="T69" fmla="*/ 69 h 230"/>
              <a:gd name="T70" fmla="*/ 275 w 421"/>
              <a:gd name="T71" fmla="*/ 88 h 230"/>
              <a:gd name="T72" fmla="*/ 303 w 421"/>
              <a:gd name="T73" fmla="*/ 93 h 230"/>
              <a:gd name="T74" fmla="*/ 303 w 421"/>
              <a:gd name="T75" fmla="*/ 93 h 230"/>
              <a:gd name="T76" fmla="*/ 298 w 421"/>
              <a:gd name="T77" fmla="*/ 111 h 230"/>
              <a:gd name="T78" fmla="*/ 327 w 421"/>
              <a:gd name="T79" fmla="*/ 116 h 230"/>
              <a:gd name="T80" fmla="*/ 327 w 421"/>
              <a:gd name="T81" fmla="*/ 116 h 230"/>
              <a:gd name="T82" fmla="*/ 322 w 421"/>
              <a:gd name="T83" fmla="*/ 135 h 230"/>
              <a:gd name="T84" fmla="*/ 352 w 421"/>
              <a:gd name="T85" fmla="*/ 140 h 230"/>
              <a:gd name="T86" fmla="*/ 352 w 421"/>
              <a:gd name="T87" fmla="*/ 140 h 230"/>
              <a:gd name="T88" fmla="*/ 347 w 421"/>
              <a:gd name="T89" fmla="*/ 158 h 230"/>
              <a:gd name="T90" fmla="*/ 375 w 421"/>
              <a:gd name="T91" fmla="*/ 163 h 230"/>
              <a:gd name="T92" fmla="*/ 375 w 421"/>
              <a:gd name="T93" fmla="*/ 163 h 230"/>
              <a:gd name="T94" fmla="*/ 370 w 421"/>
              <a:gd name="T95" fmla="*/ 182 h 230"/>
              <a:gd name="T96" fmla="*/ 399 w 421"/>
              <a:gd name="T97" fmla="*/ 187 h 230"/>
              <a:gd name="T98" fmla="*/ 399 w 421"/>
              <a:gd name="T99" fmla="*/ 187 h 230"/>
              <a:gd name="T100" fmla="*/ 394 w 421"/>
              <a:gd name="T101" fmla="*/ 205 h 230"/>
              <a:gd name="T102" fmla="*/ 421 w 421"/>
              <a:gd name="T103" fmla="*/ 207 h 230"/>
              <a:gd name="T104" fmla="*/ 399 w 421"/>
              <a:gd name="T105" fmla="*/ 210 h 230"/>
              <a:gd name="T106" fmla="*/ 421 w 421"/>
              <a:gd name="T107" fmla="*/ 228 h 230"/>
              <a:gd name="T108" fmla="*/ 421 w 421"/>
              <a:gd name="T109" fmla="*/ 228 h 230"/>
              <a:gd name="T110" fmla="*/ 421 w 421"/>
              <a:gd name="T111" fmla="*/ 207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1" h="230">
                <a:moveTo>
                  <a:pt x="194" y="17"/>
                </a:moveTo>
                <a:lnTo>
                  <a:pt x="226" y="17"/>
                </a:lnTo>
                <a:lnTo>
                  <a:pt x="231" y="22"/>
                </a:lnTo>
                <a:lnTo>
                  <a:pt x="189" y="22"/>
                </a:lnTo>
                <a:lnTo>
                  <a:pt x="194" y="17"/>
                </a:lnTo>
                <a:close/>
                <a:moveTo>
                  <a:pt x="194" y="17"/>
                </a:moveTo>
                <a:lnTo>
                  <a:pt x="211" y="0"/>
                </a:lnTo>
                <a:lnTo>
                  <a:pt x="226" y="17"/>
                </a:lnTo>
                <a:lnTo>
                  <a:pt x="194" y="17"/>
                </a:lnTo>
                <a:close/>
                <a:moveTo>
                  <a:pt x="211" y="0"/>
                </a:moveTo>
                <a:lnTo>
                  <a:pt x="0" y="207"/>
                </a:lnTo>
                <a:lnTo>
                  <a:pt x="3" y="205"/>
                </a:lnTo>
                <a:lnTo>
                  <a:pt x="26" y="205"/>
                </a:lnTo>
                <a:lnTo>
                  <a:pt x="3" y="205"/>
                </a:lnTo>
                <a:lnTo>
                  <a:pt x="21" y="187"/>
                </a:lnTo>
                <a:lnTo>
                  <a:pt x="45" y="187"/>
                </a:lnTo>
                <a:lnTo>
                  <a:pt x="21" y="187"/>
                </a:lnTo>
                <a:lnTo>
                  <a:pt x="26" y="182"/>
                </a:lnTo>
                <a:lnTo>
                  <a:pt x="50" y="182"/>
                </a:lnTo>
                <a:lnTo>
                  <a:pt x="26" y="182"/>
                </a:lnTo>
                <a:lnTo>
                  <a:pt x="45" y="163"/>
                </a:lnTo>
                <a:lnTo>
                  <a:pt x="70" y="163"/>
                </a:lnTo>
                <a:lnTo>
                  <a:pt x="45" y="163"/>
                </a:lnTo>
                <a:lnTo>
                  <a:pt x="50" y="158"/>
                </a:lnTo>
                <a:lnTo>
                  <a:pt x="73" y="158"/>
                </a:lnTo>
                <a:lnTo>
                  <a:pt x="50" y="158"/>
                </a:lnTo>
                <a:lnTo>
                  <a:pt x="68" y="140"/>
                </a:lnTo>
                <a:lnTo>
                  <a:pt x="94" y="140"/>
                </a:lnTo>
                <a:lnTo>
                  <a:pt x="68" y="140"/>
                </a:lnTo>
                <a:lnTo>
                  <a:pt x="73" y="135"/>
                </a:lnTo>
                <a:lnTo>
                  <a:pt x="99" y="135"/>
                </a:lnTo>
                <a:lnTo>
                  <a:pt x="73" y="135"/>
                </a:lnTo>
                <a:lnTo>
                  <a:pt x="94" y="116"/>
                </a:lnTo>
                <a:lnTo>
                  <a:pt x="117" y="116"/>
                </a:lnTo>
                <a:lnTo>
                  <a:pt x="94" y="116"/>
                </a:lnTo>
                <a:lnTo>
                  <a:pt x="99" y="111"/>
                </a:lnTo>
                <a:lnTo>
                  <a:pt x="122" y="111"/>
                </a:lnTo>
                <a:lnTo>
                  <a:pt x="99" y="111"/>
                </a:lnTo>
                <a:lnTo>
                  <a:pt x="117" y="93"/>
                </a:lnTo>
                <a:lnTo>
                  <a:pt x="141" y="93"/>
                </a:lnTo>
                <a:lnTo>
                  <a:pt x="117" y="93"/>
                </a:lnTo>
                <a:lnTo>
                  <a:pt x="122" y="88"/>
                </a:lnTo>
                <a:lnTo>
                  <a:pt x="146" y="88"/>
                </a:lnTo>
                <a:lnTo>
                  <a:pt x="122" y="88"/>
                </a:lnTo>
                <a:lnTo>
                  <a:pt x="141" y="69"/>
                </a:lnTo>
                <a:lnTo>
                  <a:pt x="164" y="69"/>
                </a:lnTo>
                <a:lnTo>
                  <a:pt x="141" y="69"/>
                </a:lnTo>
                <a:lnTo>
                  <a:pt x="146" y="64"/>
                </a:lnTo>
                <a:lnTo>
                  <a:pt x="169" y="64"/>
                </a:lnTo>
                <a:lnTo>
                  <a:pt x="146" y="64"/>
                </a:lnTo>
                <a:lnTo>
                  <a:pt x="164" y="46"/>
                </a:lnTo>
                <a:lnTo>
                  <a:pt x="189" y="46"/>
                </a:lnTo>
                <a:lnTo>
                  <a:pt x="164" y="46"/>
                </a:lnTo>
                <a:lnTo>
                  <a:pt x="169" y="41"/>
                </a:lnTo>
                <a:lnTo>
                  <a:pt x="194" y="41"/>
                </a:lnTo>
                <a:lnTo>
                  <a:pt x="169" y="41"/>
                </a:lnTo>
                <a:lnTo>
                  <a:pt x="189" y="22"/>
                </a:lnTo>
                <a:lnTo>
                  <a:pt x="231" y="22"/>
                </a:lnTo>
                <a:lnTo>
                  <a:pt x="251" y="41"/>
                </a:lnTo>
                <a:lnTo>
                  <a:pt x="226" y="41"/>
                </a:lnTo>
                <a:lnTo>
                  <a:pt x="251" y="41"/>
                </a:lnTo>
                <a:lnTo>
                  <a:pt x="256" y="46"/>
                </a:lnTo>
                <a:lnTo>
                  <a:pt x="231" y="46"/>
                </a:lnTo>
                <a:lnTo>
                  <a:pt x="256" y="46"/>
                </a:lnTo>
                <a:lnTo>
                  <a:pt x="275" y="64"/>
                </a:lnTo>
                <a:lnTo>
                  <a:pt x="251" y="64"/>
                </a:lnTo>
                <a:lnTo>
                  <a:pt x="275" y="64"/>
                </a:lnTo>
                <a:lnTo>
                  <a:pt x="280" y="69"/>
                </a:lnTo>
                <a:lnTo>
                  <a:pt x="256" y="69"/>
                </a:lnTo>
                <a:lnTo>
                  <a:pt x="280" y="69"/>
                </a:lnTo>
                <a:lnTo>
                  <a:pt x="298" y="88"/>
                </a:lnTo>
                <a:lnTo>
                  <a:pt x="275" y="88"/>
                </a:lnTo>
                <a:lnTo>
                  <a:pt x="298" y="88"/>
                </a:lnTo>
                <a:lnTo>
                  <a:pt x="303" y="93"/>
                </a:lnTo>
                <a:lnTo>
                  <a:pt x="280" y="93"/>
                </a:lnTo>
                <a:lnTo>
                  <a:pt x="303" y="93"/>
                </a:lnTo>
                <a:lnTo>
                  <a:pt x="322" y="111"/>
                </a:lnTo>
                <a:lnTo>
                  <a:pt x="298" y="111"/>
                </a:lnTo>
                <a:lnTo>
                  <a:pt x="322" y="111"/>
                </a:lnTo>
                <a:lnTo>
                  <a:pt x="327" y="116"/>
                </a:lnTo>
                <a:lnTo>
                  <a:pt x="303" y="116"/>
                </a:lnTo>
                <a:lnTo>
                  <a:pt x="327" y="116"/>
                </a:lnTo>
                <a:lnTo>
                  <a:pt x="347" y="135"/>
                </a:lnTo>
                <a:lnTo>
                  <a:pt x="322" y="135"/>
                </a:lnTo>
                <a:lnTo>
                  <a:pt x="347" y="135"/>
                </a:lnTo>
                <a:lnTo>
                  <a:pt x="352" y="140"/>
                </a:lnTo>
                <a:lnTo>
                  <a:pt x="327" y="140"/>
                </a:lnTo>
                <a:lnTo>
                  <a:pt x="352" y="140"/>
                </a:lnTo>
                <a:lnTo>
                  <a:pt x="370" y="158"/>
                </a:lnTo>
                <a:lnTo>
                  <a:pt x="347" y="158"/>
                </a:lnTo>
                <a:lnTo>
                  <a:pt x="370" y="158"/>
                </a:lnTo>
                <a:lnTo>
                  <a:pt x="375" y="163"/>
                </a:lnTo>
                <a:lnTo>
                  <a:pt x="352" y="163"/>
                </a:lnTo>
                <a:lnTo>
                  <a:pt x="375" y="163"/>
                </a:lnTo>
                <a:lnTo>
                  <a:pt x="394" y="182"/>
                </a:lnTo>
                <a:lnTo>
                  <a:pt x="370" y="182"/>
                </a:lnTo>
                <a:lnTo>
                  <a:pt x="394" y="182"/>
                </a:lnTo>
                <a:lnTo>
                  <a:pt x="399" y="187"/>
                </a:lnTo>
                <a:lnTo>
                  <a:pt x="375" y="187"/>
                </a:lnTo>
                <a:lnTo>
                  <a:pt x="399" y="187"/>
                </a:lnTo>
                <a:lnTo>
                  <a:pt x="417" y="205"/>
                </a:lnTo>
                <a:lnTo>
                  <a:pt x="394" y="205"/>
                </a:lnTo>
                <a:lnTo>
                  <a:pt x="417" y="205"/>
                </a:lnTo>
                <a:lnTo>
                  <a:pt x="421" y="207"/>
                </a:lnTo>
                <a:lnTo>
                  <a:pt x="421" y="210"/>
                </a:lnTo>
                <a:lnTo>
                  <a:pt x="399" y="210"/>
                </a:lnTo>
                <a:lnTo>
                  <a:pt x="421" y="210"/>
                </a:lnTo>
                <a:lnTo>
                  <a:pt x="421" y="228"/>
                </a:lnTo>
                <a:lnTo>
                  <a:pt x="417" y="228"/>
                </a:lnTo>
                <a:lnTo>
                  <a:pt x="421" y="228"/>
                </a:lnTo>
                <a:lnTo>
                  <a:pt x="421" y="230"/>
                </a:lnTo>
                <a:lnTo>
                  <a:pt x="421" y="207"/>
                </a:lnTo>
                <a:lnTo>
                  <a:pt x="211" y="0"/>
                </a:lnTo>
                <a:close/>
              </a:path>
            </a:pathLst>
          </a:custGeom>
          <a:solidFill>
            <a:srgbClr val="8DBC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13" name="Freeform 304"/>
          <p:cNvSpPr>
            <a:spLocks noEditPoints="1"/>
          </p:cNvSpPr>
          <p:nvPr/>
        </p:nvSpPr>
        <p:spPr bwMode="auto">
          <a:xfrm>
            <a:off x="1243409" y="3746231"/>
            <a:ext cx="543025" cy="365125"/>
          </a:xfrm>
          <a:custGeom>
            <a:avLst/>
            <a:gdLst>
              <a:gd name="T0" fmla="*/ 226 w 421"/>
              <a:gd name="T1" fmla="*/ 17 h 230"/>
              <a:gd name="T2" fmla="*/ 189 w 421"/>
              <a:gd name="T3" fmla="*/ 22 h 230"/>
              <a:gd name="T4" fmla="*/ 194 w 421"/>
              <a:gd name="T5" fmla="*/ 17 h 230"/>
              <a:gd name="T6" fmla="*/ 226 w 421"/>
              <a:gd name="T7" fmla="*/ 17 h 230"/>
              <a:gd name="T8" fmla="*/ 211 w 421"/>
              <a:gd name="T9" fmla="*/ 0 h 230"/>
              <a:gd name="T10" fmla="*/ 3 w 421"/>
              <a:gd name="T11" fmla="*/ 205 h 230"/>
              <a:gd name="T12" fmla="*/ 3 w 421"/>
              <a:gd name="T13" fmla="*/ 205 h 230"/>
              <a:gd name="T14" fmla="*/ 45 w 421"/>
              <a:gd name="T15" fmla="*/ 187 h 230"/>
              <a:gd name="T16" fmla="*/ 26 w 421"/>
              <a:gd name="T17" fmla="*/ 182 h 230"/>
              <a:gd name="T18" fmla="*/ 26 w 421"/>
              <a:gd name="T19" fmla="*/ 182 h 230"/>
              <a:gd name="T20" fmla="*/ 70 w 421"/>
              <a:gd name="T21" fmla="*/ 163 h 230"/>
              <a:gd name="T22" fmla="*/ 50 w 421"/>
              <a:gd name="T23" fmla="*/ 158 h 230"/>
              <a:gd name="T24" fmla="*/ 50 w 421"/>
              <a:gd name="T25" fmla="*/ 158 h 230"/>
              <a:gd name="T26" fmla="*/ 94 w 421"/>
              <a:gd name="T27" fmla="*/ 140 h 230"/>
              <a:gd name="T28" fmla="*/ 73 w 421"/>
              <a:gd name="T29" fmla="*/ 135 h 230"/>
              <a:gd name="T30" fmla="*/ 73 w 421"/>
              <a:gd name="T31" fmla="*/ 135 h 230"/>
              <a:gd name="T32" fmla="*/ 117 w 421"/>
              <a:gd name="T33" fmla="*/ 116 h 230"/>
              <a:gd name="T34" fmla="*/ 99 w 421"/>
              <a:gd name="T35" fmla="*/ 111 h 230"/>
              <a:gd name="T36" fmla="*/ 99 w 421"/>
              <a:gd name="T37" fmla="*/ 111 h 230"/>
              <a:gd name="T38" fmla="*/ 141 w 421"/>
              <a:gd name="T39" fmla="*/ 93 h 230"/>
              <a:gd name="T40" fmla="*/ 122 w 421"/>
              <a:gd name="T41" fmla="*/ 88 h 230"/>
              <a:gd name="T42" fmla="*/ 122 w 421"/>
              <a:gd name="T43" fmla="*/ 88 h 230"/>
              <a:gd name="T44" fmla="*/ 164 w 421"/>
              <a:gd name="T45" fmla="*/ 69 h 230"/>
              <a:gd name="T46" fmla="*/ 146 w 421"/>
              <a:gd name="T47" fmla="*/ 64 h 230"/>
              <a:gd name="T48" fmla="*/ 146 w 421"/>
              <a:gd name="T49" fmla="*/ 64 h 230"/>
              <a:gd name="T50" fmla="*/ 189 w 421"/>
              <a:gd name="T51" fmla="*/ 46 h 230"/>
              <a:gd name="T52" fmla="*/ 169 w 421"/>
              <a:gd name="T53" fmla="*/ 41 h 230"/>
              <a:gd name="T54" fmla="*/ 169 w 421"/>
              <a:gd name="T55" fmla="*/ 41 h 230"/>
              <a:gd name="T56" fmla="*/ 231 w 421"/>
              <a:gd name="T57" fmla="*/ 22 h 230"/>
              <a:gd name="T58" fmla="*/ 226 w 421"/>
              <a:gd name="T59" fmla="*/ 41 h 230"/>
              <a:gd name="T60" fmla="*/ 256 w 421"/>
              <a:gd name="T61" fmla="*/ 46 h 230"/>
              <a:gd name="T62" fmla="*/ 256 w 421"/>
              <a:gd name="T63" fmla="*/ 46 h 230"/>
              <a:gd name="T64" fmla="*/ 251 w 421"/>
              <a:gd name="T65" fmla="*/ 64 h 230"/>
              <a:gd name="T66" fmla="*/ 280 w 421"/>
              <a:gd name="T67" fmla="*/ 69 h 230"/>
              <a:gd name="T68" fmla="*/ 280 w 421"/>
              <a:gd name="T69" fmla="*/ 69 h 230"/>
              <a:gd name="T70" fmla="*/ 275 w 421"/>
              <a:gd name="T71" fmla="*/ 88 h 230"/>
              <a:gd name="T72" fmla="*/ 303 w 421"/>
              <a:gd name="T73" fmla="*/ 93 h 230"/>
              <a:gd name="T74" fmla="*/ 303 w 421"/>
              <a:gd name="T75" fmla="*/ 93 h 230"/>
              <a:gd name="T76" fmla="*/ 298 w 421"/>
              <a:gd name="T77" fmla="*/ 111 h 230"/>
              <a:gd name="T78" fmla="*/ 327 w 421"/>
              <a:gd name="T79" fmla="*/ 116 h 230"/>
              <a:gd name="T80" fmla="*/ 327 w 421"/>
              <a:gd name="T81" fmla="*/ 116 h 230"/>
              <a:gd name="T82" fmla="*/ 322 w 421"/>
              <a:gd name="T83" fmla="*/ 135 h 230"/>
              <a:gd name="T84" fmla="*/ 352 w 421"/>
              <a:gd name="T85" fmla="*/ 140 h 230"/>
              <a:gd name="T86" fmla="*/ 352 w 421"/>
              <a:gd name="T87" fmla="*/ 140 h 230"/>
              <a:gd name="T88" fmla="*/ 347 w 421"/>
              <a:gd name="T89" fmla="*/ 158 h 230"/>
              <a:gd name="T90" fmla="*/ 375 w 421"/>
              <a:gd name="T91" fmla="*/ 163 h 230"/>
              <a:gd name="T92" fmla="*/ 375 w 421"/>
              <a:gd name="T93" fmla="*/ 163 h 230"/>
              <a:gd name="T94" fmla="*/ 370 w 421"/>
              <a:gd name="T95" fmla="*/ 182 h 230"/>
              <a:gd name="T96" fmla="*/ 399 w 421"/>
              <a:gd name="T97" fmla="*/ 187 h 230"/>
              <a:gd name="T98" fmla="*/ 399 w 421"/>
              <a:gd name="T99" fmla="*/ 187 h 230"/>
              <a:gd name="T100" fmla="*/ 394 w 421"/>
              <a:gd name="T101" fmla="*/ 205 h 230"/>
              <a:gd name="T102" fmla="*/ 421 w 421"/>
              <a:gd name="T103" fmla="*/ 207 h 230"/>
              <a:gd name="T104" fmla="*/ 399 w 421"/>
              <a:gd name="T105" fmla="*/ 210 h 230"/>
              <a:gd name="T106" fmla="*/ 421 w 421"/>
              <a:gd name="T107" fmla="*/ 228 h 230"/>
              <a:gd name="T108" fmla="*/ 421 w 421"/>
              <a:gd name="T109" fmla="*/ 228 h 230"/>
              <a:gd name="T110" fmla="*/ 421 w 421"/>
              <a:gd name="T111" fmla="*/ 207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1" h="230">
                <a:moveTo>
                  <a:pt x="194" y="17"/>
                </a:moveTo>
                <a:lnTo>
                  <a:pt x="226" y="17"/>
                </a:lnTo>
                <a:lnTo>
                  <a:pt x="231" y="22"/>
                </a:lnTo>
                <a:lnTo>
                  <a:pt x="189" y="22"/>
                </a:lnTo>
                <a:lnTo>
                  <a:pt x="194" y="17"/>
                </a:lnTo>
                <a:moveTo>
                  <a:pt x="194" y="17"/>
                </a:moveTo>
                <a:lnTo>
                  <a:pt x="211" y="0"/>
                </a:lnTo>
                <a:lnTo>
                  <a:pt x="226" y="17"/>
                </a:lnTo>
                <a:lnTo>
                  <a:pt x="194" y="17"/>
                </a:lnTo>
                <a:moveTo>
                  <a:pt x="211" y="0"/>
                </a:moveTo>
                <a:lnTo>
                  <a:pt x="0" y="207"/>
                </a:lnTo>
                <a:lnTo>
                  <a:pt x="3" y="205"/>
                </a:lnTo>
                <a:lnTo>
                  <a:pt x="26" y="205"/>
                </a:lnTo>
                <a:lnTo>
                  <a:pt x="3" y="205"/>
                </a:lnTo>
                <a:lnTo>
                  <a:pt x="21" y="187"/>
                </a:lnTo>
                <a:lnTo>
                  <a:pt x="45" y="187"/>
                </a:lnTo>
                <a:lnTo>
                  <a:pt x="21" y="187"/>
                </a:lnTo>
                <a:lnTo>
                  <a:pt x="26" y="182"/>
                </a:lnTo>
                <a:lnTo>
                  <a:pt x="50" y="182"/>
                </a:lnTo>
                <a:lnTo>
                  <a:pt x="26" y="182"/>
                </a:lnTo>
                <a:lnTo>
                  <a:pt x="45" y="163"/>
                </a:lnTo>
                <a:lnTo>
                  <a:pt x="70" y="163"/>
                </a:lnTo>
                <a:lnTo>
                  <a:pt x="45" y="163"/>
                </a:lnTo>
                <a:lnTo>
                  <a:pt x="50" y="158"/>
                </a:lnTo>
                <a:lnTo>
                  <a:pt x="73" y="158"/>
                </a:lnTo>
                <a:lnTo>
                  <a:pt x="50" y="158"/>
                </a:lnTo>
                <a:lnTo>
                  <a:pt x="68" y="140"/>
                </a:lnTo>
                <a:lnTo>
                  <a:pt x="94" y="140"/>
                </a:lnTo>
                <a:lnTo>
                  <a:pt x="68" y="140"/>
                </a:lnTo>
                <a:lnTo>
                  <a:pt x="73" y="135"/>
                </a:lnTo>
                <a:lnTo>
                  <a:pt x="99" y="135"/>
                </a:lnTo>
                <a:lnTo>
                  <a:pt x="73" y="135"/>
                </a:lnTo>
                <a:lnTo>
                  <a:pt x="94" y="116"/>
                </a:lnTo>
                <a:lnTo>
                  <a:pt x="117" y="116"/>
                </a:lnTo>
                <a:lnTo>
                  <a:pt x="94" y="116"/>
                </a:lnTo>
                <a:lnTo>
                  <a:pt x="99" y="111"/>
                </a:lnTo>
                <a:lnTo>
                  <a:pt x="122" y="111"/>
                </a:lnTo>
                <a:lnTo>
                  <a:pt x="99" y="111"/>
                </a:lnTo>
                <a:lnTo>
                  <a:pt x="117" y="93"/>
                </a:lnTo>
                <a:lnTo>
                  <a:pt x="141" y="93"/>
                </a:lnTo>
                <a:lnTo>
                  <a:pt x="117" y="93"/>
                </a:lnTo>
                <a:lnTo>
                  <a:pt x="122" y="88"/>
                </a:lnTo>
                <a:lnTo>
                  <a:pt x="146" y="88"/>
                </a:lnTo>
                <a:lnTo>
                  <a:pt x="122" y="88"/>
                </a:lnTo>
                <a:lnTo>
                  <a:pt x="141" y="69"/>
                </a:lnTo>
                <a:lnTo>
                  <a:pt x="164" y="69"/>
                </a:lnTo>
                <a:lnTo>
                  <a:pt x="141" y="69"/>
                </a:lnTo>
                <a:lnTo>
                  <a:pt x="146" y="64"/>
                </a:lnTo>
                <a:lnTo>
                  <a:pt x="169" y="64"/>
                </a:lnTo>
                <a:lnTo>
                  <a:pt x="146" y="64"/>
                </a:lnTo>
                <a:lnTo>
                  <a:pt x="164" y="46"/>
                </a:lnTo>
                <a:lnTo>
                  <a:pt x="189" y="46"/>
                </a:lnTo>
                <a:lnTo>
                  <a:pt x="164" y="46"/>
                </a:lnTo>
                <a:lnTo>
                  <a:pt x="169" y="41"/>
                </a:lnTo>
                <a:lnTo>
                  <a:pt x="194" y="41"/>
                </a:lnTo>
                <a:lnTo>
                  <a:pt x="169" y="41"/>
                </a:lnTo>
                <a:lnTo>
                  <a:pt x="189" y="22"/>
                </a:lnTo>
                <a:lnTo>
                  <a:pt x="231" y="22"/>
                </a:lnTo>
                <a:lnTo>
                  <a:pt x="251" y="41"/>
                </a:lnTo>
                <a:lnTo>
                  <a:pt x="226" y="41"/>
                </a:lnTo>
                <a:lnTo>
                  <a:pt x="251" y="41"/>
                </a:lnTo>
                <a:lnTo>
                  <a:pt x="256" y="46"/>
                </a:lnTo>
                <a:lnTo>
                  <a:pt x="231" y="46"/>
                </a:lnTo>
                <a:lnTo>
                  <a:pt x="256" y="46"/>
                </a:lnTo>
                <a:lnTo>
                  <a:pt x="275" y="64"/>
                </a:lnTo>
                <a:lnTo>
                  <a:pt x="251" y="64"/>
                </a:lnTo>
                <a:lnTo>
                  <a:pt x="275" y="64"/>
                </a:lnTo>
                <a:lnTo>
                  <a:pt x="280" y="69"/>
                </a:lnTo>
                <a:lnTo>
                  <a:pt x="256" y="69"/>
                </a:lnTo>
                <a:lnTo>
                  <a:pt x="280" y="69"/>
                </a:lnTo>
                <a:lnTo>
                  <a:pt x="298" y="88"/>
                </a:lnTo>
                <a:lnTo>
                  <a:pt x="275" y="88"/>
                </a:lnTo>
                <a:lnTo>
                  <a:pt x="298" y="88"/>
                </a:lnTo>
                <a:lnTo>
                  <a:pt x="303" y="93"/>
                </a:lnTo>
                <a:lnTo>
                  <a:pt x="280" y="93"/>
                </a:lnTo>
                <a:lnTo>
                  <a:pt x="303" y="93"/>
                </a:lnTo>
                <a:lnTo>
                  <a:pt x="322" y="111"/>
                </a:lnTo>
                <a:lnTo>
                  <a:pt x="298" y="111"/>
                </a:lnTo>
                <a:lnTo>
                  <a:pt x="322" y="111"/>
                </a:lnTo>
                <a:lnTo>
                  <a:pt x="327" y="116"/>
                </a:lnTo>
                <a:lnTo>
                  <a:pt x="303" y="116"/>
                </a:lnTo>
                <a:lnTo>
                  <a:pt x="327" y="116"/>
                </a:lnTo>
                <a:lnTo>
                  <a:pt x="347" y="135"/>
                </a:lnTo>
                <a:lnTo>
                  <a:pt x="322" y="135"/>
                </a:lnTo>
                <a:lnTo>
                  <a:pt x="347" y="135"/>
                </a:lnTo>
                <a:lnTo>
                  <a:pt x="352" y="140"/>
                </a:lnTo>
                <a:lnTo>
                  <a:pt x="327" y="140"/>
                </a:lnTo>
                <a:lnTo>
                  <a:pt x="352" y="140"/>
                </a:lnTo>
                <a:lnTo>
                  <a:pt x="370" y="158"/>
                </a:lnTo>
                <a:lnTo>
                  <a:pt x="347" y="158"/>
                </a:lnTo>
                <a:lnTo>
                  <a:pt x="370" y="158"/>
                </a:lnTo>
                <a:lnTo>
                  <a:pt x="375" y="163"/>
                </a:lnTo>
                <a:lnTo>
                  <a:pt x="352" y="163"/>
                </a:lnTo>
                <a:lnTo>
                  <a:pt x="375" y="163"/>
                </a:lnTo>
                <a:lnTo>
                  <a:pt x="394" y="182"/>
                </a:lnTo>
                <a:lnTo>
                  <a:pt x="370" y="182"/>
                </a:lnTo>
                <a:lnTo>
                  <a:pt x="394" y="182"/>
                </a:lnTo>
                <a:lnTo>
                  <a:pt x="399" y="187"/>
                </a:lnTo>
                <a:lnTo>
                  <a:pt x="375" y="187"/>
                </a:lnTo>
                <a:lnTo>
                  <a:pt x="399" y="187"/>
                </a:lnTo>
                <a:lnTo>
                  <a:pt x="417" y="205"/>
                </a:lnTo>
                <a:lnTo>
                  <a:pt x="394" y="205"/>
                </a:lnTo>
                <a:lnTo>
                  <a:pt x="417" y="205"/>
                </a:lnTo>
                <a:lnTo>
                  <a:pt x="421" y="207"/>
                </a:lnTo>
                <a:lnTo>
                  <a:pt x="421" y="210"/>
                </a:lnTo>
                <a:lnTo>
                  <a:pt x="399" y="210"/>
                </a:lnTo>
                <a:lnTo>
                  <a:pt x="421" y="210"/>
                </a:lnTo>
                <a:lnTo>
                  <a:pt x="421" y="228"/>
                </a:lnTo>
                <a:lnTo>
                  <a:pt x="417" y="228"/>
                </a:lnTo>
                <a:lnTo>
                  <a:pt x="421" y="228"/>
                </a:lnTo>
                <a:lnTo>
                  <a:pt x="421" y="230"/>
                </a:lnTo>
                <a:lnTo>
                  <a:pt x="421" y="207"/>
                </a:lnTo>
                <a:lnTo>
                  <a:pt x="2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14" name="Freeform 305"/>
          <p:cNvSpPr>
            <a:spLocks noEditPoints="1"/>
          </p:cNvSpPr>
          <p:nvPr/>
        </p:nvSpPr>
        <p:spPr bwMode="auto">
          <a:xfrm>
            <a:off x="1243409" y="4108182"/>
            <a:ext cx="543025" cy="3175"/>
          </a:xfrm>
          <a:custGeom>
            <a:avLst/>
            <a:gdLst>
              <a:gd name="T0" fmla="*/ 3 w 421"/>
              <a:gd name="T1" fmla="*/ 0 h 2"/>
              <a:gd name="T2" fmla="*/ 0 w 421"/>
              <a:gd name="T3" fmla="*/ 0 h 2"/>
              <a:gd name="T4" fmla="*/ 0 w 421"/>
              <a:gd name="T5" fmla="*/ 2 h 2"/>
              <a:gd name="T6" fmla="*/ 3 w 421"/>
              <a:gd name="T7" fmla="*/ 0 h 2"/>
              <a:gd name="T8" fmla="*/ 421 w 421"/>
              <a:gd name="T9" fmla="*/ 0 h 2"/>
              <a:gd name="T10" fmla="*/ 417 w 421"/>
              <a:gd name="T11" fmla="*/ 0 h 2"/>
              <a:gd name="T12" fmla="*/ 421 w 421"/>
              <a:gd name="T13" fmla="*/ 2 h 2"/>
              <a:gd name="T14" fmla="*/ 421 w 421"/>
              <a:gd name="T1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1" h="2">
                <a:moveTo>
                  <a:pt x="3" y="0"/>
                </a:moveTo>
                <a:lnTo>
                  <a:pt x="0" y="0"/>
                </a:lnTo>
                <a:lnTo>
                  <a:pt x="0" y="2"/>
                </a:lnTo>
                <a:lnTo>
                  <a:pt x="3" y="0"/>
                </a:lnTo>
                <a:close/>
                <a:moveTo>
                  <a:pt x="421" y="0"/>
                </a:moveTo>
                <a:lnTo>
                  <a:pt x="417" y="0"/>
                </a:lnTo>
                <a:lnTo>
                  <a:pt x="421" y="2"/>
                </a:lnTo>
                <a:lnTo>
                  <a:pt x="421" y="0"/>
                </a:lnTo>
                <a:close/>
              </a:path>
            </a:pathLst>
          </a:custGeom>
          <a:solidFill>
            <a:srgbClr val="C2C2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15" name="Freeform 306"/>
          <p:cNvSpPr>
            <a:spLocks noEditPoints="1"/>
          </p:cNvSpPr>
          <p:nvPr/>
        </p:nvSpPr>
        <p:spPr bwMode="auto">
          <a:xfrm>
            <a:off x="1243409" y="4108182"/>
            <a:ext cx="543025" cy="3175"/>
          </a:xfrm>
          <a:custGeom>
            <a:avLst/>
            <a:gdLst>
              <a:gd name="T0" fmla="*/ 3 w 421"/>
              <a:gd name="T1" fmla="*/ 0 h 2"/>
              <a:gd name="T2" fmla="*/ 0 w 421"/>
              <a:gd name="T3" fmla="*/ 0 h 2"/>
              <a:gd name="T4" fmla="*/ 0 w 421"/>
              <a:gd name="T5" fmla="*/ 2 h 2"/>
              <a:gd name="T6" fmla="*/ 3 w 421"/>
              <a:gd name="T7" fmla="*/ 0 h 2"/>
              <a:gd name="T8" fmla="*/ 421 w 421"/>
              <a:gd name="T9" fmla="*/ 0 h 2"/>
              <a:gd name="T10" fmla="*/ 417 w 421"/>
              <a:gd name="T11" fmla="*/ 0 h 2"/>
              <a:gd name="T12" fmla="*/ 421 w 421"/>
              <a:gd name="T13" fmla="*/ 2 h 2"/>
              <a:gd name="T14" fmla="*/ 421 w 421"/>
              <a:gd name="T1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1" h="2">
                <a:moveTo>
                  <a:pt x="3" y="0"/>
                </a:moveTo>
                <a:lnTo>
                  <a:pt x="0" y="0"/>
                </a:lnTo>
                <a:lnTo>
                  <a:pt x="0" y="2"/>
                </a:lnTo>
                <a:lnTo>
                  <a:pt x="3" y="0"/>
                </a:lnTo>
                <a:moveTo>
                  <a:pt x="421" y="0"/>
                </a:moveTo>
                <a:lnTo>
                  <a:pt x="417" y="0"/>
                </a:lnTo>
                <a:lnTo>
                  <a:pt x="421" y="2"/>
                </a:lnTo>
                <a:lnTo>
                  <a:pt x="42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16" name="Freeform 307"/>
          <p:cNvSpPr>
            <a:spLocks noEditPoints="1"/>
          </p:cNvSpPr>
          <p:nvPr/>
        </p:nvSpPr>
        <p:spPr bwMode="auto">
          <a:xfrm>
            <a:off x="1243409" y="4079606"/>
            <a:ext cx="543025" cy="28575"/>
          </a:xfrm>
          <a:custGeom>
            <a:avLst/>
            <a:gdLst>
              <a:gd name="T0" fmla="*/ 21 w 421"/>
              <a:gd name="T1" fmla="*/ 0 h 18"/>
              <a:gd name="T2" fmla="*/ 0 w 421"/>
              <a:gd name="T3" fmla="*/ 0 h 18"/>
              <a:gd name="T4" fmla="*/ 0 w 421"/>
              <a:gd name="T5" fmla="*/ 18 h 18"/>
              <a:gd name="T6" fmla="*/ 3 w 421"/>
              <a:gd name="T7" fmla="*/ 18 h 18"/>
              <a:gd name="T8" fmla="*/ 21 w 421"/>
              <a:gd name="T9" fmla="*/ 0 h 18"/>
              <a:gd name="T10" fmla="*/ 421 w 421"/>
              <a:gd name="T11" fmla="*/ 0 h 18"/>
              <a:gd name="T12" fmla="*/ 399 w 421"/>
              <a:gd name="T13" fmla="*/ 0 h 18"/>
              <a:gd name="T14" fmla="*/ 417 w 421"/>
              <a:gd name="T15" fmla="*/ 18 h 18"/>
              <a:gd name="T16" fmla="*/ 421 w 421"/>
              <a:gd name="T17" fmla="*/ 18 h 18"/>
              <a:gd name="T18" fmla="*/ 421 w 421"/>
              <a:gd name="T1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1" h="18">
                <a:moveTo>
                  <a:pt x="21" y="0"/>
                </a:moveTo>
                <a:lnTo>
                  <a:pt x="0" y="0"/>
                </a:lnTo>
                <a:lnTo>
                  <a:pt x="0" y="18"/>
                </a:lnTo>
                <a:lnTo>
                  <a:pt x="3" y="18"/>
                </a:lnTo>
                <a:lnTo>
                  <a:pt x="21" y="0"/>
                </a:lnTo>
                <a:close/>
                <a:moveTo>
                  <a:pt x="421" y="0"/>
                </a:moveTo>
                <a:lnTo>
                  <a:pt x="399" y="0"/>
                </a:lnTo>
                <a:lnTo>
                  <a:pt x="417" y="18"/>
                </a:lnTo>
                <a:lnTo>
                  <a:pt x="421" y="18"/>
                </a:lnTo>
                <a:lnTo>
                  <a:pt x="421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17" name="Freeform 308"/>
          <p:cNvSpPr>
            <a:spLocks noEditPoints="1"/>
          </p:cNvSpPr>
          <p:nvPr/>
        </p:nvSpPr>
        <p:spPr bwMode="auto">
          <a:xfrm>
            <a:off x="1243409" y="4079606"/>
            <a:ext cx="543025" cy="28575"/>
          </a:xfrm>
          <a:custGeom>
            <a:avLst/>
            <a:gdLst>
              <a:gd name="T0" fmla="*/ 21 w 421"/>
              <a:gd name="T1" fmla="*/ 0 h 18"/>
              <a:gd name="T2" fmla="*/ 0 w 421"/>
              <a:gd name="T3" fmla="*/ 0 h 18"/>
              <a:gd name="T4" fmla="*/ 0 w 421"/>
              <a:gd name="T5" fmla="*/ 18 h 18"/>
              <a:gd name="T6" fmla="*/ 3 w 421"/>
              <a:gd name="T7" fmla="*/ 18 h 18"/>
              <a:gd name="T8" fmla="*/ 21 w 421"/>
              <a:gd name="T9" fmla="*/ 0 h 18"/>
              <a:gd name="T10" fmla="*/ 421 w 421"/>
              <a:gd name="T11" fmla="*/ 0 h 18"/>
              <a:gd name="T12" fmla="*/ 399 w 421"/>
              <a:gd name="T13" fmla="*/ 0 h 18"/>
              <a:gd name="T14" fmla="*/ 417 w 421"/>
              <a:gd name="T15" fmla="*/ 18 h 18"/>
              <a:gd name="T16" fmla="*/ 421 w 421"/>
              <a:gd name="T17" fmla="*/ 18 h 18"/>
              <a:gd name="T18" fmla="*/ 421 w 421"/>
              <a:gd name="T1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1" h="18">
                <a:moveTo>
                  <a:pt x="21" y="0"/>
                </a:moveTo>
                <a:lnTo>
                  <a:pt x="0" y="0"/>
                </a:lnTo>
                <a:lnTo>
                  <a:pt x="0" y="18"/>
                </a:lnTo>
                <a:lnTo>
                  <a:pt x="3" y="18"/>
                </a:lnTo>
                <a:lnTo>
                  <a:pt x="21" y="0"/>
                </a:lnTo>
                <a:moveTo>
                  <a:pt x="421" y="0"/>
                </a:moveTo>
                <a:lnTo>
                  <a:pt x="399" y="0"/>
                </a:lnTo>
                <a:lnTo>
                  <a:pt x="417" y="18"/>
                </a:lnTo>
                <a:lnTo>
                  <a:pt x="421" y="18"/>
                </a:lnTo>
                <a:lnTo>
                  <a:pt x="42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18" name="Freeform 309"/>
          <p:cNvSpPr>
            <a:spLocks noEditPoints="1"/>
          </p:cNvSpPr>
          <p:nvPr/>
        </p:nvSpPr>
        <p:spPr bwMode="auto">
          <a:xfrm>
            <a:off x="1243409" y="4071670"/>
            <a:ext cx="543025" cy="7937"/>
          </a:xfrm>
          <a:custGeom>
            <a:avLst/>
            <a:gdLst>
              <a:gd name="T0" fmla="*/ 26 w 421"/>
              <a:gd name="T1" fmla="*/ 0 h 5"/>
              <a:gd name="T2" fmla="*/ 3 w 421"/>
              <a:gd name="T3" fmla="*/ 0 h 5"/>
              <a:gd name="T4" fmla="*/ 0 w 421"/>
              <a:gd name="T5" fmla="*/ 2 h 5"/>
              <a:gd name="T6" fmla="*/ 0 w 421"/>
              <a:gd name="T7" fmla="*/ 5 h 5"/>
              <a:gd name="T8" fmla="*/ 21 w 421"/>
              <a:gd name="T9" fmla="*/ 5 h 5"/>
              <a:gd name="T10" fmla="*/ 26 w 421"/>
              <a:gd name="T11" fmla="*/ 0 h 5"/>
              <a:gd name="T12" fmla="*/ 417 w 421"/>
              <a:gd name="T13" fmla="*/ 0 h 5"/>
              <a:gd name="T14" fmla="*/ 394 w 421"/>
              <a:gd name="T15" fmla="*/ 0 h 5"/>
              <a:gd name="T16" fmla="*/ 399 w 421"/>
              <a:gd name="T17" fmla="*/ 5 h 5"/>
              <a:gd name="T18" fmla="*/ 421 w 421"/>
              <a:gd name="T19" fmla="*/ 5 h 5"/>
              <a:gd name="T20" fmla="*/ 421 w 421"/>
              <a:gd name="T21" fmla="*/ 2 h 5"/>
              <a:gd name="T22" fmla="*/ 417 w 421"/>
              <a:gd name="T2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1" h="5">
                <a:moveTo>
                  <a:pt x="26" y="0"/>
                </a:moveTo>
                <a:lnTo>
                  <a:pt x="3" y="0"/>
                </a:lnTo>
                <a:lnTo>
                  <a:pt x="0" y="2"/>
                </a:lnTo>
                <a:lnTo>
                  <a:pt x="0" y="5"/>
                </a:lnTo>
                <a:lnTo>
                  <a:pt x="21" y="5"/>
                </a:lnTo>
                <a:lnTo>
                  <a:pt x="26" y="0"/>
                </a:lnTo>
                <a:close/>
                <a:moveTo>
                  <a:pt x="417" y="0"/>
                </a:moveTo>
                <a:lnTo>
                  <a:pt x="394" y="0"/>
                </a:lnTo>
                <a:lnTo>
                  <a:pt x="399" y="5"/>
                </a:lnTo>
                <a:lnTo>
                  <a:pt x="421" y="5"/>
                </a:lnTo>
                <a:lnTo>
                  <a:pt x="421" y="2"/>
                </a:lnTo>
                <a:lnTo>
                  <a:pt x="417" y="0"/>
                </a:lnTo>
                <a:close/>
              </a:path>
            </a:pathLst>
          </a:custGeom>
          <a:solidFill>
            <a:srgbClr val="C2C2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19" name="Freeform 310"/>
          <p:cNvSpPr>
            <a:spLocks noEditPoints="1"/>
          </p:cNvSpPr>
          <p:nvPr/>
        </p:nvSpPr>
        <p:spPr bwMode="auto">
          <a:xfrm>
            <a:off x="1243409" y="4071670"/>
            <a:ext cx="543025" cy="7937"/>
          </a:xfrm>
          <a:custGeom>
            <a:avLst/>
            <a:gdLst>
              <a:gd name="T0" fmla="*/ 26 w 421"/>
              <a:gd name="T1" fmla="*/ 0 h 5"/>
              <a:gd name="T2" fmla="*/ 3 w 421"/>
              <a:gd name="T3" fmla="*/ 0 h 5"/>
              <a:gd name="T4" fmla="*/ 0 w 421"/>
              <a:gd name="T5" fmla="*/ 2 h 5"/>
              <a:gd name="T6" fmla="*/ 0 w 421"/>
              <a:gd name="T7" fmla="*/ 5 h 5"/>
              <a:gd name="T8" fmla="*/ 21 w 421"/>
              <a:gd name="T9" fmla="*/ 5 h 5"/>
              <a:gd name="T10" fmla="*/ 26 w 421"/>
              <a:gd name="T11" fmla="*/ 0 h 5"/>
              <a:gd name="T12" fmla="*/ 417 w 421"/>
              <a:gd name="T13" fmla="*/ 0 h 5"/>
              <a:gd name="T14" fmla="*/ 394 w 421"/>
              <a:gd name="T15" fmla="*/ 0 h 5"/>
              <a:gd name="T16" fmla="*/ 399 w 421"/>
              <a:gd name="T17" fmla="*/ 5 h 5"/>
              <a:gd name="T18" fmla="*/ 421 w 421"/>
              <a:gd name="T19" fmla="*/ 5 h 5"/>
              <a:gd name="T20" fmla="*/ 421 w 421"/>
              <a:gd name="T21" fmla="*/ 2 h 5"/>
              <a:gd name="T22" fmla="*/ 417 w 421"/>
              <a:gd name="T2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1" h="5">
                <a:moveTo>
                  <a:pt x="26" y="0"/>
                </a:moveTo>
                <a:lnTo>
                  <a:pt x="3" y="0"/>
                </a:lnTo>
                <a:lnTo>
                  <a:pt x="0" y="2"/>
                </a:lnTo>
                <a:lnTo>
                  <a:pt x="0" y="5"/>
                </a:lnTo>
                <a:lnTo>
                  <a:pt x="21" y="5"/>
                </a:lnTo>
                <a:lnTo>
                  <a:pt x="26" y="0"/>
                </a:lnTo>
                <a:moveTo>
                  <a:pt x="417" y="0"/>
                </a:moveTo>
                <a:lnTo>
                  <a:pt x="394" y="0"/>
                </a:lnTo>
                <a:lnTo>
                  <a:pt x="399" y="5"/>
                </a:lnTo>
                <a:lnTo>
                  <a:pt x="421" y="5"/>
                </a:lnTo>
                <a:lnTo>
                  <a:pt x="421" y="2"/>
                </a:lnTo>
                <a:lnTo>
                  <a:pt x="41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20" name="Freeform 311"/>
          <p:cNvSpPr>
            <a:spLocks noEditPoints="1"/>
          </p:cNvSpPr>
          <p:nvPr/>
        </p:nvSpPr>
        <p:spPr bwMode="auto">
          <a:xfrm>
            <a:off x="1247283" y="4043092"/>
            <a:ext cx="533996" cy="28575"/>
          </a:xfrm>
          <a:custGeom>
            <a:avLst/>
            <a:gdLst>
              <a:gd name="T0" fmla="*/ 42 w 414"/>
              <a:gd name="T1" fmla="*/ 0 h 18"/>
              <a:gd name="T2" fmla="*/ 18 w 414"/>
              <a:gd name="T3" fmla="*/ 0 h 18"/>
              <a:gd name="T4" fmla="*/ 0 w 414"/>
              <a:gd name="T5" fmla="*/ 18 h 18"/>
              <a:gd name="T6" fmla="*/ 23 w 414"/>
              <a:gd name="T7" fmla="*/ 18 h 18"/>
              <a:gd name="T8" fmla="*/ 42 w 414"/>
              <a:gd name="T9" fmla="*/ 0 h 18"/>
              <a:gd name="T10" fmla="*/ 396 w 414"/>
              <a:gd name="T11" fmla="*/ 0 h 18"/>
              <a:gd name="T12" fmla="*/ 372 w 414"/>
              <a:gd name="T13" fmla="*/ 0 h 18"/>
              <a:gd name="T14" fmla="*/ 391 w 414"/>
              <a:gd name="T15" fmla="*/ 18 h 18"/>
              <a:gd name="T16" fmla="*/ 414 w 414"/>
              <a:gd name="T17" fmla="*/ 18 h 18"/>
              <a:gd name="T18" fmla="*/ 396 w 414"/>
              <a:gd name="T1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4" h="18">
                <a:moveTo>
                  <a:pt x="42" y="0"/>
                </a:moveTo>
                <a:lnTo>
                  <a:pt x="18" y="0"/>
                </a:lnTo>
                <a:lnTo>
                  <a:pt x="0" y="18"/>
                </a:lnTo>
                <a:lnTo>
                  <a:pt x="23" y="18"/>
                </a:lnTo>
                <a:lnTo>
                  <a:pt x="42" y="0"/>
                </a:lnTo>
                <a:close/>
                <a:moveTo>
                  <a:pt x="396" y="0"/>
                </a:moveTo>
                <a:lnTo>
                  <a:pt x="372" y="0"/>
                </a:lnTo>
                <a:lnTo>
                  <a:pt x="391" y="18"/>
                </a:lnTo>
                <a:lnTo>
                  <a:pt x="414" y="18"/>
                </a:lnTo>
                <a:lnTo>
                  <a:pt x="396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21" name="Freeform 312"/>
          <p:cNvSpPr>
            <a:spLocks noEditPoints="1"/>
          </p:cNvSpPr>
          <p:nvPr/>
        </p:nvSpPr>
        <p:spPr bwMode="auto">
          <a:xfrm>
            <a:off x="1247283" y="4043092"/>
            <a:ext cx="533996" cy="28575"/>
          </a:xfrm>
          <a:custGeom>
            <a:avLst/>
            <a:gdLst>
              <a:gd name="T0" fmla="*/ 42 w 414"/>
              <a:gd name="T1" fmla="*/ 0 h 18"/>
              <a:gd name="T2" fmla="*/ 18 w 414"/>
              <a:gd name="T3" fmla="*/ 0 h 18"/>
              <a:gd name="T4" fmla="*/ 0 w 414"/>
              <a:gd name="T5" fmla="*/ 18 h 18"/>
              <a:gd name="T6" fmla="*/ 23 w 414"/>
              <a:gd name="T7" fmla="*/ 18 h 18"/>
              <a:gd name="T8" fmla="*/ 42 w 414"/>
              <a:gd name="T9" fmla="*/ 0 h 18"/>
              <a:gd name="T10" fmla="*/ 396 w 414"/>
              <a:gd name="T11" fmla="*/ 0 h 18"/>
              <a:gd name="T12" fmla="*/ 372 w 414"/>
              <a:gd name="T13" fmla="*/ 0 h 18"/>
              <a:gd name="T14" fmla="*/ 391 w 414"/>
              <a:gd name="T15" fmla="*/ 18 h 18"/>
              <a:gd name="T16" fmla="*/ 414 w 414"/>
              <a:gd name="T17" fmla="*/ 18 h 18"/>
              <a:gd name="T18" fmla="*/ 396 w 414"/>
              <a:gd name="T1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4" h="18">
                <a:moveTo>
                  <a:pt x="42" y="0"/>
                </a:moveTo>
                <a:lnTo>
                  <a:pt x="18" y="0"/>
                </a:lnTo>
                <a:lnTo>
                  <a:pt x="0" y="18"/>
                </a:lnTo>
                <a:lnTo>
                  <a:pt x="23" y="18"/>
                </a:lnTo>
                <a:lnTo>
                  <a:pt x="42" y="0"/>
                </a:lnTo>
                <a:moveTo>
                  <a:pt x="396" y="0"/>
                </a:moveTo>
                <a:lnTo>
                  <a:pt x="372" y="0"/>
                </a:lnTo>
                <a:lnTo>
                  <a:pt x="391" y="18"/>
                </a:lnTo>
                <a:lnTo>
                  <a:pt x="414" y="18"/>
                </a:lnTo>
                <a:lnTo>
                  <a:pt x="39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22" name="Freeform 313"/>
          <p:cNvSpPr>
            <a:spLocks noEditPoints="1"/>
          </p:cNvSpPr>
          <p:nvPr/>
        </p:nvSpPr>
        <p:spPr bwMode="auto">
          <a:xfrm>
            <a:off x="1270497" y="4035157"/>
            <a:ext cx="487561" cy="7937"/>
          </a:xfrm>
          <a:custGeom>
            <a:avLst/>
            <a:gdLst>
              <a:gd name="T0" fmla="*/ 29 w 378"/>
              <a:gd name="T1" fmla="*/ 0 h 5"/>
              <a:gd name="T2" fmla="*/ 5 w 378"/>
              <a:gd name="T3" fmla="*/ 0 h 5"/>
              <a:gd name="T4" fmla="*/ 0 w 378"/>
              <a:gd name="T5" fmla="*/ 5 h 5"/>
              <a:gd name="T6" fmla="*/ 24 w 378"/>
              <a:gd name="T7" fmla="*/ 5 h 5"/>
              <a:gd name="T8" fmla="*/ 29 w 378"/>
              <a:gd name="T9" fmla="*/ 0 h 5"/>
              <a:gd name="T10" fmla="*/ 373 w 378"/>
              <a:gd name="T11" fmla="*/ 0 h 5"/>
              <a:gd name="T12" fmla="*/ 349 w 378"/>
              <a:gd name="T13" fmla="*/ 0 h 5"/>
              <a:gd name="T14" fmla="*/ 354 w 378"/>
              <a:gd name="T15" fmla="*/ 5 h 5"/>
              <a:gd name="T16" fmla="*/ 378 w 378"/>
              <a:gd name="T17" fmla="*/ 5 h 5"/>
              <a:gd name="T18" fmla="*/ 373 w 378"/>
              <a:gd name="T1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8" h="5">
                <a:moveTo>
                  <a:pt x="29" y="0"/>
                </a:moveTo>
                <a:lnTo>
                  <a:pt x="5" y="0"/>
                </a:lnTo>
                <a:lnTo>
                  <a:pt x="0" y="5"/>
                </a:lnTo>
                <a:lnTo>
                  <a:pt x="24" y="5"/>
                </a:lnTo>
                <a:lnTo>
                  <a:pt x="29" y="0"/>
                </a:lnTo>
                <a:close/>
                <a:moveTo>
                  <a:pt x="373" y="0"/>
                </a:moveTo>
                <a:lnTo>
                  <a:pt x="349" y="0"/>
                </a:lnTo>
                <a:lnTo>
                  <a:pt x="354" y="5"/>
                </a:lnTo>
                <a:lnTo>
                  <a:pt x="378" y="5"/>
                </a:lnTo>
                <a:lnTo>
                  <a:pt x="373" y="0"/>
                </a:lnTo>
                <a:close/>
              </a:path>
            </a:pathLst>
          </a:custGeom>
          <a:solidFill>
            <a:srgbClr val="C2C2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23" name="Freeform 314"/>
          <p:cNvSpPr>
            <a:spLocks noEditPoints="1"/>
          </p:cNvSpPr>
          <p:nvPr/>
        </p:nvSpPr>
        <p:spPr bwMode="auto">
          <a:xfrm>
            <a:off x="1270497" y="4035157"/>
            <a:ext cx="487561" cy="7937"/>
          </a:xfrm>
          <a:custGeom>
            <a:avLst/>
            <a:gdLst>
              <a:gd name="T0" fmla="*/ 29 w 378"/>
              <a:gd name="T1" fmla="*/ 0 h 5"/>
              <a:gd name="T2" fmla="*/ 5 w 378"/>
              <a:gd name="T3" fmla="*/ 0 h 5"/>
              <a:gd name="T4" fmla="*/ 0 w 378"/>
              <a:gd name="T5" fmla="*/ 5 h 5"/>
              <a:gd name="T6" fmla="*/ 24 w 378"/>
              <a:gd name="T7" fmla="*/ 5 h 5"/>
              <a:gd name="T8" fmla="*/ 29 w 378"/>
              <a:gd name="T9" fmla="*/ 0 h 5"/>
              <a:gd name="T10" fmla="*/ 373 w 378"/>
              <a:gd name="T11" fmla="*/ 0 h 5"/>
              <a:gd name="T12" fmla="*/ 349 w 378"/>
              <a:gd name="T13" fmla="*/ 0 h 5"/>
              <a:gd name="T14" fmla="*/ 354 w 378"/>
              <a:gd name="T15" fmla="*/ 5 h 5"/>
              <a:gd name="T16" fmla="*/ 378 w 378"/>
              <a:gd name="T17" fmla="*/ 5 h 5"/>
              <a:gd name="T18" fmla="*/ 373 w 378"/>
              <a:gd name="T1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8" h="5">
                <a:moveTo>
                  <a:pt x="29" y="0"/>
                </a:moveTo>
                <a:lnTo>
                  <a:pt x="5" y="0"/>
                </a:lnTo>
                <a:lnTo>
                  <a:pt x="0" y="5"/>
                </a:lnTo>
                <a:lnTo>
                  <a:pt x="24" y="5"/>
                </a:lnTo>
                <a:lnTo>
                  <a:pt x="29" y="0"/>
                </a:lnTo>
                <a:moveTo>
                  <a:pt x="373" y="0"/>
                </a:moveTo>
                <a:lnTo>
                  <a:pt x="349" y="0"/>
                </a:lnTo>
                <a:lnTo>
                  <a:pt x="354" y="5"/>
                </a:lnTo>
                <a:lnTo>
                  <a:pt x="378" y="5"/>
                </a:lnTo>
                <a:lnTo>
                  <a:pt x="37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24" name="Freeform 315"/>
          <p:cNvSpPr>
            <a:spLocks noEditPoints="1"/>
          </p:cNvSpPr>
          <p:nvPr/>
        </p:nvSpPr>
        <p:spPr bwMode="auto">
          <a:xfrm>
            <a:off x="1276945" y="4004990"/>
            <a:ext cx="474663" cy="30163"/>
          </a:xfrm>
          <a:custGeom>
            <a:avLst/>
            <a:gdLst>
              <a:gd name="T0" fmla="*/ 44 w 368"/>
              <a:gd name="T1" fmla="*/ 0 h 19"/>
              <a:gd name="T2" fmla="*/ 19 w 368"/>
              <a:gd name="T3" fmla="*/ 0 h 19"/>
              <a:gd name="T4" fmla="*/ 0 w 368"/>
              <a:gd name="T5" fmla="*/ 19 h 19"/>
              <a:gd name="T6" fmla="*/ 24 w 368"/>
              <a:gd name="T7" fmla="*/ 19 h 19"/>
              <a:gd name="T8" fmla="*/ 44 w 368"/>
              <a:gd name="T9" fmla="*/ 0 h 19"/>
              <a:gd name="T10" fmla="*/ 349 w 368"/>
              <a:gd name="T11" fmla="*/ 0 h 19"/>
              <a:gd name="T12" fmla="*/ 326 w 368"/>
              <a:gd name="T13" fmla="*/ 0 h 19"/>
              <a:gd name="T14" fmla="*/ 344 w 368"/>
              <a:gd name="T15" fmla="*/ 19 h 19"/>
              <a:gd name="T16" fmla="*/ 368 w 368"/>
              <a:gd name="T17" fmla="*/ 19 h 19"/>
              <a:gd name="T18" fmla="*/ 349 w 368"/>
              <a:gd name="T1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8" h="19">
                <a:moveTo>
                  <a:pt x="44" y="0"/>
                </a:moveTo>
                <a:lnTo>
                  <a:pt x="19" y="0"/>
                </a:lnTo>
                <a:lnTo>
                  <a:pt x="0" y="19"/>
                </a:lnTo>
                <a:lnTo>
                  <a:pt x="24" y="19"/>
                </a:lnTo>
                <a:lnTo>
                  <a:pt x="44" y="0"/>
                </a:lnTo>
                <a:close/>
                <a:moveTo>
                  <a:pt x="349" y="0"/>
                </a:moveTo>
                <a:lnTo>
                  <a:pt x="326" y="0"/>
                </a:lnTo>
                <a:lnTo>
                  <a:pt x="344" y="19"/>
                </a:lnTo>
                <a:lnTo>
                  <a:pt x="368" y="19"/>
                </a:lnTo>
                <a:lnTo>
                  <a:pt x="349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25" name="Freeform 316"/>
          <p:cNvSpPr>
            <a:spLocks noEditPoints="1"/>
          </p:cNvSpPr>
          <p:nvPr/>
        </p:nvSpPr>
        <p:spPr bwMode="auto">
          <a:xfrm>
            <a:off x="1276945" y="4004990"/>
            <a:ext cx="474663" cy="30163"/>
          </a:xfrm>
          <a:custGeom>
            <a:avLst/>
            <a:gdLst>
              <a:gd name="T0" fmla="*/ 44 w 368"/>
              <a:gd name="T1" fmla="*/ 0 h 19"/>
              <a:gd name="T2" fmla="*/ 19 w 368"/>
              <a:gd name="T3" fmla="*/ 0 h 19"/>
              <a:gd name="T4" fmla="*/ 0 w 368"/>
              <a:gd name="T5" fmla="*/ 19 h 19"/>
              <a:gd name="T6" fmla="*/ 24 w 368"/>
              <a:gd name="T7" fmla="*/ 19 h 19"/>
              <a:gd name="T8" fmla="*/ 44 w 368"/>
              <a:gd name="T9" fmla="*/ 0 h 19"/>
              <a:gd name="T10" fmla="*/ 349 w 368"/>
              <a:gd name="T11" fmla="*/ 0 h 19"/>
              <a:gd name="T12" fmla="*/ 326 w 368"/>
              <a:gd name="T13" fmla="*/ 0 h 19"/>
              <a:gd name="T14" fmla="*/ 344 w 368"/>
              <a:gd name="T15" fmla="*/ 19 h 19"/>
              <a:gd name="T16" fmla="*/ 368 w 368"/>
              <a:gd name="T17" fmla="*/ 19 h 19"/>
              <a:gd name="T18" fmla="*/ 349 w 368"/>
              <a:gd name="T1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8" h="19">
                <a:moveTo>
                  <a:pt x="44" y="0"/>
                </a:moveTo>
                <a:lnTo>
                  <a:pt x="19" y="0"/>
                </a:lnTo>
                <a:lnTo>
                  <a:pt x="0" y="19"/>
                </a:lnTo>
                <a:lnTo>
                  <a:pt x="24" y="19"/>
                </a:lnTo>
                <a:lnTo>
                  <a:pt x="44" y="0"/>
                </a:lnTo>
                <a:moveTo>
                  <a:pt x="349" y="0"/>
                </a:moveTo>
                <a:lnTo>
                  <a:pt x="326" y="0"/>
                </a:lnTo>
                <a:lnTo>
                  <a:pt x="344" y="19"/>
                </a:lnTo>
                <a:lnTo>
                  <a:pt x="368" y="19"/>
                </a:lnTo>
                <a:lnTo>
                  <a:pt x="34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26" name="Freeform 317"/>
          <p:cNvSpPr>
            <a:spLocks noEditPoints="1"/>
          </p:cNvSpPr>
          <p:nvPr/>
        </p:nvSpPr>
        <p:spPr bwMode="auto">
          <a:xfrm>
            <a:off x="1301454" y="3997057"/>
            <a:ext cx="425648" cy="7937"/>
          </a:xfrm>
          <a:custGeom>
            <a:avLst/>
            <a:gdLst>
              <a:gd name="T0" fmla="*/ 28 w 330"/>
              <a:gd name="T1" fmla="*/ 0 h 5"/>
              <a:gd name="T2" fmla="*/ 5 w 330"/>
              <a:gd name="T3" fmla="*/ 0 h 5"/>
              <a:gd name="T4" fmla="*/ 0 w 330"/>
              <a:gd name="T5" fmla="*/ 5 h 5"/>
              <a:gd name="T6" fmla="*/ 25 w 330"/>
              <a:gd name="T7" fmla="*/ 5 h 5"/>
              <a:gd name="T8" fmla="*/ 28 w 330"/>
              <a:gd name="T9" fmla="*/ 0 h 5"/>
              <a:gd name="T10" fmla="*/ 325 w 330"/>
              <a:gd name="T11" fmla="*/ 0 h 5"/>
              <a:gd name="T12" fmla="*/ 302 w 330"/>
              <a:gd name="T13" fmla="*/ 0 h 5"/>
              <a:gd name="T14" fmla="*/ 307 w 330"/>
              <a:gd name="T15" fmla="*/ 5 h 5"/>
              <a:gd name="T16" fmla="*/ 330 w 330"/>
              <a:gd name="T17" fmla="*/ 5 h 5"/>
              <a:gd name="T18" fmla="*/ 325 w 330"/>
              <a:gd name="T1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0" h="5">
                <a:moveTo>
                  <a:pt x="28" y="0"/>
                </a:moveTo>
                <a:lnTo>
                  <a:pt x="5" y="0"/>
                </a:lnTo>
                <a:lnTo>
                  <a:pt x="0" y="5"/>
                </a:lnTo>
                <a:lnTo>
                  <a:pt x="25" y="5"/>
                </a:lnTo>
                <a:lnTo>
                  <a:pt x="28" y="0"/>
                </a:lnTo>
                <a:close/>
                <a:moveTo>
                  <a:pt x="325" y="0"/>
                </a:moveTo>
                <a:lnTo>
                  <a:pt x="302" y="0"/>
                </a:lnTo>
                <a:lnTo>
                  <a:pt x="307" y="5"/>
                </a:lnTo>
                <a:lnTo>
                  <a:pt x="330" y="5"/>
                </a:lnTo>
                <a:lnTo>
                  <a:pt x="325" y="0"/>
                </a:lnTo>
                <a:close/>
              </a:path>
            </a:pathLst>
          </a:custGeom>
          <a:solidFill>
            <a:srgbClr val="C2C2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27" name="Freeform 318"/>
          <p:cNvSpPr>
            <a:spLocks noEditPoints="1"/>
          </p:cNvSpPr>
          <p:nvPr/>
        </p:nvSpPr>
        <p:spPr bwMode="auto">
          <a:xfrm>
            <a:off x="1301454" y="3997057"/>
            <a:ext cx="425648" cy="7937"/>
          </a:xfrm>
          <a:custGeom>
            <a:avLst/>
            <a:gdLst>
              <a:gd name="T0" fmla="*/ 28 w 330"/>
              <a:gd name="T1" fmla="*/ 0 h 5"/>
              <a:gd name="T2" fmla="*/ 5 w 330"/>
              <a:gd name="T3" fmla="*/ 0 h 5"/>
              <a:gd name="T4" fmla="*/ 0 w 330"/>
              <a:gd name="T5" fmla="*/ 5 h 5"/>
              <a:gd name="T6" fmla="*/ 25 w 330"/>
              <a:gd name="T7" fmla="*/ 5 h 5"/>
              <a:gd name="T8" fmla="*/ 28 w 330"/>
              <a:gd name="T9" fmla="*/ 0 h 5"/>
              <a:gd name="T10" fmla="*/ 325 w 330"/>
              <a:gd name="T11" fmla="*/ 0 h 5"/>
              <a:gd name="T12" fmla="*/ 302 w 330"/>
              <a:gd name="T13" fmla="*/ 0 h 5"/>
              <a:gd name="T14" fmla="*/ 307 w 330"/>
              <a:gd name="T15" fmla="*/ 5 h 5"/>
              <a:gd name="T16" fmla="*/ 330 w 330"/>
              <a:gd name="T17" fmla="*/ 5 h 5"/>
              <a:gd name="T18" fmla="*/ 325 w 330"/>
              <a:gd name="T1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0" h="5">
                <a:moveTo>
                  <a:pt x="28" y="0"/>
                </a:moveTo>
                <a:lnTo>
                  <a:pt x="5" y="0"/>
                </a:lnTo>
                <a:lnTo>
                  <a:pt x="0" y="5"/>
                </a:lnTo>
                <a:lnTo>
                  <a:pt x="25" y="5"/>
                </a:lnTo>
                <a:lnTo>
                  <a:pt x="28" y="0"/>
                </a:lnTo>
                <a:moveTo>
                  <a:pt x="325" y="0"/>
                </a:moveTo>
                <a:lnTo>
                  <a:pt x="302" y="0"/>
                </a:lnTo>
                <a:lnTo>
                  <a:pt x="307" y="5"/>
                </a:lnTo>
                <a:lnTo>
                  <a:pt x="330" y="5"/>
                </a:lnTo>
                <a:lnTo>
                  <a:pt x="32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28" name="Freeform 319"/>
          <p:cNvSpPr>
            <a:spLocks noEditPoints="1"/>
          </p:cNvSpPr>
          <p:nvPr/>
        </p:nvSpPr>
        <p:spPr bwMode="auto">
          <a:xfrm>
            <a:off x="1307902" y="3968482"/>
            <a:ext cx="412750" cy="28575"/>
          </a:xfrm>
          <a:custGeom>
            <a:avLst/>
            <a:gdLst>
              <a:gd name="T0" fmla="*/ 44 w 320"/>
              <a:gd name="T1" fmla="*/ 0 h 18"/>
              <a:gd name="T2" fmla="*/ 18 w 320"/>
              <a:gd name="T3" fmla="*/ 0 h 18"/>
              <a:gd name="T4" fmla="*/ 0 w 320"/>
              <a:gd name="T5" fmla="*/ 18 h 18"/>
              <a:gd name="T6" fmla="*/ 23 w 320"/>
              <a:gd name="T7" fmla="*/ 18 h 18"/>
              <a:gd name="T8" fmla="*/ 44 w 320"/>
              <a:gd name="T9" fmla="*/ 0 h 18"/>
              <a:gd name="T10" fmla="*/ 302 w 320"/>
              <a:gd name="T11" fmla="*/ 0 h 18"/>
              <a:gd name="T12" fmla="*/ 277 w 320"/>
              <a:gd name="T13" fmla="*/ 0 h 18"/>
              <a:gd name="T14" fmla="*/ 297 w 320"/>
              <a:gd name="T15" fmla="*/ 18 h 18"/>
              <a:gd name="T16" fmla="*/ 320 w 320"/>
              <a:gd name="T17" fmla="*/ 18 h 18"/>
              <a:gd name="T18" fmla="*/ 302 w 320"/>
              <a:gd name="T1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0" h="18">
                <a:moveTo>
                  <a:pt x="44" y="0"/>
                </a:moveTo>
                <a:lnTo>
                  <a:pt x="18" y="0"/>
                </a:lnTo>
                <a:lnTo>
                  <a:pt x="0" y="18"/>
                </a:lnTo>
                <a:lnTo>
                  <a:pt x="23" y="18"/>
                </a:lnTo>
                <a:lnTo>
                  <a:pt x="44" y="0"/>
                </a:lnTo>
                <a:close/>
                <a:moveTo>
                  <a:pt x="302" y="0"/>
                </a:moveTo>
                <a:lnTo>
                  <a:pt x="277" y="0"/>
                </a:lnTo>
                <a:lnTo>
                  <a:pt x="297" y="18"/>
                </a:lnTo>
                <a:lnTo>
                  <a:pt x="320" y="18"/>
                </a:lnTo>
                <a:lnTo>
                  <a:pt x="302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29" name="Freeform 320"/>
          <p:cNvSpPr>
            <a:spLocks noEditPoints="1"/>
          </p:cNvSpPr>
          <p:nvPr/>
        </p:nvSpPr>
        <p:spPr bwMode="auto">
          <a:xfrm>
            <a:off x="1307902" y="3968482"/>
            <a:ext cx="412750" cy="28575"/>
          </a:xfrm>
          <a:custGeom>
            <a:avLst/>
            <a:gdLst>
              <a:gd name="T0" fmla="*/ 44 w 320"/>
              <a:gd name="T1" fmla="*/ 0 h 18"/>
              <a:gd name="T2" fmla="*/ 18 w 320"/>
              <a:gd name="T3" fmla="*/ 0 h 18"/>
              <a:gd name="T4" fmla="*/ 0 w 320"/>
              <a:gd name="T5" fmla="*/ 18 h 18"/>
              <a:gd name="T6" fmla="*/ 23 w 320"/>
              <a:gd name="T7" fmla="*/ 18 h 18"/>
              <a:gd name="T8" fmla="*/ 44 w 320"/>
              <a:gd name="T9" fmla="*/ 0 h 18"/>
              <a:gd name="T10" fmla="*/ 302 w 320"/>
              <a:gd name="T11" fmla="*/ 0 h 18"/>
              <a:gd name="T12" fmla="*/ 277 w 320"/>
              <a:gd name="T13" fmla="*/ 0 h 18"/>
              <a:gd name="T14" fmla="*/ 297 w 320"/>
              <a:gd name="T15" fmla="*/ 18 h 18"/>
              <a:gd name="T16" fmla="*/ 320 w 320"/>
              <a:gd name="T17" fmla="*/ 18 h 18"/>
              <a:gd name="T18" fmla="*/ 302 w 320"/>
              <a:gd name="T1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0" h="18">
                <a:moveTo>
                  <a:pt x="44" y="0"/>
                </a:moveTo>
                <a:lnTo>
                  <a:pt x="18" y="0"/>
                </a:lnTo>
                <a:lnTo>
                  <a:pt x="0" y="18"/>
                </a:lnTo>
                <a:lnTo>
                  <a:pt x="23" y="18"/>
                </a:lnTo>
                <a:lnTo>
                  <a:pt x="44" y="0"/>
                </a:lnTo>
                <a:moveTo>
                  <a:pt x="302" y="0"/>
                </a:moveTo>
                <a:lnTo>
                  <a:pt x="277" y="0"/>
                </a:lnTo>
                <a:lnTo>
                  <a:pt x="297" y="18"/>
                </a:lnTo>
                <a:lnTo>
                  <a:pt x="320" y="18"/>
                </a:lnTo>
                <a:lnTo>
                  <a:pt x="30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30" name="Freeform 321"/>
          <p:cNvSpPr>
            <a:spLocks noEditPoints="1"/>
          </p:cNvSpPr>
          <p:nvPr/>
        </p:nvSpPr>
        <p:spPr bwMode="auto">
          <a:xfrm>
            <a:off x="1331120" y="3960545"/>
            <a:ext cx="366316" cy="7937"/>
          </a:xfrm>
          <a:custGeom>
            <a:avLst/>
            <a:gdLst>
              <a:gd name="T0" fmla="*/ 31 w 284"/>
              <a:gd name="T1" fmla="*/ 0 h 5"/>
              <a:gd name="T2" fmla="*/ 5 w 284"/>
              <a:gd name="T3" fmla="*/ 0 h 5"/>
              <a:gd name="T4" fmla="*/ 0 w 284"/>
              <a:gd name="T5" fmla="*/ 5 h 5"/>
              <a:gd name="T6" fmla="*/ 26 w 284"/>
              <a:gd name="T7" fmla="*/ 5 h 5"/>
              <a:gd name="T8" fmla="*/ 31 w 284"/>
              <a:gd name="T9" fmla="*/ 0 h 5"/>
              <a:gd name="T10" fmla="*/ 279 w 284"/>
              <a:gd name="T11" fmla="*/ 0 h 5"/>
              <a:gd name="T12" fmla="*/ 254 w 284"/>
              <a:gd name="T13" fmla="*/ 0 h 5"/>
              <a:gd name="T14" fmla="*/ 259 w 284"/>
              <a:gd name="T15" fmla="*/ 5 h 5"/>
              <a:gd name="T16" fmla="*/ 284 w 284"/>
              <a:gd name="T17" fmla="*/ 5 h 5"/>
              <a:gd name="T18" fmla="*/ 279 w 284"/>
              <a:gd name="T1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5">
                <a:moveTo>
                  <a:pt x="31" y="0"/>
                </a:moveTo>
                <a:lnTo>
                  <a:pt x="5" y="0"/>
                </a:lnTo>
                <a:lnTo>
                  <a:pt x="0" y="5"/>
                </a:lnTo>
                <a:lnTo>
                  <a:pt x="26" y="5"/>
                </a:lnTo>
                <a:lnTo>
                  <a:pt x="31" y="0"/>
                </a:lnTo>
                <a:close/>
                <a:moveTo>
                  <a:pt x="279" y="0"/>
                </a:moveTo>
                <a:lnTo>
                  <a:pt x="254" y="0"/>
                </a:lnTo>
                <a:lnTo>
                  <a:pt x="259" y="5"/>
                </a:lnTo>
                <a:lnTo>
                  <a:pt x="284" y="5"/>
                </a:lnTo>
                <a:lnTo>
                  <a:pt x="279" y="0"/>
                </a:lnTo>
                <a:close/>
              </a:path>
            </a:pathLst>
          </a:custGeom>
          <a:solidFill>
            <a:srgbClr val="C2C2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31" name="Freeform 322"/>
          <p:cNvSpPr>
            <a:spLocks noEditPoints="1"/>
          </p:cNvSpPr>
          <p:nvPr/>
        </p:nvSpPr>
        <p:spPr bwMode="auto">
          <a:xfrm>
            <a:off x="1331120" y="3960545"/>
            <a:ext cx="366316" cy="7937"/>
          </a:xfrm>
          <a:custGeom>
            <a:avLst/>
            <a:gdLst>
              <a:gd name="T0" fmla="*/ 31 w 284"/>
              <a:gd name="T1" fmla="*/ 0 h 5"/>
              <a:gd name="T2" fmla="*/ 5 w 284"/>
              <a:gd name="T3" fmla="*/ 0 h 5"/>
              <a:gd name="T4" fmla="*/ 0 w 284"/>
              <a:gd name="T5" fmla="*/ 5 h 5"/>
              <a:gd name="T6" fmla="*/ 26 w 284"/>
              <a:gd name="T7" fmla="*/ 5 h 5"/>
              <a:gd name="T8" fmla="*/ 31 w 284"/>
              <a:gd name="T9" fmla="*/ 0 h 5"/>
              <a:gd name="T10" fmla="*/ 279 w 284"/>
              <a:gd name="T11" fmla="*/ 0 h 5"/>
              <a:gd name="T12" fmla="*/ 254 w 284"/>
              <a:gd name="T13" fmla="*/ 0 h 5"/>
              <a:gd name="T14" fmla="*/ 259 w 284"/>
              <a:gd name="T15" fmla="*/ 5 h 5"/>
              <a:gd name="T16" fmla="*/ 284 w 284"/>
              <a:gd name="T17" fmla="*/ 5 h 5"/>
              <a:gd name="T18" fmla="*/ 279 w 284"/>
              <a:gd name="T1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5">
                <a:moveTo>
                  <a:pt x="31" y="0"/>
                </a:moveTo>
                <a:lnTo>
                  <a:pt x="5" y="0"/>
                </a:lnTo>
                <a:lnTo>
                  <a:pt x="0" y="5"/>
                </a:lnTo>
                <a:lnTo>
                  <a:pt x="26" y="5"/>
                </a:lnTo>
                <a:lnTo>
                  <a:pt x="31" y="0"/>
                </a:lnTo>
                <a:moveTo>
                  <a:pt x="279" y="0"/>
                </a:moveTo>
                <a:lnTo>
                  <a:pt x="254" y="0"/>
                </a:lnTo>
                <a:lnTo>
                  <a:pt x="259" y="5"/>
                </a:lnTo>
                <a:lnTo>
                  <a:pt x="284" y="5"/>
                </a:lnTo>
                <a:lnTo>
                  <a:pt x="27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32" name="Freeform 323"/>
          <p:cNvSpPr>
            <a:spLocks noEditPoints="1"/>
          </p:cNvSpPr>
          <p:nvPr/>
        </p:nvSpPr>
        <p:spPr bwMode="auto">
          <a:xfrm>
            <a:off x="1337573" y="3930377"/>
            <a:ext cx="353417" cy="30163"/>
          </a:xfrm>
          <a:custGeom>
            <a:avLst/>
            <a:gdLst>
              <a:gd name="T0" fmla="*/ 44 w 274"/>
              <a:gd name="T1" fmla="*/ 0 h 19"/>
              <a:gd name="T2" fmla="*/ 21 w 274"/>
              <a:gd name="T3" fmla="*/ 0 h 19"/>
              <a:gd name="T4" fmla="*/ 0 w 274"/>
              <a:gd name="T5" fmla="*/ 19 h 19"/>
              <a:gd name="T6" fmla="*/ 26 w 274"/>
              <a:gd name="T7" fmla="*/ 19 h 19"/>
              <a:gd name="T8" fmla="*/ 44 w 274"/>
              <a:gd name="T9" fmla="*/ 0 h 19"/>
              <a:gd name="T10" fmla="*/ 254 w 274"/>
              <a:gd name="T11" fmla="*/ 0 h 19"/>
              <a:gd name="T12" fmla="*/ 230 w 274"/>
              <a:gd name="T13" fmla="*/ 0 h 19"/>
              <a:gd name="T14" fmla="*/ 249 w 274"/>
              <a:gd name="T15" fmla="*/ 19 h 19"/>
              <a:gd name="T16" fmla="*/ 274 w 274"/>
              <a:gd name="T17" fmla="*/ 19 h 19"/>
              <a:gd name="T18" fmla="*/ 254 w 274"/>
              <a:gd name="T1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4" h="19">
                <a:moveTo>
                  <a:pt x="44" y="0"/>
                </a:moveTo>
                <a:lnTo>
                  <a:pt x="21" y="0"/>
                </a:lnTo>
                <a:lnTo>
                  <a:pt x="0" y="19"/>
                </a:lnTo>
                <a:lnTo>
                  <a:pt x="26" y="19"/>
                </a:lnTo>
                <a:lnTo>
                  <a:pt x="44" y="0"/>
                </a:lnTo>
                <a:close/>
                <a:moveTo>
                  <a:pt x="254" y="0"/>
                </a:moveTo>
                <a:lnTo>
                  <a:pt x="230" y="0"/>
                </a:lnTo>
                <a:lnTo>
                  <a:pt x="249" y="19"/>
                </a:lnTo>
                <a:lnTo>
                  <a:pt x="274" y="19"/>
                </a:lnTo>
                <a:lnTo>
                  <a:pt x="254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33" name="Freeform 324"/>
          <p:cNvSpPr>
            <a:spLocks noEditPoints="1"/>
          </p:cNvSpPr>
          <p:nvPr/>
        </p:nvSpPr>
        <p:spPr bwMode="auto">
          <a:xfrm>
            <a:off x="1337573" y="3930377"/>
            <a:ext cx="353417" cy="30163"/>
          </a:xfrm>
          <a:custGeom>
            <a:avLst/>
            <a:gdLst>
              <a:gd name="T0" fmla="*/ 44 w 274"/>
              <a:gd name="T1" fmla="*/ 0 h 19"/>
              <a:gd name="T2" fmla="*/ 21 w 274"/>
              <a:gd name="T3" fmla="*/ 0 h 19"/>
              <a:gd name="T4" fmla="*/ 0 w 274"/>
              <a:gd name="T5" fmla="*/ 19 h 19"/>
              <a:gd name="T6" fmla="*/ 26 w 274"/>
              <a:gd name="T7" fmla="*/ 19 h 19"/>
              <a:gd name="T8" fmla="*/ 44 w 274"/>
              <a:gd name="T9" fmla="*/ 0 h 19"/>
              <a:gd name="T10" fmla="*/ 254 w 274"/>
              <a:gd name="T11" fmla="*/ 0 h 19"/>
              <a:gd name="T12" fmla="*/ 230 w 274"/>
              <a:gd name="T13" fmla="*/ 0 h 19"/>
              <a:gd name="T14" fmla="*/ 249 w 274"/>
              <a:gd name="T15" fmla="*/ 19 h 19"/>
              <a:gd name="T16" fmla="*/ 274 w 274"/>
              <a:gd name="T17" fmla="*/ 19 h 19"/>
              <a:gd name="T18" fmla="*/ 254 w 274"/>
              <a:gd name="T1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4" h="19">
                <a:moveTo>
                  <a:pt x="44" y="0"/>
                </a:moveTo>
                <a:lnTo>
                  <a:pt x="21" y="0"/>
                </a:lnTo>
                <a:lnTo>
                  <a:pt x="0" y="19"/>
                </a:lnTo>
                <a:lnTo>
                  <a:pt x="26" y="19"/>
                </a:lnTo>
                <a:lnTo>
                  <a:pt x="44" y="0"/>
                </a:lnTo>
                <a:moveTo>
                  <a:pt x="254" y="0"/>
                </a:moveTo>
                <a:lnTo>
                  <a:pt x="230" y="0"/>
                </a:lnTo>
                <a:lnTo>
                  <a:pt x="249" y="19"/>
                </a:lnTo>
                <a:lnTo>
                  <a:pt x="274" y="19"/>
                </a:lnTo>
                <a:lnTo>
                  <a:pt x="25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34" name="Freeform 325"/>
          <p:cNvSpPr>
            <a:spLocks noEditPoints="1"/>
          </p:cNvSpPr>
          <p:nvPr/>
        </p:nvSpPr>
        <p:spPr bwMode="auto">
          <a:xfrm>
            <a:off x="1364654" y="3922445"/>
            <a:ext cx="300534" cy="7937"/>
          </a:xfrm>
          <a:custGeom>
            <a:avLst/>
            <a:gdLst>
              <a:gd name="T0" fmla="*/ 28 w 233"/>
              <a:gd name="T1" fmla="*/ 0 h 5"/>
              <a:gd name="T2" fmla="*/ 5 w 233"/>
              <a:gd name="T3" fmla="*/ 0 h 5"/>
              <a:gd name="T4" fmla="*/ 0 w 233"/>
              <a:gd name="T5" fmla="*/ 5 h 5"/>
              <a:gd name="T6" fmla="*/ 23 w 233"/>
              <a:gd name="T7" fmla="*/ 5 h 5"/>
              <a:gd name="T8" fmla="*/ 28 w 233"/>
              <a:gd name="T9" fmla="*/ 0 h 5"/>
              <a:gd name="T10" fmla="*/ 228 w 233"/>
              <a:gd name="T11" fmla="*/ 0 h 5"/>
              <a:gd name="T12" fmla="*/ 204 w 233"/>
              <a:gd name="T13" fmla="*/ 0 h 5"/>
              <a:gd name="T14" fmla="*/ 209 w 233"/>
              <a:gd name="T15" fmla="*/ 5 h 5"/>
              <a:gd name="T16" fmla="*/ 233 w 233"/>
              <a:gd name="T17" fmla="*/ 5 h 5"/>
              <a:gd name="T18" fmla="*/ 228 w 233"/>
              <a:gd name="T1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3" h="5">
                <a:moveTo>
                  <a:pt x="28" y="0"/>
                </a:moveTo>
                <a:lnTo>
                  <a:pt x="5" y="0"/>
                </a:lnTo>
                <a:lnTo>
                  <a:pt x="0" y="5"/>
                </a:lnTo>
                <a:lnTo>
                  <a:pt x="23" y="5"/>
                </a:lnTo>
                <a:lnTo>
                  <a:pt x="28" y="0"/>
                </a:lnTo>
                <a:close/>
                <a:moveTo>
                  <a:pt x="228" y="0"/>
                </a:moveTo>
                <a:lnTo>
                  <a:pt x="204" y="0"/>
                </a:lnTo>
                <a:lnTo>
                  <a:pt x="209" y="5"/>
                </a:lnTo>
                <a:lnTo>
                  <a:pt x="233" y="5"/>
                </a:lnTo>
                <a:lnTo>
                  <a:pt x="228" y="0"/>
                </a:lnTo>
                <a:close/>
              </a:path>
            </a:pathLst>
          </a:custGeom>
          <a:solidFill>
            <a:srgbClr val="C2C2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35" name="Freeform 326"/>
          <p:cNvSpPr>
            <a:spLocks noEditPoints="1"/>
          </p:cNvSpPr>
          <p:nvPr/>
        </p:nvSpPr>
        <p:spPr bwMode="auto">
          <a:xfrm>
            <a:off x="1364654" y="3922445"/>
            <a:ext cx="300534" cy="7937"/>
          </a:xfrm>
          <a:custGeom>
            <a:avLst/>
            <a:gdLst>
              <a:gd name="T0" fmla="*/ 28 w 233"/>
              <a:gd name="T1" fmla="*/ 0 h 5"/>
              <a:gd name="T2" fmla="*/ 5 w 233"/>
              <a:gd name="T3" fmla="*/ 0 h 5"/>
              <a:gd name="T4" fmla="*/ 0 w 233"/>
              <a:gd name="T5" fmla="*/ 5 h 5"/>
              <a:gd name="T6" fmla="*/ 23 w 233"/>
              <a:gd name="T7" fmla="*/ 5 h 5"/>
              <a:gd name="T8" fmla="*/ 28 w 233"/>
              <a:gd name="T9" fmla="*/ 0 h 5"/>
              <a:gd name="T10" fmla="*/ 228 w 233"/>
              <a:gd name="T11" fmla="*/ 0 h 5"/>
              <a:gd name="T12" fmla="*/ 204 w 233"/>
              <a:gd name="T13" fmla="*/ 0 h 5"/>
              <a:gd name="T14" fmla="*/ 209 w 233"/>
              <a:gd name="T15" fmla="*/ 5 h 5"/>
              <a:gd name="T16" fmla="*/ 233 w 233"/>
              <a:gd name="T17" fmla="*/ 5 h 5"/>
              <a:gd name="T18" fmla="*/ 228 w 233"/>
              <a:gd name="T1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3" h="5">
                <a:moveTo>
                  <a:pt x="28" y="0"/>
                </a:moveTo>
                <a:lnTo>
                  <a:pt x="5" y="0"/>
                </a:lnTo>
                <a:lnTo>
                  <a:pt x="0" y="5"/>
                </a:lnTo>
                <a:lnTo>
                  <a:pt x="23" y="5"/>
                </a:lnTo>
                <a:lnTo>
                  <a:pt x="28" y="0"/>
                </a:lnTo>
                <a:moveTo>
                  <a:pt x="228" y="0"/>
                </a:moveTo>
                <a:lnTo>
                  <a:pt x="204" y="0"/>
                </a:lnTo>
                <a:lnTo>
                  <a:pt x="209" y="5"/>
                </a:lnTo>
                <a:lnTo>
                  <a:pt x="233" y="5"/>
                </a:lnTo>
                <a:lnTo>
                  <a:pt x="22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36" name="Freeform 327"/>
          <p:cNvSpPr>
            <a:spLocks noEditPoints="1"/>
          </p:cNvSpPr>
          <p:nvPr/>
        </p:nvSpPr>
        <p:spPr bwMode="auto">
          <a:xfrm>
            <a:off x="1371105" y="3893870"/>
            <a:ext cx="287636" cy="28575"/>
          </a:xfrm>
          <a:custGeom>
            <a:avLst/>
            <a:gdLst>
              <a:gd name="T0" fmla="*/ 42 w 223"/>
              <a:gd name="T1" fmla="*/ 0 h 18"/>
              <a:gd name="T2" fmla="*/ 18 w 223"/>
              <a:gd name="T3" fmla="*/ 0 h 18"/>
              <a:gd name="T4" fmla="*/ 0 w 223"/>
              <a:gd name="T5" fmla="*/ 18 h 18"/>
              <a:gd name="T6" fmla="*/ 23 w 223"/>
              <a:gd name="T7" fmla="*/ 18 h 18"/>
              <a:gd name="T8" fmla="*/ 42 w 223"/>
              <a:gd name="T9" fmla="*/ 0 h 18"/>
              <a:gd name="T10" fmla="*/ 204 w 223"/>
              <a:gd name="T11" fmla="*/ 0 h 18"/>
              <a:gd name="T12" fmla="*/ 181 w 223"/>
              <a:gd name="T13" fmla="*/ 0 h 18"/>
              <a:gd name="T14" fmla="*/ 199 w 223"/>
              <a:gd name="T15" fmla="*/ 18 h 18"/>
              <a:gd name="T16" fmla="*/ 223 w 223"/>
              <a:gd name="T17" fmla="*/ 18 h 18"/>
              <a:gd name="T18" fmla="*/ 204 w 223"/>
              <a:gd name="T1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8">
                <a:moveTo>
                  <a:pt x="42" y="0"/>
                </a:moveTo>
                <a:lnTo>
                  <a:pt x="18" y="0"/>
                </a:lnTo>
                <a:lnTo>
                  <a:pt x="0" y="18"/>
                </a:lnTo>
                <a:lnTo>
                  <a:pt x="23" y="18"/>
                </a:lnTo>
                <a:lnTo>
                  <a:pt x="42" y="0"/>
                </a:lnTo>
                <a:close/>
                <a:moveTo>
                  <a:pt x="204" y="0"/>
                </a:moveTo>
                <a:lnTo>
                  <a:pt x="181" y="0"/>
                </a:lnTo>
                <a:lnTo>
                  <a:pt x="199" y="18"/>
                </a:lnTo>
                <a:lnTo>
                  <a:pt x="223" y="18"/>
                </a:lnTo>
                <a:lnTo>
                  <a:pt x="204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37" name="Freeform 328"/>
          <p:cNvSpPr>
            <a:spLocks noEditPoints="1"/>
          </p:cNvSpPr>
          <p:nvPr/>
        </p:nvSpPr>
        <p:spPr bwMode="auto">
          <a:xfrm>
            <a:off x="1371105" y="3893870"/>
            <a:ext cx="287636" cy="28575"/>
          </a:xfrm>
          <a:custGeom>
            <a:avLst/>
            <a:gdLst>
              <a:gd name="T0" fmla="*/ 42 w 223"/>
              <a:gd name="T1" fmla="*/ 0 h 18"/>
              <a:gd name="T2" fmla="*/ 18 w 223"/>
              <a:gd name="T3" fmla="*/ 0 h 18"/>
              <a:gd name="T4" fmla="*/ 0 w 223"/>
              <a:gd name="T5" fmla="*/ 18 h 18"/>
              <a:gd name="T6" fmla="*/ 23 w 223"/>
              <a:gd name="T7" fmla="*/ 18 h 18"/>
              <a:gd name="T8" fmla="*/ 42 w 223"/>
              <a:gd name="T9" fmla="*/ 0 h 18"/>
              <a:gd name="T10" fmla="*/ 204 w 223"/>
              <a:gd name="T11" fmla="*/ 0 h 18"/>
              <a:gd name="T12" fmla="*/ 181 w 223"/>
              <a:gd name="T13" fmla="*/ 0 h 18"/>
              <a:gd name="T14" fmla="*/ 199 w 223"/>
              <a:gd name="T15" fmla="*/ 18 h 18"/>
              <a:gd name="T16" fmla="*/ 223 w 223"/>
              <a:gd name="T17" fmla="*/ 18 h 18"/>
              <a:gd name="T18" fmla="*/ 204 w 223"/>
              <a:gd name="T1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8">
                <a:moveTo>
                  <a:pt x="42" y="0"/>
                </a:moveTo>
                <a:lnTo>
                  <a:pt x="18" y="0"/>
                </a:lnTo>
                <a:lnTo>
                  <a:pt x="0" y="18"/>
                </a:lnTo>
                <a:lnTo>
                  <a:pt x="23" y="18"/>
                </a:lnTo>
                <a:lnTo>
                  <a:pt x="42" y="0"/>
                </a:lnTo>
                <a:moveTo>
                  <a:pt x="204" y="0"/>
                </a:moveTo>
                <a:lnTo>
                  <a:pt x="181" y="0"/>
                </a:lnTo>
                <a:lnTo>
                  <a:pt x="199" y="18"/>
                </a:lnTo>
                <a:lnTo>
                  <a:pt x="223" y="18"/>
                </a:lnTo>
                <a:lnTo>
                  <a:pt x="20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38" name="Freeform 329"/>
          <p:cNvSpPr>
            <a:spLocks noEditPoints="1"/>
          </p:cNvSpPr>
          <p:nvPr/>
        </p:nvSpPr>
        <p:spPr bwMode="auto">
          <a:xfrm>
            <a:off x="1394322" y="3885931"/>
            <a:ext cx="239911" cy="7937"/>
          </a:xfrm>
          <a:custGeom>
            <a:avLst/>
            <a:gdLst>
              <a:gd name="T0" fmla="*/ 29 w 186"/>
              <a:gd name="T1" fmla="*/ 0 h 5"/>
              <a:gd name="T2" fmla="*/ 5 w 186"/>
              <a:gd name="T3" fmla="*/ 0 h 5"/>
              <a:gd name="T4" fmla="*/ 0 w 186"/>
              <a:gd name="T5" fmla="*/ 5 h 5"/>
              <a:gd name="T6" fmla="*/ 24 w 186"/>
              <a:gd name="T7" fmla="*/ 5 h 5"/>
              <a:gd name="T8" fmla="*/ 29 w 186"/>
              <a:gd name="T9" fmla="*/ 0 h 5"/>
              <a:gd name="T10" fmla="*/ 181 w 186"/>
              <a:gd name="T11" fmla="*/ 0 h 5"/>
              <a:gd name="T12" fmla="*/ 158 w 186"/>
              <a:gd name="T13" fmla="*/ 0 h 5"/>
              <a:gd name="T14" fmla="*/ 163 w 186"/>
              <a:gd name="T15" fmla="*/ 5 h 5"/>
              <a:gd name="T16" fmla="*/ 186 w 186"/>
              <a:gd name="T17" fmla="*/ 5 h 5"/>
              <a:gd name="T18" fmla="*/ 181 w 186"/>
              <a:gd name="T1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6" h="5">
                <a:moveTo>
                  <a:pt x="29" y="0"/>
                </a:moveTo>
                <a:lnTo>
                  <a:pt x="5" y="0"/>
                </a:lnTo>
                <a:lnTo>
                  <a:pt x="0" y="5"/>
                </a:lnTo>
                <a:lnTo>
                  <a:pt x="24" y="5"/>
                </a:lnTo>
                <a:lnTo>
                  <a:pt x="29" y="0"/>
                </a:lnTo>
                <a:close/>
                <a:moveTo>
                  <a:pt x="181" y="0"/>
                </a:moveTo>
                <a:lnTo>
                  <a:pt x="158" y="0"/>
                </a:lnTo>
                <a:lnTo>
                  <a:pt x="163" y="5"/>
                </a:lnTo>
                <a:lnTo>
                  <a:pt x="186" y="5"/>
                </a:lnTo>
                <a:lnTo>
                  <a:pt x="181" y="0"/>
                </a:lnTo>
                <a:close/>
              </a:path>
            </a:pathLst>
          </a:custGeom>
          <a:solidFill>
            <a:srgbClr val="C2C2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39" name="Freeform 330"/>
          <p:cNvSpPr>
            <a:spLocks noEditPoints="1"/>
          </p:cNvSpPr>
          <p:nvPr/>
        </p:nvSpPr>
        <p:spPr bwMode="auto">
          <a:xfrm>
            <a:off x="1394322" y="3885931"/>
            <a:ext cx="239911" cy="7937"/>
          </a:xfrm>
          <a:custGeom>
            <a:avLst/>
            <a:gdLst>
              <a:gd name="T0" fmla="*/ 29 w 186"/>
              <a:gd name="T1" fmla="*/ 0 h 5"/>
              <a:gd name="T2" fmla="*/ 5 w 186"/>
              <a:gd name="T3" fmla="*/ 0 h 5"/>
              <a:gd name="T4" fmla="*/ 0 w 186"/>
              <a:gd name="T5" fmla="*/ 5 h 5"/>
              <a:gd name="T6" fmla="*/ 24 w 186"/>
              <a:gd name="T7" fmla="*/ 5 h 5"/>
              <a:gd name="T8" fmla="*/ 29 w 186"/>
              <a:gd name="T9" fmla="*/ 0 h 5"/>
              <a:gd name="T10" fmla="*/ 181 w 186"/>
              <a:gd name="T11" fmla="*/ 0 h 5"/>
              <a:gd name="T12" fmla="*/ 158 w 186"/>
              <a:gd name="T13" fmla="*/ 0 h 5"/>
              <a:gd name="T14" fmla="*/ 163 w 186"/>
              <a:gd name="T15" fmla="*/ 5 h 5"/>
              <a:gd name="T16" fmla="*/ 186 w 186"/>
              <a:gd name="T17" fmla="*/ 5 h 5"/>
              <a:gd name="T18" fmla="*/ 181 w 186"/>
              <a:gd name="T1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6" h="5">
                <a:moveTo>
                  <a:pt x="29" y="0"/>
                </a:moveTo>
                <a:lnTo>
                  <a:pt x="5" y="0"/>
                </a:lnTo>
                <a:lnTo>
                  <a:pt x="0" y="5"/>
                </a:lnTo>
                <a:lnTo>
                  <a:pt x="24" y="5"/>
                </a:lnTo>
                <a:lnTo>
                  <a:pt x="29" y="0"/>
                </a:lnTo>
                <a:moveTo>
                  <a:pt x="181" y="0"/>
                </a:moveTo>
                <a:lnTo>
                  <a:pt x="158" y="0"/>
                </a:lnTo>
                <a:lnTo>
                  <a:pt x="163" y="5"/>
                </a:lnTo>
                <a:lnTo>
                  <a:pt x="186" y="5"/>
                </a:lnTo>
                <a:lnTo>
                  <a:pt x="18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40" name="Freeform 331"/>
          <p:cNvSpPr>
            <a:spLocks noEditPoints="1"/>
          </p:cNvSpPr>
          <p:nvPr/>
        </p:nvSpPr>
        <p:spPr bwMode="auto">
          <a:xfrm>
            <a:off x="1400770" y="3855765"/>
            <a:ext cx="227013" cy="30163"/>
          </a:xfrm>
          <a:custGeom>
            <a:avLst/>
            <a:gdLst>
              <a:gd name="T0" fmla="*/ 42 w 176"/>
              <a:gd name="T1" fmla="*/ 0 h 19"/>
              <a:gd name="T2" fmla="*/ 19 w 176"/>
              <a:gd name="T3" fmla="*/ 0 h 19"/>
              <a:gd name="T4" fmla="*/ 0 w 176"/>
              <a:gd name="T5" fmla="*/ 19 h 19"/>
              <a:gd name="T6" fmla="*/ 24 w 176"/>
              <a:gd name="T7" fmla="*/ 19 h 19"/>
              <a:gd name="T8" fmla="*/ 42 w 176"/>
              <a:gd name="T9" fmla="*/ 0 h 19"/>
              <a:gd name="T10" fmla="*/ 158 w 176"/>
              <a:gd name="T11" fmla="*/ 0 h 19"/>
              <a:gd name="T12" fmla="*/ 134 w 176"/>
              <a:gd name="T13" fmla="*/ 0 h 19"/>
              <a:gd name="T14" fmla="*/ 153 w 176"/>
              <a:gd name="T15" fmla="*/ 19 h 19"/>
              <a:gd name="T16" fmla="*/ 176 w 176"/>
              <a:gd name="T17" fmla="*/ 19 h 19"/>
              <a:gd name="T18" fmla="*/ 158 w 176"/>
              <a:gd name="T1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9">
                <a:moveTo>
                  <a:pt x="42" y="0"/>
                </a:moveTo>
                <a:lnTo>
                  <a:pt x="19" y="0"/>
                </a:lnTo>
                <a:lnTo>
                  <a:pt x="0" y="19"/>
                </a:lnTo>
                <a:lnTo>
                  <a:pt x="24" y="19"/>
                </a:lnTo>
                <a:lnTo>
                  <a:pt x="42" y="0"/>
                </a:lnTo>
                <a:close/>
                <a:moveTo>
                  <a:pt x="158" y="0"/>
                </a:moveTo>
                <a:lnTo>
                  <a:pt x="134" y="0"/>
                </a:lnTo>
                <a:lnTo>
                  <a:pt x="153" y="19"/>
                </a:lnTo>
                <a:lnTo>
                  <a:pt x="176" y="19"/>
                </a:lnTo>
                <a:lnTo>
                  <a:pt x="158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41" name="Freeform 332"/>
          <p:cNvSpPr>
            <a:spLocks noEditPoints="1"/>
          </p:cNvSpPr>
          <p:nvPr/>
        </p:nvSpPr>
        <p:spPr bwMode="auto">
          <a:xfrm>
            <a:off x="1400770" y="3855765"/>
            <a:ext cx="227013" cy="30163"/>
          </a:xfrm>
          <a:custGeom>
            <a:avLst/>
            <a:gdLst>
              <a:gd name="T0" fmla="*/ 42 w 176"/>
              <a:gd name="T1" fmla="*/ 0 h 19"/>
              <a:gd name="T2" fmla="*/ 19 w 176"/>
              <a:gd name="T3" fmla="*/ 0 h 19"/>
              <a:gd name="T4" fmla="*/ 0 w 176"/>
              <a:gd name="T5" fmla="*/ 19 h 19"/>
              <a:gd name="T6" fmla="*/ 24 w 176"/>
              <a:gd name="T7" fmla="*/ 19 h 19"/>
              <a:gd name="T8" fmla="*/ 42 w 176"/>
              <a:gd name="T9" fmla="*/ 0 h 19"/>
              <a:gd name="T10" fmla="*/ 158 w 176"/>
              <a:gd name="T11" fmla="*/ 0 h 19"/>
              <a:gd name="T12" fmla="*/ 134 w 176"/>
              <a:gd name="T13" fmla="*/ 0 h 19"/>
              <a:gd name="T14" fmla="*/ 153 w 176"/>
              <a:gd name="T15" fmla="*/ 19 h 19"/>
              <a:gd name="T16" fmla="*/ 176 w 176"/>
              <a:gd name="T17" fmla="*/ 19 h 19"/>
              <a:gd name="T18" fmla="*/ 158 w 176"/>
              <a:gd name="T1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9">
                <a:moveTo>
                  <a:pt x="42" y="0"/>
                </a:moveTo>
                <a:lnTo>
                  <a:pt x="19" y="0"/>
                </a:lnTo>
                <a:lnTo>
                  <a:pt x="0" y="19"/>
                </a:lnTo>
                <a:lnTo>
                  <a:pt x="24" y="19"/>
                </a:lnTo>
                <a:lnTo>
                  <a:pt x="42" y="0"/>
                </a:lnTo>
                <a:moveTo>
                  <a:pt x="158" y="0"/>
                </a:moveTo>
                <a:lnTo>
                  <a:pt x="134" y="0"/>
                </a:lnTo>
                <a:lnTo>
                  <a:pt x="153" y="19"/>
                </a:lnTo>
                <a:lnTo>
                  <a:pt x="176" y="19"/>
                </a:lnTo>
                <a:lnTo>
                  <a:pt x="15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42" name="Freeform 333"/>
          <p:cNvSpPr>
            <a:spLocks noEditPoints="1"/>
          </p:cNvSpPr>
          <p:nvPr/>
        </p:nvSpPr>
        <p:spPr bwMode="auto">
          <a:xfrm>
            <a:off x="1425283" y="3847831"/>
            <a:ext cx="179288" cy="7937"/>
          </a:xfrm>
          <a:custGeom>
            <a:avLst/>
            <a:gdLst>
              <a:gd name="T0" fmla="*/ 28 w 139"/>
              <a:gd name="T1" fmla="*/ 0 h 5"/>
              <a:gd name="T2" fmla="*/ 5 w 139"/>
              <a:gd name="T3" fmla="*/ 0 h 5"/>
              <a:gd name="T4" fmla="*/ 0 w 139"/>
              <a:gd name="T5" fmla="*/ 5 h 5"/>
              <a:gd name="T6" fmla="*/ 23 w 139"/>
              <a:gd name="T7" fmla="*/ 5 h 5"/>
              <a:gd name="T8" fmla="*/ 28 w 139"/>
              <a:gd name="T9" fmla="*/ 0 h 5"/>
              <a:gd name="T10" fmla="*/ 134 w 139"/>
              <a:gd name="T11" fmla="*/ 0 h 5"/>
              <a:gd name="T12" fmla="*/ 110 w 139"/>
              <a:gd name="T13" fmla="*/ 0 h 5"/>
              <a:gd name="T14" fmla="*/ 115 w 139"/>
              <a:gd name="T15" fmla="*/ 5 h 5"/>
              <a:gd name="T16" fmla="*/ 139 w 139"/>
              <a:gd name="T17" fmla="*/ 5 h 5"/>
              <a:gd name="T18" fmla="*/ 134 w 139"/>
              <a:gd name="T1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9" h="5">
                <a:moveTo>
                  <a:pt x="28" y="0"/>
                </a:moveTo>
                <a:lnTo>
                  <a:pt x="5" y="0"/>
                </a:lnTo>
                <a:lnTo>
                  <a:pt x="0" y="5"/>
                </a:lnTo>
                <a:lnTo>
                  <a:pt x="23" y="5"/>
                </a:lnTo>
                <a:lnTo>
                  <a:pt x="28" y="0"/>
                </a:lnTo>
                <a:close/>
                <a:moveTo>
                  <a:pt x="134" y="0"/>
                </a:moveTo>
                <a:lnTo>
                  <a:pt x="110" y="0"/>
                </a:lnTo>
                <a:lnTo>
                  <a:pt x="115" y="5"/>
                </a:lnTo>
                <a:lnTo>
                  <a:pt x="139" y="5"/>
                </a:lnTo>
                <a:lnTo>
                  <a:pt x="134" y="0"/>
                </a:lnTo>
                <a:close/>
              </a:path>
            </a:pathLst>
          </a:custGeom>
          <a:solidFill>
            <a:srgbClr val="C2C2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43" name="Freeform 334"/>
          <p:cNvSpPr>
            <a:spLocks noEditPoints="1"/>
          </p:cNvSpPr>
          <p:nvPr/>
        </p:nvSpPr>
        <p:spPr bwMode="auto">
          <a:xfrm>
            <a:off x="1425283" y="3847831"/>
            <a:ext cx="179288" cy="7937"/>
          </a:xfrm>
          <a:custGeom>
            <a:avLst/>
            <a:gdLst>
              <a:gd name="T0" fmla="*/ 28 w 139"/>
              <a:gd name="T1" fmla="*/ 0 h 5"/>
              <a:gd name="T2" fmla="*/ 5 w 139"/>
              <a:gd name="T3" fmla="*/ 0 h 5"/>
              <a:gd name="T4" fmla="*/ 0 w 139"/>
              <a:gd name="T5" fmla="*/ 5 h 5"/>
              <a:gd name="T6" fmla="*/ 23 w 139"/>
              <a:gd name="T7" fmla="*/ 5 h 5"/>
              <a:gd name="T8" fmla="*/ 28 w 139"/>
              <a:gd name="T9" fmla="*/ 0 h 5"/>
              <a:gd name="T10" fmla="*/ 134 w 139"/>
              <a:gd name="T11" fmla="*/ 0 h 5"/>
              <a:gd name="T12" fmla="*/ 110 w 139"/>
              <a:gd name="T13" fmla="*/ 0 h 5"/>
              <a:gd name="T14" fmla="*/ 115 w 139"/>
              <a:gd name="T15" fmla="*/ 5 h 5"/>
              <a:gd name="T16" fmla="*/ 139 w 139"/>
              <a:gd name="T17" fmla="*/ 5 h 5"/>
              <a:gd name="T18" fmla="*/ 134 w 139"/>
              <a:gd name="T1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9" h="5">
                <a:moveTo>
                  <a:pt x="28" y="0"/>
                </a:moveTo>
                <a:lnTo>
                  <a:pt x="5" y="0"/>
                </a:lnTo>
                <a:lnTo>
                  <a:pt x="0" y="5"/>
                </a:lnTo>
                <a:lnTo>
                  <a:pt x="23" y="5"/>
                </a:lnTo>
                <a:lnTo>
                  <a:pt x="28" y="0"/>
                </a:lnTo>
                <a:moveTo>
                  <a:pt x="134" y="0"/>
                </a:moveTo>
                <a:lnTo>
                  <a:pt x="110" y="0"/>
                </a:lnTo>
                <a:lnTo>
                  <a:pt x="115" y="5"/>
                </a:lnTo>
                <a:lnTo>
                  <a:pt x="139" y="5"/>
                </a:lnTo>
                <a:lnTo>
                  <a:pt x="13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44" name="Freeform 335"/>
          <p:cNvSpPr>
            <a:spLocks noEditPoints="1"/>
          </p:cNvSpPr>
          <p:nvPr/>
        </p:nvSpPr>
        <p:spPr bwMode="auto">
          <a:xfrm>
            <a:off x="1431731" y="3819255"/>
            <a:ext cx="166390" cy="28575"/>
          </a:xfrm>
          <a:custGeom>
            <a:avLst/>
            <a:gdLst>
              <a:gd name="T0" fmla="*/ 43 w 129"/>
              <a:gd name="T1" fmla="*/ 0 h 18"/>
              <a:gd name="T2" fmla="*/ 18 w 129"/>
              <a:gd name="T3" fmla="*/ 0 h 18"/>
              <a:gd name="T4" fmla="*/ 0 w 129"/>
              <a:gd name="T5" fmla="*/ 18 h 18"/>
              <a:gd name="T6" fmla="*/ 23 w 129"/>
              <a:gd name="T7" fmla="*/ 18 h 18"/>
              <a:gd name="T8" fmla="*/ 43 w 129"/>
              <a:gd name="T9" fmla="*/ 0 h 18"/>
              <a:gd name="T10" fmla="*/ 110 w 129"/>
              <a:gd name="T11" fmla="*/ 0 h 18"/>
              <a:gd name="T12" fmla="*/ 85 w 129"/>
              <a:gd name="T13" fmla="*/ 0 h 18"/>
              <a:gd name="T14" fmla="*/ 105 w 129"/>
              <a:gd name="T15" fmla="*/ 18 h 18"/>
              <a:gd name="T16" fmla="*/ 129 w 129"/>
              <a:gd name="T17" fmla="*/ 18 h 18"/>
              <a:gd name="T18" fmla="*/ 110 w 129"/>
              <a:gd name="T1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9" h="18">
                <a:moveTo>
                  <a:pt x="43" y="0"/>
                </a:moveTo>
                <a:lnTo>
                  <a:pt x="18" y="0"/>
                </a:lnTo>
                <a:lnTo>
                  <a:pt x="0" y="18"/>
                </a:lnTo>
                <a:lnTo>
                  <a:pt x="23" y="18"/>
                </a:lnTo>
                <a:lnTo>
                  <a:pt x="43" y="0"/>
                </a:lnTo>
                <a:close/>
                <a:moveTo>
                  <a:pt x="110" y="0"/>
                </a:moveTo>
                <a:lnTo>
                  <a:pt x="85" y="0"/>
                </a:lnTo>
                <a:lnTo>
                  <a:pt x="105" y="18"/>
                </a:lnTo>
                <a:lnTo>
                  <a:pt x="129" y="18"/>
                </a:lnTo>
                <a:lnTo>
                  <a:pt x="110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45" name="Freeform 336"/>
          <p:cNvSpPr>
            <a:spLocks noEditPoints="1"/>
          </p:cNvSpPr>
          <p:nvPr/>
        </p:nvSpPr>
        <p:spPr bwMode="auto">
          <a:xfrm>
            <a:off x="1431731" y="3819255"/>
            <a:ext cx="166390" cy="28575"/>
          </a:xfrm>
          <a:custGeom>
            <a:avLst/>
            <a:gdLst>
              <a:gd name="T0" fmla="*/ 43 w 129"/>
              <a:gd name="T1" fmla="*/ 0 h 18"/>
              <a:gd name="T2" fmla="*/ 18 w 129"/>
              <a:gd name="T3" fmla="*/ 0 h 18"/>
              <a:gd name="T4" fmla="*/ 0 w 129"/>
              <a:gd name="T5" fmla="*/ 18 h 18"/>
              <a:gd name="T6" fmla="*/ 23 w 129"/>
              <a:gd name="T7" fmla="*/ 18 h 18"/>
              <a:gd name="T8" fmla="*/ 43 w 129"/>
              <a:gd name="T9" fmla="*/ 0 h 18"/>
              <a:gd name="T10" fmla="*/ 110 w 129"/>
              <a:gd name="T11" fmla="*/ 0 h 18"/>
              <a:gd name="T12" fmla="*/ 85 w 129"/>
              <a:gd name="T13" fmla="*/ 0 h 18"/>
              <a:gd name="T14" fmla="*/ 105 w 129"/>
              <a:gd name="T15" fmla="*/ 18 h 18"/>
              <a:gd name="T16" fmla="*/ 129 w 129"/>
              <a:gd name="T17" fmla="*/ 18 h 18"/>
              <a:gd name="T18" fmla="*/ 110 w 129"/>
              <a:gd name="T1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9" h="18">
                <a:moveTo>
                  <a:pt x="43" y="0"/>
                </a:moveTo>
                <a:lnTo>
                  <a:pt x="18" y="0"/>
                </a:lnTo>
                <a:lnTo>
                  <a:pt x="0" y="18"/>
                </a:lnTo>
                <a:lnTo>
                  <a:pt x="23" y="18"/>
                </a:lnTo>
                <a:lnTo>
                  <a:pt x="43" y="0"/>
                </a:lnTo>
                <a:moveTo>
                  <a:pt x="110" y="0"/>
                </a:moveTo>
                <a:lnTo>
                  <a:pt x="85" y="0"/>
                </a:lnTo>
                <a:lnTo>
                  <a:pt x="105" y="18"/>
                </a:lnTo>
                <a:lnTo>
                  <a:pt x="129" y="18"/>
                </a:lnTo>
                <a:lnTo>
                  <a:pt x="1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46" name="Freeform 337"/>
          <p:cNvSpPr>
            <a:spLocks noEditPoints="1"/>
          </p:cNvSpPr>
          <p:nvPr/>
        </p:nvSpPr>
        <p:spPr bwMode="auto">
          <a:xfrm>
            <a:off x="1454945" y="3811319"/>
            <a:ext cx="118666" cy="7937"/>
          </a:xfrm>
          <a:custGeom>
            <a:avLst/>
            <a:gdLst>
              <a:gd name="T0" fmla="*/ 30 w 92"/>
              <a:gd name="T1" fmla="*/ 0 h 5"/>
              <a:gd name="T2" fmla="*/ 5 w 92"/>
              <a:gd name="T3" fmla="*/ 0 h 5"/>
              <a:gd name="T4" fmla="*/ 0 w 92"/>
              <a:gd name="T5" fmla="*/ 5 h 5"/>
              <a:gd name="T6" fmla="*/ 25 w 92"/>
              <a:gd name="T7" fmla="*/ 5 h 5"/>
              <a:gd name="T8" fmla="*/ 30 w 92"/>
              <a:gd name="T9" fmla="*/ 0 h 5"/>
              <a:gd name="T10" fmla="*/ 87 w 92"/>
              <a:gd name="T11" fmla="*/ 0 h 5"/>
              <a:gd name="T12" fmla="*/ 62 w 92"/>
              <a:gd name="T13" fmla="*/ 0 h 5"/>
              <a:gd name="T14" fmla="*/ 67 w 92"/>
              <a:gd name="T15" fmla="*/ 5 h 5"/>
              <a:gd name="T16" fmla="*/ 92 w 92"/>
              <a:gd name="T17" fmla="*/ 5 h 5"/>
              <a:gd name="T18" fmla="*/ 87 w 92"/>
              <a:gd name="T1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" h="5">
                <a:moveTo>
                  <a:pt x="30" y="0"/>
                </a:moveTo>
                <a:lnTo>
                  <a:pt x="5" y="0"/>
                </a:lnTo>
                <a:lnTo>
                  <a:pt x="0" y="5"/>
                </a:lnTo>
                <a:lnTo>
                  <a:pt x="25" y="5"/>
                </a:lnTo>
                <a:lnTo>
                  <a:pt x="30" y="0"/>
                </a:lnTo>
                <a:close/>
                <a:moveTo>
                  <a:pt x="87" y="0"/>
                </a:moveTo>
                <a:lnTo>
                  <a:pt x="62" y="0"/>
                </a:lnTo>
                <a:lnTo>
                  <a:pt x="67" y="5"/>
                </a:lnTo>
                <a:lnTo>
                  <a:pt x="92" y="5"/>
                </a:lnTo>
                <a:lnTo>
                  <a:pt x="87" y="0"/>
                </a:lnTo>
                <a:close/>
              </a:path>
            </a:pathLst>
          </a:custGeom>
          <a:solidFill>
            <a:srgbClr val="C2C2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47" name="Freeform 338"/>
          <p:cNvSpPr>
            <a:spLocks noEditPoints="1"/>
          </p:cNvSpPr>
          <p:nvPr/>
        </p:nvSpPr>
        <p:spPr bwMode="auto">
          <a:xfrm>
            <a:off x="1454945" y="3811319"/>
            <a:ext cx="118666" cy="7937"/>
          </a:xfrm>
          <a:custGeom>
            <a:avLst/>
            <a:gdLst>
              <a:gd name="T0" fmla="*/ 30 w 92"/>
              <a:gd name="T1" fmla="*/ 0 h 5"/>
              <a:gd name="T2" fmla="*/ 5 w 92"/>
              <a:gd name="T3" fmla="*/ 0 h 5"/>
              <a:gd name="T4" fmla="*/ 0 w 92"/>
              <a:gd name="T5" fmla="*/ 5 h 5"/>
              <a:gd name="T6" fmla="*/ 25 w 92"/>
              <a:gd name="T7" fmla="*/ 5 h 5"/>
              <a:gd name="T8" fmla="*/ 30 w 92"/>
              <a:gd name="T9" fmla="*/ 0 h 5"/>
              <a:gd name="T10" fmla="*/ 87 w 92"/>
              <a:gd name="T11" fmla="*/ 0 h 5"/>
              <a:gd name="T12" fmla="*/ 62 w 92"/>
              <a:gd name="T13" fmla="*/ 0 h 5"/>
              <a:gd name="T14" fmla="*/ 67 w 92"/>
              <a:gd name="T15" fmla="*/ 5 h 5"/>
              <a:gd name="T16" fmla="*/ 92 w 92"/>
              <a:gd name="T17" fmla="*/ 5 h 5"/>
              <a:gd name="T18" fmla="*/ 87 w 92"/>
              <a:gd name="T1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" h="5">
                <a:moveTo>
                  <a:pt x="30" y="0"/>
                </a:moveTo>
                <a:lnTo>
                  <a:pt x="5" y="0"/>
                </a:lnTo>
                <a:lnTo>
                  <a:pt x="0" y="5"/>
                </a:lnTo>
                <a:lnTo>
                  <a:pt x="25" y="5"/>
                </a:lnTo>
                <a:lnTo>
                  <a:pt x="30" y="0"/>
                </a:lnTo>
                <a:moveTo>
                  <a:pt x="87" y="0"/>
                </a:moveTo>
                <a:lnTo>
                  <a:pt x="62" y="0"/>
                </a:lnTo>
                <a:lnTo>
                  <a:pt x="67" y="5"/>
                </a:lnTo>
                <a:lnTo>
                  <a:pt x="92" y="5"/>
                </a:lnTo>
                <a:lnTo>
                  <a:pt x="8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48" name="Freeform 339"/>
          <p:cNvSpPr>
            <a:spLocks/>
          </p:cNvSpPr>
          <p:nvPr/>
        </p:nvSpPr>
        <p:spPr bwMode="auto">
          <a:xfrm>
            <a:off x="1461398" y="3781152"/>
            <a:ext cx="105767" cy="30163"/>
          </a:xfrm>
          <a:custGeom>
            <a:avLst/>
            <a:gdLst>
              <a:gd name="T0" fmla="*/ 62 w 82"/>
              <a:gd name="T1" fmla="*/ 0 h 19"/>
              <a:gd name="T2" fmla="*/ 20 w 82"/>
              <a:gd name="T3" fmla="*/ 0 h 19"/>
              <a:gd name="T4" fmla="*/ 0 w 82"/>
              <a:gd name="T5" fmla="*/ 19 h 19"/>
              <a:gd name="T6" fmla="*/ 25 w 82"/>
              <a:gd name="T7" fmla="*/ 19 h 19"/>
              <a:gd name="T8" fmla="*/ 42 w 82"/>
              <a:gd name="T9" fmla="*/ 2 h 19"/>
              <a:gd name="T10" fmla="*/ 57 w 82"/>
              <a:gd name="T11" fmla="*/ 19 h 19"/>
              <a:gd name="T12" fmla="*/ 82 w 82"/>
              <a:gd name="T13" fmla="*/ 19 h 19"/>
              <a:gd name="T14" fmla="*/ 62 w 82"/>
              <a:gd name="T1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2" h="19">
                <a:moveTo>
                  <a:pt x="62" y="0"/>
                </a:moveTo>
                <a:lnTo>
                  <a:pt x="20" y="0"/>
                </a:lnTo>
                <a:lnTo>
                  <a:pt x="0" y="19"/>
                </a:lnTo>
                <a:lnTo>
                  <a:pt x="25" y="19"/>
                </a:lnTo>
                <a:lnTo>
                  <a:pt x="42" y="2"/>
                </a:lnTo>
                <a:lnTo>
                  <a:pt x="57" y="19"/>
                </a:lnTo>
                <a:lnTo>
                  <a:pt x="82" y="19"/>
                </a:lnTo>
                <a:lnTo>
                  <a:pt x="62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49" name="Freeform 340"/>
          <p:cNvSpPr>
            <a:spLocks/>
          </p:cNvSpPr>
          <p:nvPr/>
        </p:nvSpPr>
        <p:spPr bwMode="auto">
          <a:xfrm>
            <a:off x="1461398" y="3781152"/>
            <a:ext cx="105767" cy="30163"/>
          </a:xfrm>
          <a:custGeom>
            <a:avLst/>
            <a:gdLst>
              <a:gd name="T0" fmla="*/ 62 w 82"/>
              <a:gd name="T1" fmla="*/ 0 h 19"/>
              <a:gd name="T2" fmla="*/ 20 w 82"/>
              <a:gd name="T3" fmla="*/ 0 h 19"/>
              <a:gd name="T4" fmla="*/ 0 w 82"/>
              <a:gd name="T5" fmla="*/ 19 h 19"/>
              <a:gd name="T6" fmla="*/ 25 w 82"/>
              <a:gd name="T7" fmla="*/ 19 h 19"/>
              <a:gd name="T8" fmla="*/ 42 w 82"/>
              <a:gd name="T9" fmla="*/ 2 h 19"/>
              <a:gd name="T10" fmla="*/ 57 w 82"/>
              <a:gd name="T11" fmla="*/ 19 h 19"/>
              <a:gd name="T12" fmla="*/ 82 w 82"/>
              <a:gd name="T13" fmla="*/ 19 h 19"/>
              <a:gd name="T14" fmla="*/ 62 w 82"/>
              <a:gd name="T1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2" h="19">
                <a:moveTo>
                  <a:pt x="62" y="0"/>
                </a:moveTo>
                <a:lnTo>
                  <a:pt x="20" y="0"/>
                </a:lnTo>
                <a:lnTo>
                  <a:pt x="0" y="19"/>
                </a:lnTo>
                <a:lnTo>
                  <a:pt x="25" y="19"/>
                </a:lnTo>
                <a:lnTo>
                  <a:pt x="42" y="2"/>
                </a:lnTo>
                <a:lnTo>
                  <a:pt x="57" y="19"/>
                </a:lnTo>
                <a:lnTo>
                  <a:pt x="82" y="19"/>
                </a:lnTo>
                <a:lnTo>
                  <a:pt x="6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50" name="Freeform 341"/>
          <p:cNvSpPr>
            <a:spLocks/>
          </p:cNvSpPr>
          <p:nvPr/>
        </p:nvSpPr>
        <p:spPr bwMode="auto">
          <a:xfrm>
            <a:off x="1487191" y="3773219"/>
            <a:ext cx="54173" cy="7937"/>
          </a:xfrm>
          <a:custGeom>
            <a:avLst/>
            <a:gdLst>
              <a:gd name="T0" fmla="*/ 37 w 42"/>
              <a:gd name="T1" fmla="*/ 0 h 5"/>
              <a:gd name="T2" fmla="*/ 5 w 42"/>
              <a:gd name="T3" fmla="*/ 0 h 5"/>
              <a:gd name="T4" fmla="*/ 0 w 42"/>
              <a:gd name="T5" fmla="*/ 5 h 5"/>
              <a:gd name="T6" fmla="*/ 42 w 42"/>
              <a:gd name="T7" fmla="*/ 5 h 5"/>
              <a:gd name="T8" fmla="*/ 37 w 42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5">
                <a:moveTo>
                  <a:pt x="37" y="0"/>
                </a:moveTo>
                <a:lnTo>
                  <a:pt x="5" y="0"/>
                </a:lnTo>
                <a:lnTo>
                  <a:pt x="0" y="5"/>
                </a:lnTo>
                <a:lnTo>
                  <a:pt x="42" y="5"/>
                </a:lnTo>
                <a:lnTo>
                  <a:pt x="37" y="0"/>
                </a:lnTo>
                <a:close/>
              </a:path>
            </a:pathLst>
          </a:custGeom>
          <a:solidFill>
            <a:srgbClr val="C2C2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51" name="Freeform 342"/>
          <p:cNvSpPr>
            <a:spLocks/>
          </p:cNvSpPr>
          <p:nvPr/>
        </p:nvSpPr>
        <p:spPr bwMode="auto">
          <a:xfrm>
            <a:off x="1487191" y="3773219"/>
            <a:ext cx="54173" cy="7937"/>
          </a:xfrm>
          <a:custGeom>
            <a:avLst/>
            <a:gdLst>
              <a:gd name="T0" fmla="*/ 37 w 42"/>
              <a:gd name="T1" fmla="*/ 0 h 5"/>
              <a:gd name="T2" fmla="*/ 5 w 42"/>
              <a:gd name="T3" fmla="*/ 0 h 5"/>
              <a:gd name="T4" fmla="*/ 0 w 42"/>
              <a:gd name="T5" fmla="*/ 5 h 5"/>
              <a:gd name="T6" fmla="*/ 42 w 42"/>
              <a:gd name="T7" fmla="*/ 5 h 5"/>
              <a:gd name="T8" fmla="*/ 37 w 42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5">
                <a:moveTo>
                  <a:pt x="37" y="0"/>
                </a:moveTo>
                <a:lnTo>
                  <a:pt x="5" y="0"/>
                </a:lnTo>
                <a:lnTo>
                  <a:pt x="0" y="5"/>
                </a:lnTo>
                <a:lnTo>
                  <a:pt x="42" y="5"/>
                </a:lnTo>
                <a:lnTo>
                  <a:pt x="3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52" name="Freeform 343"/>
          <p:cNvSpPr>
            <a:spLocks/>
          </p:cNvSpPr>
          <p:nvPr/>
        </p:nvSpPr>
        <p:spPr bwMode="auto">
          <a:xfrm>
            <a:off x="1493639" y="3746230"/>
            <a:ext cx="41275" cy="26987"/>
          </a:xfrm>
          <a:custGeom>
            <a:avLst/>
            <a:gdLst>
              <a:gd name="T0" fmla="*/ 17 w 32"/>
              <a:gd name="T1" fmla="*/ 0 h 17"/>
              <a:gd name="T2" fmla="*/ 0 w 32"/>
              <a:gd name="T3" fmla="*/ 17 h 17"/>
              <a:gd name="T4" fmla="*/ 32 w 32"/>
              <a:gd name="T5" fmla="*/ 17 h 17"/>
              <a:gd name="T6" fmla="*/ 17 w 32"/>
              <a:gd name="T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17">
                <a:moveTo>
                  <a:pt x="17" y="0"/>
                </a:moveTo>
                <a:lnTo>
                  <a:pt x="0" y="17"/>
                </a:lnTo>
                <a:lnTo>
                  <a:pt x="32" y="17"/>
                </a:lnTo>
                <a:lnTo>
                  <a:pt x="17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53" name="Freeform 344"/>
          <p:cNvSpPr>
            <a:spLocks/>
          </p:cNvSpPr>
          <p:nvPr/>
        </p:nvSpPr>
        <p:spPr bwMode="auto">
          <a:xfrm>
            <a:off x="1493639" y="3746230"/>
            <a:ext cx="41275" cy="26987"/>
          </a:xfrm>
          <a:custGeom>
            <a:avLst/>
            <a:gdLst>
              <a:gd name="T0" fmla="*/ 17 w 32"/>
              <a:gd name="T1" fmla="*/ 0 h 17"/>
              <a:gd name="T2" fmla="*/ 0 w 32"/>
              <a:gd name="T3" fmla="*/ 17 h 17"/>
              <a:gd name="T4" fmla="*/ 32 w 32"/>
              <a:gd name="T5" fmla="*/ 17 h 17"/>
              <a:gd name="T6" fmla="*/ 17 w 32"/>
              <a:gd name="T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17">
                <a:moveTo>
                  <a:pt x="17" y="0"/>
                </a:moveTo>
                <a:lnTo>
                  <a:pt x="0" y="17"/>
                </a:lnTo>
                <a:lnTo>
                  <a:pt x="32" y="17"/>
                </a:lnTo>
                <a:lnTo>
                  <a:pt x="1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54" name="Freeform 345"/>
          <p:cNvSpPr>
            <a:spLocks/>
          </p:cNvSpPr>
          <p:nvPr/>
        </p:nvSpPr>
        <p:spPr bwMode="auto">
          <a:xfrm>
            <a:off x="1230510" y="4516166"/>
            <a:ext cx="568822" cy="31751"/>
          </a:xfrm>
          <a:custGeom>
            <a:avLst/>
            <a:gdLst>
              <a:gd name="T0" fmla="*/ 0 w 263"/>
              <a:gd name="T1" fmla="*/ 12 h 12"/>
              <a:gd name="T2" fmla="*/ 0 w 263"/>
              <a:gd name="T3" fmla="*/ 5 h 12"/>
              <a:gd name="T4" fmla="*/ 6 w 263"/>
              <a:gd name="T5" fmla="*/ 0 h 12"/>
              <a:gd name="T6" fmla="*/ 257 w 263"/>
              <a:gd name="T7" fmla="*/ 0 h 12"/>
              <a:gd name="T8" fmla="*/ 263 w 263"/>
              <a:gd name="T9" fmla="*/ 5 h 12"/>
              <a:gd name="T10" fmla="*/ 263 w 263"/>
              <a:gd name="T11" fmla="*/ 12 h 12"/>
              <a:gd name="T12" fmla="*/ 0 w 263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3" h="12">
                <a:moveTo>
                  <a:pt x="0" y="12"/>
                </a:move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6" y="0"/>
                </a:cubicBezTo>
                <a:cubicBezTo>
                  <a:pt x="257" y="0"/>
                  <a:pt x="257" y="0"/>
                  <a:pt x="257" y="0"/>
                </a:cubicBezTo>
                <a:cubicBezTo>
                  <a:pt x="260" y="0"/>
                  <a:pt x="263" y="2"/>
                  <a:pt x="263" y="5"/>
                </a:cubicBezTo>
                <a:cubicBezTo>
                  <a:pt x="263" y="12"/>
                  <a:pt x="263" y="12"/>
                  <a:pt x="263" y="12"/>
                </a:cubicBezTo>
                <a:lnTo>
                  <a:pt x="0" y="12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55" name="Rectangle 346"/>
          <p:cNvSpPr>
            <a:spLocks noChangeArrowheads="1"/>
          </p:cNvSpPr>
          <p:nvPr/>
        </p:nvSpPr>
        <p:spPr bwMode="auto">
          <a:xfrm>
            <a:off x="1230510" y="4539982"/>
            <a:ext cx="568822" cy="7937"/>
          </a:xfrm>
          <a:prstGeom prst="rect">
            <a:avLst/>
          </a:prstGeom>
          <a:solidFill>
            <a:srgbClr val="1A1A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56" name="Rectangle 347"/>
          <p:cNvSpPr>
            <a:spLocks noChangeArrowheads="1"/>
          </p:cNvSpPr>
          <p:nvPr/>
        </p:nvSpPr>
        <p:spPr bwMode="auto">
          <a:xfrm>
            <a:off x="1621335" y="4216127"/>
            <a:ext cx="98029" cy="165100"/>
          </a:xfrm>
          <a:prstGeom prst="rect">
            <a:avLst/>
          </a:prstGeom>
          <a:solidFill>
            <a:srgbClr val="9FD6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57" name="Rectangle 348"/>
          <p:cNvSpPr>
            <a:spLocks noChangeArrowheads="1"/>
          </p:cNvSpPr>
          <p:nvPr/>
        </p:nvSpPr>
        <p:spPr bwMode="auto">
          <a:xfrm>
            <a:off x="1621335" y="4216127"/>
            <a:ext cx="98029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58" name="Freeform 349"/>
          <p:cNvSpPr>
            <a:spLocks noEditPoints="1"/>
          </p:cNvSpPr>
          <p:nvPr/>
        </p:nvSpPr>
        <p:spPr bwMode="auto">
          <a:xfrm>
            <a:off x="1608436" y="4200256"/>
            <a:ext cx="123825" cy="193675"/>
          </a:xfrm>
          <a:custGeom>
            <a:avLst/>
            <a:gdLst>
              <a:gd name="T0" fmla="*/ 0 w 96"/>
              <a:gd name="T1" fmla="*/ 0 h 122"/>
              <a:gd name="T2" fmla="*/ 0 w 96"/>
              <a:gd name="T3" fmla="*/ 122 h 122"/>
              <a:gd name="T4" fmla="*/ 96 w 96"/>
              <a:gd name="T5" fmla="*/ 122 h 122"/>
              <a:gd name="T6" fmla="*/ 96 w 96"/>
              <a:gd name="T7" fmla="*/ 0 h 122"/>
              <a:gd name="T8" fmla="*/ 0 w 96"/>
              <a:gd name="T9" fmla="*/ 0 h 122"/>
              <a:gd name="T10" fmla="*/ 10 w 96"/>
              <a:gd name="T11" fmla="*/ 10 h 122"/>
              <a:gd name="T12" fmla="*/ 86 w 96"/>
              <a:gd name="T13" fmla="*/ 10 h 122"/>
              <a:gd name="T14" fmla="*/ 86 w 96"/>
              <a:gd name="T15" fmla="*/ 114 h 122"/>
              <a:gd name="T16" fmla="*/ 10 w 96"/>
              <a:gd name="T17" fmla="*/ 114 h 122"/>
              <a:gd name="T18" fmla="*/ 10 w 96"/>
              <a:gd name="T19" fmla="*/ 1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6" h="122">
                <a:moveTo>
                  <a:pt x="0" y="0"/>
                </a:moveTo>
                <a:lnTo>
                  <a:pt x="0" y="122"/>
                </a:lnTo>
                <a:lnTo>
                  <a:pt x="96" y="122"/>
                </a:lnTo>
                <a:lnTo>
                  <a:pt x="96" y="0"/>
                </a:lnTo>
                <a:lnTo>
                  <a:pt x="0" y="0"/>
                </a:lnTo>
                <a:close/>
                <a:moveTo>
                  <a:pt x="10" y="10"/>
                </a:moveTo>
                <a:lnTo>
                  <a:pt x="86" y="10"/>
                </a:lnTo>
                <a:lnTo>
                  <a:pt x="86" y="114"/>
                </a:lnTo>
                <a:lnTo>
                  <a:pt x="10" y="114"/>
                </a:lnTo>
                <a:lnTo>
                  <a:pt x="10" y="10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59" name="Freeform 350"/>
          <p:cNvSpPr>
            <a:spLocks noEditPoints="1"/>
          </p:cNvSpPr>
          <p:nvPr/>
        </p:nvSpPr>
        <p:spPr bwMode="auto">
          <a:xfrm>
            <a:off x="1608436" y="4200256"/>
            <a:ext cx="123825" cy="193675"/>
          </a:xfrm>
          <a:custGeom>
            <a:avLst/>
            <a:gdLst>
              <a:gd name="T0" fmla="*/ 0 w 96"/>
              <a:gd name="T1" fmla="*/ 0 h 122"/>
              <a:gd name="T2" fmla="*/ 0 w 96"/>
              <a:gd name="T3" fmla="*/ 122 h 122"/>
              <a:gd name="T4" fmla="*/ 96 w 96"/>
              <a:gd name="T5" fmla="*/ 122 h 122"/>
              <a:gd name="T6" fmla="*/ 96 w 96"/>
              <a:gd name="T7" fmla="*/ 0 h 122"/>
              <a:gd name="T8" fmla="*/ 0 w 96"/>
              <a:gd name="T9" fmla="*/ 0 h 122"/>
              <a:gd name="T10" fmla="*/ 10 w 96"/>
              <a:gd name="T11" fmla="*/ 10 h 122"/>
              <a:gd name="T12" fmla="*/ 86 w 96"/>
              <a:gd name="T13" fmla="*/ 10 h 122"/>
              <a:gd name="T14" fmla="*/ 86 w 96"/>
              <a:gd name="T15" fmla="*/ 114 h 122"/>
              <a:gd name="T16" fmla="*/ 10 w 96"/>
              <a:gd name="T17" fmla="*/ 114 h 122"/>
              <a:gd name="T18" fmla="*/ 10 w 96"/>
              <a:gd name="T19" fmla="*/ 1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6" h="122">
                <a:moveTo>
                  <a:pt x="0" y="0"/>
                </a:moveTo>
                <a:lnTo>
                  <a:pt x="0" y="122"/>
                </a:lnTo>
                <a:lnTo>
                  <a:pt x="96" y="122"/>
                </a:lnTo>
                <a:lnTo>
                  <a:pt x="96" y="0"/>
                </a:lnTo>
                <a:lnTo>
                  <a:pt x="0" y="0"/>
                </a:lnTo>
                <a:moveTo>
                  <a:pt x="10" y="10"/>
                </a:moveTo>
                <a:lnTo>
                  <a:pt x="86" y="10"/>
                </a:lnTo>
                <a:lnTo>
                  <a:pt x="86" y="114"/>
                </a:lnTo>
                <a:lnTo>
                  <a:pt x="10" y="114"/>
                </a:lnTo>
                <a:lnTo>
                  <a:pt x="10" y="1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60" name="Freeform 351"/>
          <p:cNvSpPr>
            <a:spLocks/>
          </p:cNvSpPr>
          <p:nvPr/>
        </p:nvSpPr>
        <p:spPr bwMode="auto">
          <a:xfrm>
            <a:off x="1621335" y="4220894"/>
            <a:ext cx="98029" cy="117475"/>
          </a:xfrm>
          <a:custGeom>
            <a:avLst/>
            <a:gdLst>
              <a:gd name="T0" fmla="*/ 0 w 76"/>
              <a:gd name="T1" fmla="*/ 0 h 74"/>
              <a:gd name="T2" fmla="*/ 0 w 76"/>
              <a:gd name="T3" fmla="*/ 17 h 74"/>
              <a:gd name="T4" fmla="*/ 76 w 76"/>
              <a:gd name="T5" fmla="*/ 74 h 74"/>
              <a:gd name="T6" fmla="*/ 76 w 76"/>
              <a:gd name="T7" fmla="*/ 57 h 74"/>
              <a:gd name="T8" fmla="*/ 0 w 76"/>
              <a:gd name="T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74">
                <a:moveTo>
                  <a:pt x="0" y="0"/>
                </a:moveTo>
                <a:lnTo>
                  <a:pt x="0" y="17"/>
                </a:lnTo>
                <a:lnTo>
                  <a:pt x="76" y="74"/>
                </a:lnTo>
                <a:lnTo>
                  <a:pt x="76" y="57"/>
                </a:lnTo>
                <a:lnTo>
                  <a:pt x="0" y="0"/>
                </a:lnTo>
                <a:close/>
              </a:path>
            </a:pathLst>
          </a:custGeom>
          <a:solidFill>
            <a:srgbClr val="B8D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61" name="Freeform 352"/>
          <p:cNvSpPr>
            <a:spLocks/>
          </p:cNvSpPr>
          <p:nvPr/>
        </p:nvSpPr>
        <p:spPr bwMode="auto">
          <a:xfrm>
            <a:off x="1621335" y="4220894"/>
            <a:ext cx="98029" cy="117475"/>
          </a:xfrm>
          <a:custGeom>
            <a:avLst/>
            <a:gdLst>
              <a:gd name="T0" fmla="*/ 0 w 76"/>
              <a:gd name="T1" fmla="*/ 0 h 74"/>
              <a:gd name="T2" fmla="*/ 0 w 76"/>
              <a:gd name="T3" fmla="*/ 17 h 74"/>
              <a:gd name="T4" fmla="*/ 76 w 76"/>
              <a:gd name="T5" fmla="*/ 74 h 74"/>
              <a:gd name="T6" fmla="*/ 76 w 76"/>
              <a:gd name="T7" fmla="*/ 57 h 74"/>
              <a:gd name="T8" fmla="*/ 0 w 76"/>
              <a:gd name="T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74">
                <a:moveTo>
                  <a:pt x="0" y="0"/>
                </a:moveTo>
                <a:lnTo>
                  <a:pt x="0" y="17"/>
                </a:lnTo>
                <a:lnTo>
                  <a:pt x="76" y="74"/>
                </a:lnTo>
                <a:lnTo>
                  <a:pt x="76" y="5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62" name="Freeform 353"/>
          <p:cNvSpPr>
            <a:spLocks/>
          </p:cNvSpPr>
          <p:nvPr/>
        </p:nvSpPr>
        <p:spPr bwMode="auto">
          <a:xfrm>
            <a:off x="1621335" y="4260577"/>
            <a:ext cx="98029" cy="120651"/>
          </a:xfrm>
          <a:custGeom>
            <a:avLst/>
            <a:gdLst>
              <a:gd name="T0" fmla="*/ 0 w 76"/>
              <a:gd name="T1" fmla="*/ 0 h 76"/>
              <a:gd name="T2" fmla="*/ 0 w 76"/>
              <a:gd name="T3" fmla="*/ 17 h 76"/>
              <a:gd name="T4" fmla="*/ 76 w 76"/>
              <a:gd name="T5" fmla="*/ 76 h 76"/>
              <a:gd name="T6" fmla="*/ 76 w 76"/>
              <a:gd name="T7" fmla="*/ 59 h 76"/>
              <a:gd name="T8" fmla="*/ 0 w 76"/>
              <a:gd name="T9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76">
                <a:moveTo>
                  <a:pt x="0" y="0"/>
                </a:moveTo>
                <a:lnTo>
                  <a:pt x="0" y="17"/>
                </a:lnTo>
                <a:lnTo>
                  <a:pt x="76" y="76"/>
                </a:lnTo>
                <a:lnTo>
                  <a:pt x="76" y="59"/>
                </a:lnTo>
                <a:lnTo>
                  <a:pt x="0" y="0"/>
                </a:lnTo>
                <a:close/>
              </a:path>
            </a:pathLst>
          </a:custGeom>
          <a:solidFill>
            <a:srgbClr val="B8D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63" name="Freeform 354"/>
          <p:cNvSpPr>
            <a:spLocks/>
          </p:cNvSpPr>
          <p:nvPr/>
        </p:nvSpPr>
        <p:spPr bwMode="auto">
          <a:xfrm>
            <a:off x="1621335" y="4260577"/>
            <a:ext cx="98029" cy="120651"/>
          </a:xfrm>
          <a:custGeom>
            <a:avLst/>
            <a:gdLst>
              <a:gd name="T0" fmla="*/ 0 w 76"/>
              <a:gd name="T1" fmla="*/ 0 h 76"/>
              <a:gd name="T2" fmla="*/ 0 w 76"/>
              <a:gd name="T3" fmla="*/ 17 h 76"/>
              <a:gd name="T4" fmla="*/ 76 w 76"/>
              <a:gd name="T5" fmla="*/ 76 h 76"/>
              <a:gd name="T6" fmla="*/ 76 w 76"/>
              <a:gd name="T7" fmla="*/ 59 h 76"/>
              <a:gd name="T8" fmla="*/ 0 w 76"/>
              <a:gd name="T9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76">
                <a:moveTo>
                  <a:pt x="0" y="0"/>
                </a:moveTo>
                <a:lnTo>
                  <a:pt x="0" y="17"/>
                </a:lnTo>
                <a:lnTo>
                  <a:pt x="76" y="76"/>
                </a:lnTo>
                <a:lnTo>
                  <a:pt x="76" y="59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64" name="Rectangle 355"/>
          <p:cNvSpPr>
            <a:spLocks noChangeArrowheads="1"/>
          </p:cNvSpPr>
          <p:nvPr/>
        </p:nvSpPr>
        <p:spPr bwMode="auto">
          <a:xfrm>
            <a:off x="1511701" y="4216127"/>
            <a:ext cx="96738" cy="165100"/>
          </a:xfrm>
          <a:prstGeom prst="rect">
            <a:avLst/>
          </a:prstGeom>
          <a:solidFill>
            <a:srgbClr val="9FD6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65" name="Rectangle 356"/>
          <p:cNvSpPr>
            <a:spLocks noChangeArrowheads="1"/>
          </p:cNvSpPr>
          <p:nvPr/>
        </p:nvSpPr>
        <p:spPr bwMode="auto">
          <a:xfrm>
            <a:off x="1511701" y="4216127"/>
            <a:ext cx="96738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66" name="Freeform 357"/>
          <p:cNvSpPr>
            <a:spLocks noEditPoints="1"/>
          </p:cNvSpPr>
          <p:nvPr/>
        </p:nvSpPr>
        <p:spPr bwMode="auto">
          <a:xfrm>
            <a:off x="1498799" y="4200256"/>
            <a:ext cx="122536" cy="193675"/>
          </a:xfrm>
          <a:custGeom>
            <a:avLst/>
            <a:gdLst>
              <a:gd name="T0" fmla="*/ 0 w 95"/>
              <a:gd name="T1" fmla="*/ 0 h 122"/>
              <a:gd name="T2" fmla="*/ 0 w 95"/>
              <a:gd name="T3" fmla="*/ 122 h 122"/>
              <a:gd name="T4" fmla="*/ 95 w 95"/>
              <a:gd name="T5" fmla="*/ 122 h 122"/>
              <a:gd name="T6" fmla="*/ 95 w 95"/>
              <a:gd name="T7" fmla="*/ 0 h 122"/>
              <a:gd name="T8" fmla="*/ 0 w 95"/>
              <a:gd name="T9" fmla="*/ 0 h 122"/>
              <a:gd name="T10" fmla="*/ 10 w 95"/>
              <a:gd name="T11" fmla="*/ 10 h 122"/>
              <a:gd name="T12" fmla="*/ 85 w 95"/>
              <a:gd name="T13" fmla="*/ 10 h 122"/>
              <a:gd name="T14" fmla="*/ 85 w 95"/>
              <a:gd name="T15" fmla="*/ 114 h 122"/>
              <a:gd name="T16" fmla="*/ 10 w 95"/>
              <a:gd name="T17" fmla="*/ 114 h 122"/>
              <a:gd name="T18" fmla="*/ 10 w 95"/>
              <a:gd name="T19" fmla="*/ 1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5" h="122">
                <a:moveTo>
                  <a:pt x="0" y="0"/>
                </a:moveTo>
                <a:lnTo>
                  <a:pt x="0" y="122"/>
                </a:lnTo>
                <a:lnTo>
                  <a:pt x="95" y="122"/>
                </a:lnTo>
                <a:lnTo>
                  <a:pt x="95" y="0"/>
                </a:lnTo>
                <a:lnTo>
                  <a:pt x="0" y="0"/>
                </a:lnTo>
                <a:close/>
                <a:moveTo>
                  <a:pt x="10" y="10"/>
                </a:moveTo>
                <a:lnTo>
                  <a:pt x="85" y="10"/>
                </a:lnTo>
                <a:lnTo>
                  <a:pt x="85" y="114"/>
                </a:lnTo>
                <a:lnTo>
                  <a:pt x="10" y="114"/>
                </a:lnTo>
                <a:lnTo>
                  <a:pt x="10" y="10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67" name="Freeform 358"/>
          <p:cNvSpPr>
            <a:spLocks noEditPoints="1"/>
          </p:cNvSpPr>
          <p:nvPr/>
        </p:nvSpPr>
        <p:spPr bwMode="auto">
          <a:xfrm>
            <a:off x="1498799" y="4200256"/>
            <a:ext cx="122536" cy="193675"/>
          </a:xfrm>
          <a:custGeom>
            <a:avLst/>
            <a:gdLst>
              <a:gd name="T0" fmla="*/ 0 w 95"/>
              <a:gd name="T1" fmla="*/ 0 h 122"/>
              <a:gd name="T2" fmla="*/ 0 w 95"/>
              <a:gd name="T3" fmla="*/ 122 h 122"/>
              <a:gd name="T4" fmla="*/ 95 w 95"/>
              <a:gd name="T5" fmla="*/ 122 h 122"/>
              <a:gd name="T6" fmla="*/ 95 w 95"/>
              <a:gd name="T7" fmla="*/ 0 h 122"/>
              <a:gd name="T8" fmla="*/ 0 w 95"/>
              <a:gd name="T9" fmla="*/ 0 h 122"/>
              <a:gd name="T10" fmla="*/ 10 w 95"/>
              <a:gd name="T11" fmla="*/ 10 h 122"/>
              <a:gd name="T12" fmla="*/ 85 w 95"/>
              <a:gd name="T13" fmla="*/ 10 h 122"/>
              <a:gd name="T14" fmla="*/ 85 w 95"/>
              <a:gd name="T15" fmla="*/ 114 h 122"/>
              <a:gd name="T16" fmla="*/ 10 w 95"/>
              <a:gd name="T17" fmla="*/ 114 h 122"/>
              <a:gd name="T18" fmla="*/ 10 w 95"/>
              <a:gd name="T19" fmla="*/ 1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5" h="122">
                <a:moveTo>
                  <a:pt x="0" y="0"/>
                </a:moveTo>
                <a:lnTo>
                  <a:pt x="0" y="122"/>
                </a:lnTo>
                <a:lnTo>
                  <a:pt x="95" y="122"/>
                </a:lnTo>
                <a:lnTo>
                  <a:pt x="95" y="0"/>
                </a:lnTo>
                <a:lnTo>
                  <a:pt x="0" y="0"/>
                </a:lnTo>
                <a:moveTo>
                  <a:pt x="10" y="10"/>
                </a:moveTo>
                <a:lnTo>
                  <a:pt x="85" y="10"/>
                </a:lnTo>
                <a:lnTo>
                  <a:pt x="85" y="114"/>
                </a:lnTo>
                <a:lnTo>
                  <a:pt x="10" y="114"/>
                </a:lnTo>
                <a:lnTo>
                  <a:pt x="10" y="1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68" name="Freeform 359"/>
          <p:cNvSpPr>
            <a:spLocks/>
          </p:cNvSpPr>
          <p:nvPr/>
        </p:nvSpPr>
        <p:spPr bwMode="auto">
          <a:xfrm>
            <a:off x="1511701" y="4220894"/>
            <a:ext cx="96738" cy="117475"/>
          </a:xfrm>
          <a:custGeom>
            <a:avLst/>
            <a:gdLst>
              <a:gd name="T0" fmla="*/ 0 w 75"/>
              <a:gd name="T1" fmla="*/ 0 h 74"/>
              <a:gd name="T2" fmla="*/ 0 w 75"/>
              <a:gd name="T3" fmla="*/ 17 h 74"/>
              <a:gd name="T4" fmla="*/ 75 w 75"/>
              <a:gd name="T5" fmla="*/ 74 h 74"/>
              <a:gd name="T6" fmla="*/ 75 w 75"/>
              <a:gd name="T7" fmla="*/ 57 h 74"/>
              <a:gd name="T8" fmla="*/ 0 w 75"/>
              <a:gd name="T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74">
                <a:moveTo>
                  <a:pt x="0" y="0"/>
                </a:moveTo>
                <a:lnTo>
                  <a:pt x="0" y="17"/>
                </a:lnTo>
                <a:lnTo>
                  <a:pt x="75" y="74"/>
                </a:lnTo>
                <a:lnTo>
                  <a:pt x="75" y="57"/>
                </a:lnTo>
                <a:lnTo>
                  <a:pt x="0" y="0"/>
                </a:lnTo>
                <a:close/>
              </a:path>
            </a:pathLst>
          </a:custGeom>
          <a:solidFill>
            <a:srgbClr val="B8D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69" name="Freeform 360"/>
          <p:cNvSpPr>
            <a:spLocks/>
          </p:cNvSpPr>
          <p:nvPr/>
        </p:nvSpPr>
        <p:spPr bwMode="auto">
          <a:xfrm>
            <a:off x="1511701" y="4220894"/>
            <a:ext cx="96738" cy="117475"/>
          </a:xfrm>
          <a:custGeom>
            <a:avLst/>
            <a:gdLst>
              <a:gd name="T0" fmla="*/ 0 w 75"/>
              <a:gd name="T1" fmla="*/ 0 h 74"/>
              <a:gd name="T2" fmla="*/ 0 w 75"/>
              <a:gd name="T3" fmla="*/ 17 h 74"/>
              <a:gd name="T4" fmla="*/ 75 w 75"/>
              <a:gd name="T5" fmla="*/ 74 h 74"/>
              <a:gd name="T6" fmla="*/ 75 w 75"/>
              <a:gd name="T7" fmla="*/ 57 h 74"/>
              <a:gd name="T8" fmla="*/ 0 w 75"/>
              <a:gd name="T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74">
                <a:moveTo>
                  <a:pt x="0" y="0"/>
                </a:moveTo>
                <a:lnTo>
                  <a:pt x="0" y="17"/>
                </a:lnTo>
                <a:lnTo>
                  <a:pt x="75" y="74"/>
                </a:lnTo>
                <a:lnTo>
                  <a:pt x="75" y="5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70" name="Freeform 361"/>
          <p:cNvSpPr>
            <a:spLocks/>
          </p:cNvSpPr>
          <p:nvPr/>
        </p:nvSpPr>
        <p:spPr bwMode="auto">
          <a:xfrm>
            <a:off x="1511701" y="4260577"/>
            <a:ext cx="96738" cy="120651"/>
          </a:xfrm>
          <a:custGeom>
            <a:avLst/>
            <a:gdLst>
              <a:gd name="T0" fmla="*/ 0 w 75"/>
              <a:gd name="T1" fmla="*/ 0 h 76"/>
              <a:gd name="T2" fmla="*/ 0 w 75"/>
              <a:gd name="T3" fmla="*/ 17 h 76"/>
              <a:gd name="T4" fmla="*/ 75 w 75"/>
              <a:gd name="T5" fmla="*/ 76 h 76"/>
              <a:gd name="T6" fmla="*/ 75 w 75"/>
              <a:gd name="T7" fmla="*/ 59 h 76"/>
              <a:gd name="T8" fmla="*/ 0 w 75"/>
              <a:gd name="T9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76">
                <a:moveTo>
                  <a:pt x="0" y="0"/>
                </a:moveTo>
                <a:lnTo>
                  <a:pt x="0" y="17"/>
                </a:lnTo>
                <a:lnTo>
                  <a:pt x="75" y="76"/>
                </a:lnTo>
                <a:lnTo>
                  <a:pt x="75" y="59"/>
                </a:lnTo>
                <a:lnTo>
                  <a:pt x="0" y="0"/>
                </a:lnTo>
                <a:close/>
              </a:path>
            </a:pathLst>
          </a:custGeom>
          <a:solidFill>
            <a:srgbClr val="B8D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71" name="Freeform 362"/>
          <p:cNvSpPr>
            <a:spLocks/>
          </p:cNvSpPr>
          <p:nvPr/>
        </p:nvSpPr>
        <p:spPr bwMode="auto">
          <a:xfrm>
            <a:off x="1511701" y="4260577"/>
            <a:ext cx="96738" cy="120651"/>
          </a:xfrm>
          <a:custGeom>
            <a:avLst/>
            <a:gdLst>
              <a:gd name="T0" fmla="*/ 0 w 75"/>
              <a:gd name="T1" fmla="*/ 0 h 76"/>
              <a:gd name="T2" fmla="*/ 0 w 75"/>
              <a:gd name="T3" fmla="*/ 17 h 76"/>
              <a:gd name="T4" fmla="*/ 75 w 75"/>
              <a:gd name="T5" fmla="*/ 76 h 76"/>
              <a:gd name="T6" fmla="*/ 75 w 75"/>
              <a:gd name="T7" fmla="*/ 59 h 76"/>
              <a:gd name="T8" fmla="*/ 0 w 75"/>
              <a:gd name="T9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76">
                <a:moveTo>
                  <a:pt x="0" y="0"/>
                </a:moveTo>
                <a:lnTo>
                  <a:pt x="0" y="17"/>
                </a:lnTo>
                <a:lnTo>
                  <a:pt x="75" y="76"/>
                </a:lnTo>
                <a:lnTo>
                  <a:pt x="75" y="59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72" name="Rectangle 363"/>
          <p:cNvSpPr>
            <a:spLocks noChangeArrowheads="1"/>
          </p:cNvSpPr>
          <p:nvPr/>
        </p:nvSpPr>
        <p:spPr bwMode="auto">
          <a:xfrm>
            <a:off x="1344019" y="4162151"/>
            <a:ext cx="113506" cy="354012"/>
          </a:xfrm>
          <a:prstGeom prst="rect">
            <a:avLst/>
          </a:prstGeom>
          <a:solidFill>
            <a:srgbClr val="C02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73" name="Rectangle 364"/>
          <p:cNvSpPr>
            <a:spLocks noChangeArrowheads="1"/>
          </p:cNvSpPr>
          <p:nvPr/>
        </p:nvSpPr>
        <p:spPr bwMode="auto">
          <a:xfrm>
            <a:off x="1344019" y="4162151"/>
            <a:ext cx="113506" cy="35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74" name="Freeform 365"/>
          <p:cNvSpPr>
            <a:spLocks/>
          </p:cNvSpPr>
          <p:nvPr/>
        </p:nvSpPr>
        <p:spPr bwMode="auto">
          <a:xfrm>
            <a:off x="1337573" y="4154219"/>
            <a:ext cx="126404" cy="369887"/>
          </a:xfrm>
          <a:custGeom>
            <a:avLst/>
            <a:gdLst>
              <a:gd name="T0" fmla="*/ 98 w 98"/>
              <a:gd name="T1" fmla="*/ 0 h 233"/>
              <a:gd name="T2" fmla="*/ 98 w 98"/>
              <a:gd name="T3" fmla="*/ 233 h 233"/>
              <a:gd name="T4" fmla="*/ 88 w 98"/>
              <a:gd name="T5" fmla="*/ 233 h 233"/>
              <a:gd name="T6" fmla="*/ 88 w 98"/>
              <a:gd name="T7" fmla="*/ 223 h 233"/>
              <a:gd name="T8" fmla="*/ 88 w 98"/>
              <a:gd name="T9" fmla="*/ 223 h 233"/>
              <a:gd name="T10" fmla="*/ 88 w 98"/>
              <a:gd name="T11" fmla="*/ 10 h 233"/>
              <a:gd name="T12" fmla="*/ 11 w 98"/>
              <a:gd name="T13" fmla="*/ 10 h 233"/>
              <a:gd name="T14" fmla="*/ 11 w 98"/>
              <a:gd name="T15" fmla="*/ 223 h 233"/>
              <a:gd name="T16" fmla="*/ 11 w 98"/>
              <a:gd name="T17" fmla="*/ 223 h 233"/>
              <a:gd name="T18" fmla="*/ 11 w 98"/>
              <a:gd name="T19" fmla="*/ 233 h 233"/>
              <a:gd name="T20" fmla="*/ 0 w 98"/>
              <a:gd name="T21" fmla="*/ 233 h 233"/>
              <a:gd name="T22" fmla="*/ 0 w 98"/>
              <a:gd name="T23" fmla="*/ 0 h 233"/>
              <a:gd name="T24" fmla="*/ 98 w 98"/>
              <a:gd name="T25" fmla="*/ 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8" h="233">
                <a:moveTo>
                  <a:pt x="98" y="0"/>
                </a:moveTo>
                <a:lnTo>
                  <a:pt x="98" y="233"/>
                </a:lnTo>
                <a:lnTo>
                  <a:pt x="88" y="233"/>
                </a:lnTo>
                <a:lnTo>
                  <a:pt x="88" y="223"/>
                </a:lnTo>
                <a:lnTo>
                  <a:pt x="88" y="223"/>
                </a:lnTo>
                <a:lnTo>
                  <a:pt x="88" y="10"/>
                </a:lnTo>
                <a:lnTo>
                  <a:pt x="11" y="10"/>
                </a:lnTo>
                <a:lnTo>
                  <a:pt x="11" y="223"/>
                </a:lnTo>
                <a:lnTo>
                  <a:pt x="11" y="223"/>
                </a:lnTo>
                <a:lnTo>
                  <a:pt x="11" y="233"/>
                </a:lnTo>
                <a:lnTo>
                  <a:pt x="0" y="233"/>
                </a:lnTo>
                <a:lnTo>
                  <a:pt x="0" y="0"/>
                </a:lnTo>
                <a:lnTo>
                  <a:pt x="98" y="0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75" name="Freeform 366"/>
          <p:cNvSpPr>
            <a:spLocks/>
          </p:cNvSpPr>
          <p:nvPr/>
        </p:nvSpPr>
        <p:spPr bwMode="auto">
          <a:xfrm>
            <a:off x="1337573" y="4154219"/>
            <a:ext cx="126404" cy="369887"/>
          </a:xfrm>
          <a:custGeom>
            <a:avLst/>
            <a:gdLst>
              <a:gd name="T0" fmla="*/ 98 w 98"/>
              <a:gd name="T1" fmla="*/ 0 h 233"/>
              <a:gd name="T2" fmla="*/ 98 w 98"/>
              <a:gd name="T3" fmla="*/ 233 h 233"/>
              <a:gd name="T4" fmla="*/ 88 w 98"/>
              <a:gd name="T5" fmla="*/ 233 h 233"/>
              <a:gd name="T6" fmla="*/ 88 w 98"/>
              <a:gd name="T7" fmla="*/ 223 h 233"/>
              <a:gd name="T8" fmla="*/ 88 w 98"/>
              <a:gd name="T9" fmla="*/ 223 h 233"/>
              <a:gd name="T10" fmla="*/ 88 w 98"/>
              <a:gd name="T11" fmla="*/ 10 h 233"/>
              <a:gd name="T12" fmla="*/ 11 w 98"/>
              <a:gd name="T13" fmla="*/ 10 h 233"/>
              <a:gd name="T14" fmla="*/ 11 w 98"/>
              <a:gd name="T15" fmla="*/ 223 h 233"/>
              <a:gd name="T16" fmla="*/ 11 w 98"/>
              <a:gd name="T17" fmla="*/ 223 h 233"/>
              <a:gd name="T18" fmla="*/ 11 w 98"/>
              <a:gd name="T19" fmla="*/ 233 h 233"/>
              <a:gd name="T20" fmla="*/ 0 w 98"/>
              <a:gd name="T21" fmla="*/ 233 h 233"/>
              <a:gd name="T22" fmla="*/ 0 w 98"/>
              <a:gd name="T23" fmla="*/ 0 h 233"/>
              <a:gd name="T24" fmla="*/ 98 w 98"/>
              <a:gd name="T25" fmla="*/ 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8" h="233">
                <a:moveTo>
                  <a:pt x="98" y="0"/>
                </a:moveTo>
                <a:lnTo>
                  <a:pt x="98" y="233"/>
                </a:lnTo>
                <a:lnTo>
                  <a:pt x="88" y="233"/>
                </a:lnTo>
                <a:lnTo>
                  <a:pt x="88" y="223"/>
                </a:lnTo>
                <a:lnTo>
                  <a:pt x="88" y="223"/>
                </a:lnTo>
                <a:lnTo>
                  <a:pt x="88" y="10"/>
                </a:lnTo>
                <a:lnTo>
                  <a:pt x="11" y="10"/>
                </a:lnTo>
                <a:lnTo>
                  <a:pt x="11" y="223"/>
                </a:lnTo>
                <a:lnTo>
                  <a:pt x="11" y="223"/>
                </a:lnTo>
                <a:lnTo>
                  <a:pt x="11" y="233"/>
                </a:lnTo>
                <a:lnTo>
                  <a:pt x="0" y="233"/>
                </a:lnTo>
                <a:lnTo>
                  <a:pt x="0" y="0"/>
                </a:lnTo>
                <a:lnTo>
                  <a:pt x="9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76" name="Rectangle 367"/>
          <p:cNvSpPr>
            <a:spLocks noChangeArrowheads="1"/>
          </p:cNvSpPr>
          <p:nvPr/>
        </p:nvSpPr>
        <p:spPr bwMode="auto">
          <a:xfrm>
            <a:off x="1329833" y="4516166"/>
            <a:ext cx="141883" cy="31751"/>
          </a:xfrm>
          <a:prstGeom prst="rect">
            <a:avLst/>
          </a:prstGeom>
          <a:solidFill>
            <a:srgbClr val="1A1A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77" name="Freeform 368"/>
          <p:cNvSpPr>
            <a:spLocks noEditPoints="1"/>
          </p:cNvSpPr>
          <p:nvPr/>
        </p:nvSpPr>
        <p:spPr bwMode="auto">
          <a:xfrm>
            <a:off x="1358207" y="4185968"/>
            <a:ext cx="86420" cy="128587"/>
          </a:xfrm>
          <a:custGeom>
            <a:avLst/>
            <a:gdLst>
              <a:gd name="T0" fmla="*/ 38 w 40"/>
              <a:gd name="T1" fmla="*/ 45 h 48"/>
              <a:gd name="T2" fmla="*/ 38 w 40"/>
              <a:gd name="T3" fmla="*/ 45 h 48"/>
              <a:gd name="T4" fmla="*/ 38 w 40"/>
              <a:gd name="T5" fmla="*/ 45 h 48"/>
              <a:gd name="T6" fmla="*/ 2 w 40"/>
              <a:gd name="T7" fmla="*/ 46 h 48"/>
              <a:gd name="T8" fmla="*/ 3 w 40"/>
              <a:gd name="T9" fmla="*/ 35 h 48"/>
              <a:gd name="T10" fmla="*/ 4 w 40"/>
              <a:gd name="T11" fmla="*/ 24 h 48"/>
              <a:gd name="T12" fmla="*/ 4 w 40"/>
              <a:gd name="T13" fmla="*/ 4 h 48"/>
              <a:gd name="T14" fmla="*/ 35 w 40"/>
              <a:gd name="T15" fmla="*/ 4 h 48"/>
              <a:gd name="T16" fmla="*/ 36 w 40"/>
              <a:gd name="T17" fmla="*/ 45 h 48"/>
              <a:gd name="T18" fmla="*/ 20 w 40"/>
              <a:gd name="T19" fmla="*/ 45 h 48"/>
              <a:gd name="T20" fmla="*/ 2 w 40"/>
              <a:gd name="T21" fmla="*/ 46 h 48"/>
              <a:gd name="T22" fmla="*/ 40 w 40"/>
              <a:gd name="T23" fmla="*/ 0 h 48"/>
              <a:gd name="T24" fmla="*/ 38 w 40"/>
              <a:gd name="T25" fmla="*/ 0 h 48"/>
              <a:gd name="T26" fmla="*/ 2 w 40"/>
              <a:gd name="T27" fmla="*/ 0 h 48"/>
              <a:gd name="T28" fmla="*/ 0 w 40"/>
              <a:gd name="T29" fmla="*/ 0 h 48"/>
              <a:gd name="T30" fmla="*/ 0 w 40"/>
              <a:gd name="T31" fmla="*/ 2 h 48"/>
              <a:gd name="T32" fmla="*/ 1 w 40"/>
              <a:gd name="T33" fmla="*/ 24 h 48"/>
              <a:gd name="T34" fmla="*/ 2 w 40"/>
              <a:gd name="T35" fmla="*/ 35 h 48"/>
              <a:gd name="T36" fmla="*/ 2 w 40"/>
              <a:gd name="T37" fmla="*/ 46 h 48"/>
              <a:gd name="T38" fmla="*/ 20 w 40"/>
              <a:gd name="T39" fmla="*/ 47 h 48"/>
              <a:gd name="T40" fmla="*/ 38 w 40"/>
              <a:gd name="T41" fmla="*/ 48 h 48"/>
              <a:gd name="T42" fmla="*/ 39 w 40"/>
              <a:gd name="T43" fmla="*/ 48 h 48"/>
              <a:gd name="T44" fmla="*/ 39 w 40"/>
              <a:gd name="T45" fmla="*/ 46 h 48"/>
              <a:gd name="T46" fmla="*/ 40 w 40"/>
              <a:gd name="T47" fmla="*/ 2 h 48"/>
              <a:gd name="T48" fmla="*/ 40 w 40"/>
              <a:gd name="T4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0" h="48">
                <a:moveTo>
                  <a:pt x="38" y="45"/>
                </a:moveTo>
                <a:cubicBezTo>
                  <a:pt x="38" y="45"/>
                  <a:pt x="38" y="45"/>
                  <a:pt x="38" y="45"/>
                </a:cubicBezTo>
                <a:cubicBezTo>
                  <a:pt x="38" y="45"/>
                  <a:pt x="38" y="45"/>
                  <a:pt x="38" y="45"/>
                </a:cubicBezTo>
                <a:moveTo>
                  <a:pt x="2" y="46"/>
                </a:moveTo>
                <a:cubicBezTo>
                  <a:pt x="3" y="43"/>
                  <a:pt x="3" y="39"/>
                  <a:pt x="3" y="35"/>
                </a:cubicBezTo>
                <a:cubicBezTo>
                  <a:pt x="3" y="32"/>
                  <a:pt x="4" y="28"/>
                  <a:pt x="4" y="24"/>
                </a:cubicBezTo>
                <a:cubicBezTo>
                  <a:pt x="4" y="4"/>
                  <a:pt x="4" y="4"/>
                  <a:pt x="4" y="4"/>
                </a:cubicBezTo>
                <a:cubicBezTo>
                  <a:pt x="15" y="4"/>
                  <a:pt x="25" y="4"/>
                  <a:pt x="35" y="4"/>
                </a:cubicBezTo>
                <a:cubicBezTo>
                  <a:pt x="35" y="18"/>
                  <a:pt x="35" y="31"/>
                  <a:pt x="36" y="45"/>
                </a:cubicBezTo>
                <a:cubicBezTo>
                  <a:pt x="31" y="45"/>
                  <a:pt x="25" y="45"/>
                  <a:pt x="20" y="45"/>
                </a:cubicBezTo>
                <a:cubicBezTo>
                  <a:pt x="14" y="46"/>
                  <a:pt x="8" y="46"/>
                  <a:pt x="2" y="46"/>
                </a:cubicBezTo>
                <a:moveTo>
                  <a:pt x="40" y="0"/>
                </a:moveTo>
                <a:cubicBezTo>
                  <a:pt x="38" y="0"/>
                  <a:pt x="38" y="0"/>
                  <a:pt x="38" y="0"/>
                </a:cubicBezTo>
                <a:cubicBezTo>
                  <a:pt x="26" y="0"/>
                  <a:pt x="14" y="0"/>
                  <a:pt x="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2"/>
                  <a:pt x="0" y="2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8"/>
                  <a:pt x="2" y="32"/>
                  <a:pt x="2" y="35"/>
                </a:cubicBezTo>
                <a:cubicBezTo>
                  <a:pt x="2" y="39"/>
                  <a:pt x="2" y="43"/>
                  <a:pt x="2" y="46"/>
                </a:cubicBezTo>
                <a:cubicBezTo>
                  <a:pt x="8" y="47"/>
                  <a:pt x="14" y="47"/>
                  <a:pt x="20" y="47"/>
                </a:cubicBezTo>
                <a:cubicBezTo>
                  <a:pt x="26" y="48"/>
                  <a:pt x="32" y="48"/>
                  <a:pt x="38" y="48"/>
                </a:cubicBezTo>
                <a:cubicBezTo>
                  <a:pt x="39" y="48"/>
                  <a:pt x="39" y="48"/>
                  <a:pt x="39" y="48"/>
                </a:cubicBezTo>
                <a:cubicBezTo>
                  <a:pt x="39" y="46"/>
                  <a:pt x="39" y="46"/>
                  <a:pt x="39" y="46"/>
                </a:cubicBezTo>
                <a:cubicBezTo>
                  <a:pt x="40" y="32"/>
                  <a:pt x="40" y="17"/>
                  <a:pt x="40" y="2"/>
                </a:cubicBezTo>
                <a:cubicBezTo>
                  <a:pt x="40" y="0"/>
                  <a:pt x="40" y="0"/>
                  <a:pt x="40" y="0"/>
                </a:cubicBezTo>
              </a:path>
            </a:pathLst>
          </a:custGeom>
          <a:solidFill>
            <a:srgbClr val="9106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78" name="Freeform 369"/>
          <p:cNvSpPr>
            <a:spLocks noEditPoints="1"/>
          </p:cNvSpPr>
          <p:nvPr/>
        </p:nvSpPr>
        <p:spPr bwMode="auto">
          <a:xfrm>
            <a:off x="1358207" y="4362182"/>
            <a:ext cx="86420" cy="130175"/>
          </a:xfrm>
          <a:custGeom>
            <a:avLst/>
            <a:gdLst>
              <a:gd name="T0" fmla="*/ 38 w 40"/>
              <a:gd name="T1" fmla="*/ 45 h 49"/>
              <a:gd name="T2" fmla="*/ 38 w 40"/>
              <a:gd name="T3" fmla="*/ 45 h 49"/>
              <a:gd name="T4" fmla="*/ 38 w 40"/>
              <a:gd name="T5" fmla="*/ 45 h 49"/>
              <a:gd name="T6" fmla="*/ 2 w 40"/>
              <a:gd name="T7" fmla="*/ 47 h 49"/>
              <a:gd name="T8" fmla="*/ 3 w 40"/>
              <a:gd name="T9" fmla="*/ 36 h 49"/>
              <a:gd name="T10" fmla="*/ 4 w 40"/>
              <a:gd name="T11" fmla="*/ 25 h 49"/>
              <a:gd name="T12" fmla="*/ 4 w 40"/>
              <a:gd name="T13" fmla="*/ 5 h 49"/>
              <a:gd name="T14" fmla="*/ 35 w 40"/>
              <a:gd name="T15" fmla="*/ 5 h 49"/>
              <a:gd name="T16" fmla="*/ 36 w 40"/>
              <a:gd name="T17" fmla="*/ 45 h 49"/>
              <a:gd name="T18" fmla="*/ 20 w 40"/>
              <a:gd name="T19" fmla="*/ 46 h 49"/>
              <a:gd name="T20" fmla="*/ 2 w 40"/>
              <a:gd name="T21" fmla="*/ 47 h 49"/>
              <a:gd name="T22" fmla="*/ 40 w 40"/>
              <a:gd name="T23" fmla="*/ 0 h 49"/>
              <a:gd name="T24" fmla="*/ 38 w 40"/>
              <a:gd name="T25" fmla="*/ 0 h 49"/>
              <a:gd name="T26" fmla="*/ 2 w 40"/>
              <a:gd name="T27" fmla="*/ 1 h 49"/>
              <a:gd name="T28" fmla="*/ 0 w 40"/>
              <a:gd name="T29" fmla="*/ 1 h 49"/>
              <a:gd name="T30" fmla="*/ 0 w 40"/>
              <a:gd name="T31" fmla="*/ 3 h 49"/>
              <a:gd name="T32" fmla="*/ 1 w 40"/>
              <a:gd name="T33" fmla="*/ 25 h 49"/>
              <a:gd name="T34" fmla="*/ 2 w 40"/>
              <a:gd name="T35" fmla="*/ 36 h 49"/>
              <a:gd name="T36" fmla="*/ 2 w 40"/>
              <a:gd name="T37" fmla="*/ 47 h 49"/>
              <a:gd name="T38" fmla="*/ 20 w 40"/>
              <a:gd name="T39" fmla="*/ 48 h 49"/>
              <a:gd name="T40" fmla="*/ 38 w 40"/>
              <a:gd name="T41" fmla="*/ 49 h 49"/>
              <a:gd name="T42" fmla="*/ 39 w 40"/>
              <a:gd name="T43" fmla="*/ 49 h 49"/>
              <a:gd name="T44" fmla="*/ 39 w 40"/>
              <a:gd name="T45" fmla="*/ 47 h 49"/>
              <a:gd name="T46" fmla="*/ 40 w 40"/>
              <a:gd name="T47" fmla="*/ 3 h 49"/>
              <a:gd name="T48" fmla="*/ 40 w 40"/>
              <a:gd name="T4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0" h="49">
                <a:moveTo>
                  <a:pt x="38" y="45"/>
                </a:moveTo>
                <a:cubicBezTo>
                  <a:pt x="38" y="45"/>
                  <a:pt x="38" y="45"/>
                  <a:pt x="38" y="45"/>
                </a:cubicBezTo>
                <a:cubicBezTo>
                  <a:pt x="38" y="45"/>
                  <a:pt x="38" y="45"/>
                  <a:pt x="38" y="45"/>
                </a:cubicBezTo>
                <a:moveTo>
                  <a:pt x="2" y="47"/>
                </a:moveTo>
                <a:cubicBezTo>
                  <a:pt x="3" y="43"/>
                  <a:pt x="3" y="40"/>
                  <a:pt x="3" y="36"/>
                </a:cubicBezTo>
                <a:cubicBezTo>
                  <a:pt x="3" y="32"/>
                  <a:pt x="4" y="29"/>
                  <a:pt x="4" y="25"/>
                </a:cubicBezTo>
                <a:cubicBezTo>
                  <a:pt x="4" y="5"/>
                  <a:pt x="4" y="5"/>
                  <a:pt x="4" y="5"/>
                </a:cubicBezTo>
                <a:cubicBezTo>
                  <a:pt x="15" y="5"/>
                  <a:pt x="25" y="5"/>
                  <a:pt x="35" y="5"/>
                </a:cubicBezTo>
                <a:cubicBezTo>
                  <a:pt x="35" y="19"/>
                  <a:pt x="35" y="32"/>
                  <a:pt x="36" y="45"/>
                </a:cubicBezTo>
                <a:cubicBezTo>
                  <a:pt x="31" y="46"/>
                  <a:pt x="25" y="46"/>
                  <a:pt x="20" y="46"/>
                </a:cubicBezTo>
                <a:cubicBezTo>
                  <a:pt x="14" y="46"/>
                  <a:pt x="8" y="47"/>
                  <a:pt x="2" y="47"/>
                </a:cubicBezTo>
                <a:moveTo>
                  <a:pt x="40" y="0"/>
                </a:moveTo>
                <a:cubicBezTo>
                  <a:pt x="38" y="0"/>
                  <a:pt x="38" y="0"/>
                  <a:pt x="38" y="0"/>
                </a:cubicBezTo>
                <a:cubicBezTo>
                  <a:pt x="26" y="0"/>
                  <a:pt x="14" y="0"/>
                  <a:pt x="2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3"/>
                  <a:pt x="0" y="3"/>
                  <a:pt x="0" y="3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9"/>
                  <a:pt x="2" y="32"/>
                  <a:pt x="2" y="36"/>
                </a:cubicBezTo>
                <a:cubicBezTo>
                  <a:pt x="2" y="40"/>
                  <a:pt x="2" y="43"/>
                  <a:pt x="2" y="47"/>
                </a:cubicBezTo>
                <a:cubicBezTo>
                  <a:pt x="8" y="47"/>
                  <a:pt x="14" y="48"/>
                  <a:pt x="20" y="48"/>
                </a:cubicBezTo>
                <a:cubicBezTo>
                  <a:pt x="26" y="48"/>
                  <a:pt x="32" y="48"/>
                  <a:pt x="38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7"/>
                  <a:pt x="39" y="47"/>
                  <a:pt x="39" y="47"/>
                </a:cubicBezTo>
                <a:cubicBezTo>
                  <a:pt x="40" y="32"/>
                  <a:pt x="40" y="17"/>
                  <a:pt x="40" y="3"/>
                </a:cubicBezTo>
                <a:cubicBezTo>
                  <a:pt x="40" y="0"/>
                  <a:pt x="40" y="0"/>
                  <a:pt x="40" y="0"/>
                </a:cubicBezTo>
              </a:path>
            </a:pathLst>
          </a:custGeom>
          <a:solidFill>
            <a:srgbClr val="9106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79" name="Oval 370"/>
          <p:cNvSpPr>
            <a:spLocks noChangeArrowheads="1"/>
          </p:cNvSpPr>
          <p:nvPr/>
        </p:nvSpPr>
        <p:spPr bwMode="auto">
          <a:xfrm>
            <a:off x="1359496" y="4338369"/>
            <a:ext cx="12898" cy="15875"/>
          </a:xfrm>
          <a:prstGeom prst="ellipse">
            <a:avLst/>
          </a:prstGeom>
          <a:solidFill>
            <a:srgbClr val="1A1A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80" name="Freeform 371"/>
          <p:cNvSpPr>
            <a:spLocks/>
          </p:cNvSpPr>
          <p:nvPr/>
        </p:nvSpPr>
        <p:spPr bwMode="auto">
          <a:xfrm>
            <a:off x="1182790" y="3670030"/>
            <a:ext cx="665560" cy="409575"/>
          </a:xfrm>
          <a:custGeom>
            <a:avLst/>
            <a:gdLst>
              <a:gd name="T0" fmla="*/ 258 w 516"/>
              <a:gd name="T1" fmla="*/ 0 h 258"/>
              <a:gd name="T2" fmla="*/ 516 w 516"/>
              <a:gd name="T3" fmla="*/ 258 h 258"/>
              <a:gd name="T4" fmla="*/ 468 w 516"/>
              <a:gd name="T5" fmla="*/ 258 h 258"/>
              <a:gd name="T6" fmla="*/ 258 w 516"/>
              <a:gd name="T7" fmla="*/ 53 h 258"/>
              <a:gd name="T8" fmla="*/ 47 w 516"/>
              <a:gd name="T9" fmla="*/ 258 h 258"/>
              <a:gd name="T10" fmla="*/ 0 w 516"/>
              <a:gd name="T11" fmla="*/ 258 h 258"/>
              <a:gd name="T12" fmla="*/ 258 w 516"/>
              <a:gd name="T13" fmla="*/ 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6" h="258">
                <a:moveTo>
                  <a:pt x="258" y="0"/>
                </a:moveTo>
                <a:lnTo>
                  <a:pt x="516" y="258"/>
                </a:lnTo>
                <a:lnTo>
                  <a:pt x="468" y="258"/>
                </a:lnTo>
                <a:lnTo>
                  <a:pt x="258" y="53"/>
                </a:lnTo>
                <a:lnTo>
                  <a:pt x="47" y="258"/>
                </a:lnTo>
                <a:lnTo>
                  <a:pt x="0" y="258"/>
                </a:lnTo>
                <a:lnTo>
                  <a:pt x="258" y="0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81" name="Freeform 372"/>
          <p:cNvSpPr>
            <a:spLocks/>
          </p:cNvSpPr>
          <p:nvPr/>
        </p:nvSpPr>
        <p:spPr bwMode="auto">
          <a:xfrm>
            <a:off x="1645842" y="3757345"/>
            <a:ext cx="81261" cy="58737"/>
          </a:xfrm>
          <a:custGeom>
            <a:avLst/>
            <a:gdLst>
              <a:gd name="T0" fmla="*/ 0 w 38"/>
              <a:gd name="T1" fmla="*/ 16 h 22"/>
              <a:gd name="T2" fmla="*/ 6 w 38"/>
              <a:gd name="T3" fmla="*/ 22 h 22"/>
              <a:gd name="T4" fmla="*/ 33 w 38"/>
              <a:gd name="T5" fmla="*/ 22 h 22"/>
              <a:gd name="T6" fmla="*/ 38 w 38"/>
              <a:gd name="T7" fmla="*/ 16 h 22"/>
              <a:gd name="T8" fmla="*/ 38 w 38"/>
              <a:gd name="T9" fmla="*/ 6 h 22"/>
              <a:gd name="T10" fmla="*/ 33 w 38"/>
              <a:gd name="T11" fmla="*/ 0 h 22"/>
              <a:gd name="T12" fmla="*/ 6 w 38"/>
              <a:gd name="T13" fmla="*/ 0 h 22"/>
              <a:gd name="T14" fmla="*/ 0 w 38"/>
              <a:gd name="T15" fmla="*/ 6 h 22"/>
              <a:gd name="T16" fmla="*/ 0 w 38"/>
              <a:gd name="T17" fmla="*/ 16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" h="22">
                <a:moveTo>
                  <a:pt x="0" y="16"/>
                </a:moveTo>
                <a:cubicBezTo>
                  <a:pt x="0" y="19"/>
                  <a:pt x="2" y="22"/>
                  <a:pt x="6" y="22"/>
                </a:cubicBezTo>
                <a:cubicBezTo>
                  <a:pt x="33" y="22"/>
                  <a:pt x="33" y="22"/>
                  <a:pt x="33" y="22"/>
                </a:cubicBezTo>
                <a:cubicBezTo>
                  <a:pt x="36" y="22"/>
                  <a:pt x="38" y="19"/>
                  <a:pt x="38" y="1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2"/>
                  <a:pt x="36" y="0"/>
                  <a:pt x="33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0" y="6"/>
                </a:cubicBezTo>
                <a:lnTo>
                  <a:pt x="0" y="16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82" name="Oval 373"/>
          <p:cNvSpPr>
            <a:spLocks noChangeArrowheads="1"/>
          </p:cNvSpPr>
          <p:nvPr/>
        </p:nvSpPr>
        <p:spPr bwMode="auto">
          <a:xfrm>
            <a:off x="1438181" y="3906564"/>
            <a:ext cx="153492" cy="188912"/>
          </a:xfrm>
          <a:prstGeom prst="ellipse">
            <a:avLst/>
          </a:prstGeom>
          <a:solidFill>
            <a:srgbClr val="9FD6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83" name="Rectangle 374"/>
          <p:cNvSpPr>
            <a:spLocks noChangeArrowheads="1"/>
          </p:cNvSpPr>
          <p:nvPr/>
        </p:nvSpPr>
        <p:spPr bwMode="auto">
          <a:xfrm>
            <a:off x="1509120" y="3906564"/>
            <a:ext cx="10319" cy="188912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84" name="Rectangle 375"/>
          <p:cNvSpPr>
            <a:spLocks noChangeArrowheads="1"/>
          </p:cNvSpPr>
          <p:nvPr/>
        </p:nvSpPr>
        <p:spPr bwMode="auto">
          <a:xfrm>
            <a:off x="1438181" y="3992293"/>
            <a:ext cx="153492" cy="15875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85" name="Freeform 376"/>
          <p:cNvSpPr>
            <a:spLocks noEditPoints="1"/>
          </p:cNvSpPr>
          <p:nvPr/>
        </p:nvSpPr>
        <p:spPr bwMode="auto">
          <a:xfrm>
            <a:off x="1431731" y="3898630"/>
            <a:ext cx="166390" cy="204787"/>
          </a:xfrm>
          <a:custGeom>
            <a:avLst/>
            <a:gdLst>
              <a:gd name="T0" fmla="*/ 39 w 77"/>
              <a:gd name="T1" fmla="*/ 77 h 77"/>
              <a:gd name="T2" fmla="*/ 0 w 77"/>
              <a:gd name="T3" fmla="*/ 38 h 77"/>
              <a:gd name="T4" fmla="*/ 39 w 77"/>
              <a:gd name="T5" fmla="*/ 0 h 77"/>
              <a:gd name="T6" fmla="*/ 77 w 77"/>
              <a:gd name="T7" fmla="*/ 38 h 77"/>
              <a:gd name="T8" fmla="*/ 39 w 77"/>
              <a:gd name="T9" fmla="*/ 77 h 77"/>
              <a:gd name="T10" fmla="*/ 39 w 77"/>
              <a:gd name="T11" fmla="*/ 5 h 77"/>
              <a:gd name="T12" fmla="*/ 6 w 77"/>
              <a:gd name="T13" fmla="*/ 38 h 77"/>
              <a:gd name="T14" fmla="*/ 39 w 77"/>
              <a:gd name="T15" fmla="*/ 71 h 77"/>
              <a:gd name="T16" fmla="*/ 71 w 77"/>
              <a:gd name="T17" fmla="*/ 38 h 77"/>
              <a:gd name="T18" fmla="*/ 39 w 77"/>
              <a:gd name="T19" fmla="*/ 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7" h="77">
                <a:moveTo>
                  <a:pt x="39" y="77"/>
                </a:moveTo>
                <a:cubicBezTo>
                  <a:pt x="17" y="77"/>
                  <a:pt x="0" y="59"/>
                  <a:pt x="0" y="38"/>
                </a:cubicBezTo>
                <a:cubicBezTo>
                  <a:pt x="0" y="17"/>
                  <a:pt x="17" y="0"/>
                  <a:pt x="39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59"/>
                  <a:pt x="60" y="77"/>
                  <a:pt x="39" y="77"/>
                </a:cubicBezTo>
                <a:close/>
                <a:moveTo>
                  <a:pt x="39" y="5"/>
                </a:moveTo>
                <a:cubicBezTo>
                  <a:pt x="21" y="5"/>
                  <a:pt x="6" y="20"/>
                  <a:pt x="6" y="38"/>
                </a:cubicBezTo>
                <a:cubicBezTo>
                  <a:pt x="6" y="56"/>
                  <a:pt x="21" y="71"/>
                  <a:pt x="39" y="71"/>
                </a:cubicBezTo>
                <a:cubicBezTo>
                  <a:pt x="57" y="71"/>
                  <a:pt x="71" y="56"/>
                  <a:pt x="71" y="38"/>
                </a:cubicBezTo>
                <a:cubicBezTo>
                  <a:pt x="71" y="20"/>
                  <a:pt x="57" y="5"/>
                  <a:pt x="39" y="5"/>
                </a:cubicBezTo>
                <a:close/>
              </a:path>
            </a:pathLst>
          </a:custGeom>
          <a:solidFill>
            <a:srgbClr val="1A1A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86" name="Rectangle 377"/>
          <p:cNvSpPr>
            <a:spLocks noChangeArrowheads="1"/>
          </p:cNvSpPr>
          <p:nvPr/>
        </p:nvSpPr>
        <p:spPr bwMode="auto">
          <a:xfrm>
            <a:off x="1487190" y="4343127"/>
            <a:ext cx="255389" cy="50800"/>
          </a:xfrm>
          <a:prstGeom prst="rect">
            <a:avLst/>
          </a:prstGeom>
          <a:solidFill>
            <a:srgbClr val="1A1A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87" name="Freeform 378"/>
          <p:cNvSpPr>
            <a:spLocks/>
          </p:cNvSpPr>
          <p:nvPr/>
        </p:nvSpPr>
        <p:spPr bwMode="auto">
          <a:xfrm>
            <a:off x="1269206" y="4487595"/>
            <a:ext cx="73522" cy="28575"/>
          </a:xfrm>
          <a:custGeom>
            <a:avLst/>
            <a:gdLst>
              <a:gd name="T0" fmla="*/ 47 w 57"/>
              <a:gd name="T1" fmla="*/ 18 h 18"/>
              <a:gd name="T2" fmla="*/ 10 w 57"/>
              <a:gd name="T3" fmla="*/ 18 h 18"/>
              <a:gd name="T4" fmla="*/ 0 w 57"/>
              <a:gd name="T5" fmla="*/ 0 h 18"/>
              <a:gd name="T6" fmla="*/ 57 w 57"/>
              <a:gd name="T7" fmla="*/ 0 h 18"/>
              <a:gd name="T8" fmla="*/ 47 w 57"/>
              <a:gd name="T9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18">
                <a:moveTo>
                  <a:pt x="47" y="18"/>
                </a:moveTo>
                <a:lnTo>
                  <a:pt x="10" y="18"/>
                </a:lnTo>
                <a:lnTo>
                  <a:pt x="0" y="0"/>
                </a:lnTo>
                <a:lnTo>
                  <a:pt x="57" y="0"/>
                </a:lnTo>
                <a:lnTo>
                  <a:pt x="47" y="18"/>
                </a:lnTo>
                <a:close/>
              </a:path>
            </a:pathLst>
          </a:custGeom>
          <a:solidFill>
            <a:srgbClr val="A57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88" name="Freeform 379"/>
          <p:cNvSpPr>
            <a:spLocks/>
          </p:cNvSpPr>
          <p:nvPr/>
        </p:nvSpPr>
        <p:spPr bwMode="auto">
          <a:xfrm>
            <a:off x="1269207" y="4430444"/>
            <a:ext cx="74811" cy="41275"/>
          </a:xfrm>
          <a:custGeom>
            <a:avLst/>
            <a:gdLst>
              <a:gd name="T0" fmla="*/ 30 w 35"/>
              <a:gd name="T1" fmla="*/ 8 h 15"/>
              <a:gd name="T2" fmla="*/ 30 w 35"/>
              <a:gd name="T3" fmla="*/ 8 h 15"/>
              <a:gd name="T4" fmla="*/ 25 w 35"/>
              <a:gd name="T5" fmla="*/ 2 h 15"/>
              <a:gd name="T6" fmla="*/ 21 w 35"/>
              <a:gd name="T7" fmla="*/ 0 h 15"/>
              <a:gd name="T8" fmla="*/ 16 w 35"/>
              <a:gd name="T9" fmla="*/ 3 h 15"/>
              <a:gd name="T10" fmla="*/ 10 w 35"/>
              <a:gd name="T11" fmla="*/ 0 h 15"/>
              <a:gd name="T12" fmla="*/ 2 w 35"/>
              <a:gd name="T13" fmla="*/ 7 h 15"/>
              <a:gd name="T14" fmla="*/ 3 w 35"/>
              <a:gd name="T15" fmla="*/ 9 h 15"/>
              <a:gd name="T16" fmla="*/ 0 w 35"/>
              <a:gd name="T17" fmla="*/ 13 h 15"/>
              <a:gd name="T18" fmla="*/ 0 w 35"/>
              <a:gd name="T19" fmla="*/ 15 h 15"/>
              <a:gd name="T20" fmla="*/ 6 w 35"/>
              <a:gd name="T21" fmla="*/ 15 h 15"/>
              <a:gd name="T22" fmla="*/ 9 w 35"/>
              <a:gd name="T23" fmla="*/ 15 h 15"/>
              <a:gd name="T24" fmla="*/ 9 w 35"/>
              <a:gd name="T25" fmla="*/ 15 h 15"/>
              <a:gd name="T26" fmla="*/ 15 w 35"/>
              <a:gd name="T27" fmla="*/ 15 h 15"/>
              <a:gd name="T28" fmla="*/ 16 w 35"/>
              <a:gd name="T29" fmla="*/ 15 h 15"/>
              <a:gd name="T30" fmla="*/ 17 w 35"/>
              <a:gd name="T31" fmla="*/ 15 h 15"/>
              <a:gd name="T32" fmla="*/ 21 w 35"/>
              <a:gd name="T33" fmla="*/ 15 h 15"/>
              <a:gd name="T34" fmla="*/ 21 w 35"/>
              <a:gd name="T35" fmla="*/ 15 h 15"/>
              <a:gd name="T36" fmla="*/ 25 w 35"/>
              <a:gd name="T37" fmla="*/ 15 h 15"/>
              <a:gd name="T38" fmla="*/ 28 w 35"/>
              <a:gd name="T39" fmla="*/ 15 h 15"/>
              <a:gd name="T40" fmla="*/ 34 w 35"/>
              <a:gd name="T41" fmla="*/ 15 h 15"/>
              <a:gd name="T42" fmla="*/ 35 w 35"/>
              <a:gd name="T43" fmla="*/ 13 h 15"/>
              <a:gd name="T44" fmla="*/ 30 w 35"/>
              <a:gd name="T45" fmla="*/ 8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" h="15">
                <a:moveTo>
                  <a:pt x="30" y="8"/>
                </a:moveTo>
                <a:cubicBezTo>
                  <a:pt x="30" y="8"/>
                  <a:pt x="30" y="8"/>
                  <a:pt x="30" y="8"/>
                </a:cubicBezTo>
                <a:cubicBezTo>
                  <a:pt x="30" y="5"/>
                  <a:pt x="28" y="2"/>
                  <a:pt x="25" y="2"/>
                </a:cubicBezTo>
                <a:cubicBezTo>
                  <a:pt x="24" y="1"/>
                  <a:pt x="22" y="0"/>
                  <a:pt x="21" y="0"/>
                </a:cubicBezTo>
                <a:cubicBezTo>
                  <a:pt x="19" y="0"/>
                  <a:pt x="17" y="1"/>
                  <a:pt x="16" y="3"/>
                </a:cubicBezTo>
                <a:cubicBezTo>
                  <a:pt x="15" y="1"/>
                  <a:pt x="13" y="0"/>
                  <a:pt x="10" y="0"/>
                </a:cubicBezTo>
                <a:cubicBezTo>
                  <a:pt x="6" y="0"/>
                  <a:pt x="2" y="3"/>
                  <a:pt x="2" y="7"/>
                </a:cubicBezTo>
                <a:cubicBezTo>
                  <a:pt x="2" y="8"/>
                  <a:pt x="2" y="9"/>
                  <a:pt x="3" y="9"/>
                </a:cubicBezTo>
                <a:cubicBezTo>
                  <a:pt x="1" y="10"/>
                  <a:pt x="0" y="12"/>
                  <a:pt x="0" y="13"/>
                </a:cubicBezTo>
                <a:cubicBezTo>
                  <a:pt x="0" y="14"/>
                  <a:pt x="0" y="15"/>
                  <a:pt x="0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5"/>
                  <a:pt x="35" y="14"/>
                  <a:pt x="35" y="13"/>
                </a:cubicBezTo>
                <a:cubicBezTo>
                  <a:pt x="35" y="10"/>
                  <a:pt x="33" y="9"/>
                  <a:pt x="30" y="8"/>
                </a:cubicBezTo>
                <a:close/>
              </a:path>
            </a:pathLst>
          </a:custGeom>
          <a:solidFill>
            <a:srgbClr val="8BC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89" name="Rectangle 380"/>
          <p:cNvSpPr>
            <a:spLocks noChangeArrowheads="1"/>
          </p:cNvSpPr>
          <p:nvPr/>
        </p:nvSpPr>
        <p:spPr bwMode="auto">
          <a:xfrm>
            <a:off x="1264051" y="4471715"/>
            <a:ext cx="85129" cy="17463"/>
          </a:xfrm>
          <a:prstGeom prst="rect">
            <a:avLst/>
          </a:prstGeom>
          <a:solidFill>
            <a:srgbClr val="C59B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90" name="Freeform 381"/>
          <p:cNvSpPr>
            <a:spLocks/>
          </p:cNvSpPr>
          <p:nvPr/>
        </p:nvSpPr>
        <p:spPr bwMode="auto">
          <a:xfrm>
            <a:off x="1458813" y="4487595"/>
            <a:ext cx="73522" cy="28575"/>
          </a:xfrm>
          <a:custGeom>
            <a:avLst/>
            <a:gdLst>
              <a:gd name="T0" fmla="*/ 47 w 57"/>
              <a:gd name="T1" fmla="*/ 18 h 18"/>
              <a:gd name="T2" fmla="*/ 10 w 57"/>
              <a:gd name="T3" fmla="*/ 18 h 18"/>
              <a:gd name="T4" fmla="*/ 0 w 57"/>
              <a:gd name="T5" fmla="*/ 0 h 18"/>
              <a:gd name="T6" fmla="*/ 57 w 57"/>
              <a:gd name="T7" fmla="*/ 0 h 18"/>
              <a:gd name="T8" fmla="*/ 47 w 57"/>
              <a:gd name="T9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18">
                <a:moveTo>
                  <a:pt x="47" y="18"/>
                </a:moveTo>
                <a:lnTo>
                  <a:pt x="10" y="18"/>
                </a:lnTo>
                <a:lnTo>
                  <a:pt x="0" y="0"/>
                </a:lnTo>
                <a:lnTo>
                  <a:pt x="57" y="0"/>
                </a:lnTo>
                <a:lnTo>
                  <a:pt x="47" y="18"/>
                </a:lnTo>
                <a:close/>
              </a:path>
            </a:pathLst>
          </a:custGeom>
          <a:solidFill>
            <a:srgbClr val="A57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91" name="Freeform 382"/>
          <p:cNvSpPr>
            <a:spLocks/>
          </p:cNvSpPr>
          <p:nvPr/>
        </p:nvSpPr>
        <p:spPr bwMode="auto">
          <a:xfrm>
            <a:off x="1458813" y="4430444"/>
            <a:ext cx="73522" cy="41275"/>
          </a:xfrm>
          <a:custGeom>
            <a:avLst/>
            <a:gdLst>
              <a:gd name="T0" fmla="*/ 30 w 34"/>
              <a:gd name="T1" fmla="*/ 8 h 15"/>
              <a:gd name="T2" fmla="*/ 30 w 34"/>
              <a:gd name="T3" fmla="*/ 8 h 15"/>
              <a:gd name="T4" fmla="*/ 24 w 34"/>
              <a:gd name="T5" fmla="*/ 2 h 15"/>
              <a:gd name="T6" fmla="*/ 21 w 34"/>
              <a:gd name="T7" fmla="*/ 0 h 15"/>
              <a:gd name="T8" fmla="*/ 16 w 34"/>
              <a:gd name="T9" fmla="*/ 3 h 15"/>
              <a:gd name="T10" fmla="*/ 10 w 34"/>
              <a:gd name="T11" fmla="*/ 0 h 15"/>
              <a:gd name="T12" fmla="*/ 2 w 34"/>
              <a:gd name="T13" fmla="*/ 7 h 15"/>
              <a:gd name="T14" fmla="*/ 2 w 34"/>
              <a:gd name="T15" fmla="*/ 9 h 15"/>
              <a:gd name="T16" fmla="*/ 0 w 34"/>
              <a:gd name="T17" fmla="*/ 13 h 15"/>
              <a:gd name="T18" fmla="*/ 0 w 34"/>
              <a:gd name="T19" fmla="*/ 15 h 15"/>
              <a:gd name="T20" fmla="*/ 6 w 34"/>
              <a:gd name="T21" fmla="*/ 15 h 15"/>
              <a:gd name="T22" fmla="*/ 9 w 34"/>
              <a:gd name="T23" fmla="*/ 15 h 15"/>
              <a:gd name="T24" fmla="*/ 9 w 34"/>
              <a:gd name="T25" fmla="*/ 15 h 15"/>
              <a:gd name="T26" fmla="*/ 15 w 34"/>
              <a:gd name="T27" fmla="*/ 15 h 15"/>
              <a:gd name="T28" fmla="*/ 16 w 34"/>
              <a:gd name="T29" fmla="*/ 15 h 15"/>
              <a:gd name="T30" fmla="*/ 17 w 34"/>
              <a:gd name="T31" fmla="*/ 15 h 15"/>
              <a:gd name="T32" fmla="*/ 20 w 34"/>
              <a:gd name="T33" fmla="*/ 15 h 15"/>
              <a:gd name="T34" fmla="*/ 21 w 34"/>
              <a:gd name="T35" fmla="*/ 15 h 15"/>
              <a:gd name="T36" fmla="*/ 25 w 34"/>
              <a:gd name="T37" fmla="*/ 15 h 15"/>
              <a:gd name="T38" fmla="*/ 28 w 34"/>
              <a:gd name="T39" fmla="*/ 15 h 15"/>
              <a:gd name="T40" fmla="*/ 33 w 34"/>
              <a:gd name="T41" fmla="*/ 15 h 15"/>
              <a:gd name="T42" fmla="*/ 34 w 34"/>
              <a:gd name="T43" fmla="*/ 13 h 15"/>
              <a:gd name="T44" fmla="*/ 30 w 34"/>
              <a:gd name="T45" fmla="*/ 8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4" h="15">
                <a:moveTo>
                  <a:pt x="30" y="8"/>
                </a:moveTo>
                <a:cubicBezTo>
                  <a:pt x="30" y="8"/>
                  <a:pt x="30" y="8"/>
                  <a:pt x="30" y="8"/>
                </a:cubicBezTo>
                <a:cubicBezTo>
                  <a:pt x="30" y="5"/>
                  <a:pt x="28" y="2"/>
                  <a:pt x="24" y="2"/>
                </a:cubicBezTo>
                <a:cubicBezTo>
                  <a:pt x="24" y="1"/>
                  <a:pt x="22" y="0"/>
                  <a:pt x="21" y="0"/>
                </a:cubicBezTo>
                <a:cubicBezTo>
                  <a:pt x="19" y="0"/>
                  <a:pt x="17" y="1"/>
                  <a:pt x="16" y="3"/>
                </a:cubicBezTo>
                <a:cubicBezTo>
                  <a:pt x="15" y="1"/>
                  <a:pt x="12" y="0"/>
                  <a:pt x="10" y="0"/>
                </a:cubicBezTo>
                <a:cubicBezTo>
                  <a:pt x="5" y="0"/>
                  <a:pt x="2" y="3"/>
                  <a:pt x="2" y="7"/>
                </a:cubicBezTo>
                <a:cubicBezTo>
                  <a:pt x="2" y="8"/>
                  <a:pt x="2" y="9"/>
                  <a:pt x="2" y="9"/>
                </a:cubicBezTo>
                <a:cubicBezTo>
                  <a:pt x="1" y="10"/>
                  <a:pt x="0" y="12"/>
                  <a:pt x="0" y="13"/>
                </a:cubicBezTo>
                <a:cubicBezTo>
                  <a:pt x="0" y="14"/>
                  <a:pt x="0" y="15"/>
                  <a:pt x="0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4"/>
                  <a:pt x="34" y="13"/>
                </a:cubicBezTo>
                <a:cubicBezTo>
                  <a:pt x="34" y="10"/>
                  <a:pt x="32" y="9"/>
                  <a:pt x="30" y="8"/>
                </a:cubicBezTo>
                <a:close/>
              </a:path>
            </a:pathLst>
          </a:custGeom>
          <a:solidFill>
            <a:srgbClr val="8BC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92" name="Rectangle 383"/>
          <p:cNvSpPr>
            <a:spLocks noChangeArrowheads="1"/>
          </p:cNvSpPr>
          <p:nvPr/>
        </p:nvSpPr>
        <p:spPr bwMode="auto">
          <a:xfrm>
            <a:off x="1454948" y="4471715"/>
            <a:ext cx="83840" cy="17463"/>
          </a:xfrm>
          <a:prstGeom prst="rect">
            <a:avLst/>
          </a:prstGeom>
          <a:solidFill>
            <a:srgbClr val="C59B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93" name="Rectangle 384"/>
          <p:cNvSpPr>
            <a:spLocks noChangeArrowheads="1"/>
          </p:cNvSpPr>
          <p:nvPr/>
        </p:nvSpPr>
        <p:spPr bwMode="auto">
          <a:xfrm>
            <a:off x="372765" y="4268519"/>
            <a:ext cx="610097" cy="293687"/>
          </a:xfrm>
          <a:prstGeom prst="rect">
            <a:avLst/>
          </a:prstGeom>
          <a:solidFill>
            <a:srgbClr val="707B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94" name="Freeform 385"/>
          <p:cNvSpPr>
            <a:spLocks noEditPoints="1"/>
          </p:cNvSpPr>
          <p:nvPr/>
        </p:nvSpPr>
        <p:spPr bwMode="auto">
          <a:xfrm>
            <a:off x="621709" y="4292331"/>
            <a:ext cx="112217" cy="250825"/>
          </a:xfrm>
          <a:custGeom>
            <a:avLst/>
            <a:gdLst>
              <a:gd name="T0" fmla="*/ 0 w 87"/>
              <a:gd name="T1" fmla="*/ 0 h 158"/>
              <a:gd name="T2" fmla="*/ 0 w 87"/>
              <a:gd name="T3" fmla="*/ 158 h 158"/>
              <a:gd name="T4" fmla="*/ 87 w 87"/>
              <a:gd name="T5" fmla="*/ 158 h 158"/>
              <a:gd name="T6" fmla="*/ 87 w 87"/>
              <a:gd name="T7" fmla="*/ 0 h 158"/>
              <a:gd name="T8" fmla="*/ 0 w 87"/>
              <a:gd name="T9" fmla="*/ 0 h 158"/>
              <a:gd name="T10" fmla="*/ 17 w 87"/>
              <a:gd name="T11" fmla="*/ 44 h 158"/>
              <a:gd name="T12" fmla="*/ 29 w 87"/>
              <a:gd name="T13" fmla="*/ 44 h 158"/>
              <a:gd name="T14" fmla="*/ 29 w 87"/>
              <a:gd name="T15" fmla="*/ 118 h 158"/>
              <a:gd name="T16" fmla="*/ 17 w 87"/>
              <a:gd name="T17" fmla="*/ 118 h 158"/>
              <a:gd name="T18" fmla="*/ 17 w 87"/>
              <a:gd name="T19" fmla="*/ 44 h 158"/>
              <a:gd name="T20" fmla="*/ 71 w 87"/>
              <a:gd name="T21" fmla="*/ 139 h 158"/>
              <a:gd name="T22" fmla="*/ 17 w 87"/>
              <a:gd name="T23" fmla="*/ 139 h 158"/>
              <a:gd name="T24" fmla="*/ 17 w 87"/>
              <a:gd name="T25" fmla="*/ 124 h 158"/>
              <a:gd name="T26" fmla="*/ 71 w 87"/>
              <a:gd name="T27" fmla="*/ 124 h 158"/>
              <a:gd name="T28" fmla="*/ 71 w 87"/>
              <a:gd name="T29" fmla="*/ 139 h 158"/>
              <a:gd name="T30" fmla="*/ 39 w 87"/>
              <a:gd name="T31" fmla="*/ 118 h 158"/>
              <a:gd name="T32" fmla="*/ 39 w 87"/>
              <a:gd name="T33" fmla="*/ 44 h 158"/>
              <a:gd name="T34" fmla="*/ 51 w 87"/>
              <a:gd name="T35" fmla="*/ 44 h 158"/>
              <a:gd name="T36" fmla="*/ 51 w 87"/>
              <a:gd name="T37" fmla="*/ 118 h 158"/>
              <a:gd name="T38" fmla="*/ 39 w 87"/>
              <a:gd name="T39" fmla="*/ 118 h 158"/>
              <a:gd name="T40" fmla="*/ 71 w 87"/>
              <a:gd name="T41" fmla="*/ 118 h 158"/>
              <a:gd name="T42" fmla="*/ 59 w 87"/>
              <a:gd name="T43" fmla="*/ 118 h 158"/>
              <a:gd name="T44" fmla="*/ 59 w 87"/>
              <a:gd name="T45" fmla="*/ 44 h 158"/>
              <a:gd name="T46" fmla="*/ 71 w 87"/>
              <a:gd name="T47" fmla="*/ 44 h 158"/>
              <a:gd name="T48" fmla="*/ 71 w 87"/>
              <a:gd name="T49" fmla="*/ 118 h 158"/>
              <a:gd name="T50" fmla="*/ 71 w 87"/>
              <a:gd name="T51" fmla="*/ 35 h 158"/>
              <a:gd name="T52" fmla="*/ 17 w 87"/>
              <a:gd name="T53" fmla="*/ 35 h 158"/>
              <a:gd name="T54" fmla="*/ 17 w 87"/>
              <a:gd name="T55" fmla="*/ 19 h 158"/>
              <a:gd name="T56" fmla="*/ 71 w 87"/>
              <a:gd name="T57" fmla="*/ 19 h 158"/>
              <a:gd name="T58" fmla="*/ 71 w 87"/>
              <a:gd name="T59" fmla="*/ 3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7" h="158">
                <a:moveTo>
                  <a:pt x="0" y="0"/>
                </a:moveTo>
                <a:lnTo>
                  <a:pt x="0" y="158"/>
                </a:lnTo>
                <a:lnTo>
                  <a:pt x="87" y="158"/>
                </a:lnTo>
                <a:lnTo>
                  <a:pt x="87" y="0"/>
                </a:lnTo>
                <a:lnTo>
                  <a:pt x="0" y="0"/>
                </a:lnTo>
                <a:close/>
                <a:moveTo>
                  <a:pt x="17" y="44"/>
                </a:moveTo>
                <a:lnTo>
                  <a:pt x="29" y="44"/>
                </a:lnTo>
                <a:lnTo>
                  <a:pt x="29" y="118"/>
                </a:lnTo>
                <a:lnTo>
                  <a:pt x="17" y="118"/>
                </a:lnTo>
                <a:lnTo>
                  <a:pt x="17" y="44"/>
                </a:lnTo>
                <a:close/>
                <a:moveTo>
                  <a:pt x="71" y="139"/>
                </a:moveTo>
                <a:lnTo>
                  <a:pt x="17" y="139"/>
                </a:lnTo>
                <a:lnTo>
                  <a:pt x="17" y="124"/>
                </a:lnTo>
                <a:lnTo>
                  <a:pt x="71" y="124"/>
                </a:lnTo>
                <a:lnTo>
                  <a:pt x="71" y="139"/>
                </a:lnTo>
                <a:close/>
                <a:moveTo>
                  <a:pt x="39" y="118"/>
                </a:moveTo>
                <a:lnTo>
                  <a:pt x="39" y="44"/>
                </a:lnTo>
                <a:lnTo>
                  <a:pt x="51" y="44"/>
                </a:lnTo>
                <a:lnTo>
                  <a:pt x="51" y="118"/>
                </a:lnTo>
                <a:lnTo>
                  <a:pt x="39" y="118"/>
                </a:lnTo>
                <a:close/>
                <a:moveTo>
                  <a:pt x="71" y="118"/>
                </a:moveTo>
                <a:lnTo>
                  <a:pt x="59" y="118"/>
                </a:lnTo>
                <a:lnTo>
                  <a:pt x="59" y="44"/>
                </a:lnTo>
                <a:lnTo>
                  <a:pt x="71" y="44"/>
                </a:lnTo>
                <a:lnTo>
                  <a:pt x="71" y="118"/>
                </a:lnTo>
                <a:close/>
                <a:moveTo>
                  <a:pt x="71" y="35"/>
                </a:moveTo>
                <a:lnTo>
                  <a:pt x="17" y="35"/>
                </a:lnTo>
                <a:lnTo>
                  <a:pt x="17" y="19"/>
                </a:lnTo>
                <a:lnTo>
                  <a:pt x="71" y="19"/>
                </a:lnTo>
                <a:lnTo>
                  <a:pt x="71" y="35"/>
                </a:lnTo>
                <a:close/>
              </a:path>
            </a:pathLst>
          </a:custGeom>
          <a:solidFill>
            <a:srgbClr val="C02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95" name="Rectangle 386"/>
          <p:cNvSpPr>
            <a:spLocks noChangeArrowheads="1"/>
          </p:cNvSpPr>
          <p:nvPr/>
        </p:nvSpPr>
        <p:spPr bwMode="auto">
          <a:xfrm>
            <a:off x="746825" y="4473306"/>
            <a:ext cx="236042" cy="77787"/>
          </a:xfrm>
          <a:prstGeom prst="rect">
            <a:avLst/>
          </a:pr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96" name="Rectangle 387"/>
          <p:cNvSpPr>
            <a:spLocks noChangeArrowheads="1"/>
          </p:cNvSpPr>
          <p:nvPr/>
        </p:nvSpPr>
        <p:spPr bwMode="auto">
          <a:xfrm>
            <a:off x="746825" y="4374881"/>
            <a:ext cx="236042" cy="77787"/>
          </a:xfrm>
          <a:prstGeom prst="rect">
            <a:avLst/>
          </a:pr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97" name="Rectangle 388"/>
          <p:cNvSpPr>
            <a:spLocks noChangeArrowheads="1"/>
          </p:cNvSpPr>
          <p:nvPr/>
        </p:nvSpPr>
        <p:spPr bwMode="auto">
          <a:xfrm>
            <a:off x="746825" y="4284390"/>
            <a:ext cx="236042" cy="74612"/>
          </a:xfrm>
          <a:prstGeom prst="rect">
            <a:avLst/>
          </a:pr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98" name="Rectangle 389"/>
          <p:cNvSpPr>
            <a:spLocks noChangeArrowheads="1"/>
          </p:cNvSpPr>
          <p:nvPr/>
        </p:nvSpPr>
        <p:spPr bwMode="auto">
          <a:xfrm>
            <a:off x="372765" y="4473306"/>
            <a:ext cx="238622" cy="77787"/>
          </a:xfrm>
          <a:prstGeom prst="rect">
            <a:avLst/>
          </a:pr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099" name="Rectangle 390"/>
          <p:cNvSpPr>
            <a:spLocks noChangeArrowheads="1"/>
          </p:cNvSpPr>
          <p:nvPr/>
        </p:nvSpPr>
        <p:spPr bwMode="auto">
          <a:xfrm>
            <a:off x="372765" y="4374881"/>
            <a:ext cx="238622" cy="77787"/>
          </a:xfrm>
          <a:prstGeom prst="rect">
            <a:avLst/>
          </a:pr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100" name="Rectangle 391"/>
          <p:cNvSpPr>
            <a:spLocks noChangeArrowheads="1"/>
          </p:cNvSpPr>
          <p:nvPr/>
        </p:nvSpPr>
        <p:spPr bwMode="auto">
          <a:xfrm>
            <a:off x="372765" y="4284390"/>
            <a:ext cx="238622" cy="74612"/>
          </a:xfrm>
          <a:prstGeom prst="rect">
            <a:avLst/>
          </a:pr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101" name="Freeform 392"/>
          <p:cNvSpPr>
            <a:spLocks noEditPoints="1"/>
          </p:cNvSpPr>
          <p:nvPr/>
        </p:nvSpPr>
        <p:spPr bwMode="auto">
          <a:xfrm>
            <a:off x="372768" y="4051031"/>
            <a:ext cx="603647" cy="217487"/>
          </a:xfrm>
          <a:custGeom>
            <a:avLst/>
            <a:gdLst>
              <a:gd name="T0" fmla="*/ 177 w 279"/>
              <a:gd name="T1" fmla="*/ 10 h 82"/>
              <a:gd name="T2" fmla="*/ 153 w 279"/>
              <a:gd name="T3" fmla="*/ 1 h 82"/>
              <a:gd name="T4" fmla="*/ 125 w 279"/>
              <a:gd name="T5" fmla="*/ 2 h 82"/>
              <a:gd name="T6" fmla="*/ 103 w 279"/>
              <a:gd name="T7" fmla="*/ 11 h 82"/>
              <a:gd name="T8" fmla="*/ 0 w 279"/>
              <a:gd name="T9" fmla="*/ 82 h 82"/>
              <a:gd name="T10" fmla="*/ 279 w 279"/>
              <a:gd name="T11" fmla="*/ 82 h 82"/>
              <a:gd name="T12" fmla="*/ 177 w 279"/>
              <a:gd name="T13" fmla="*/ 10 h 82"/>
              <a:gd name="T14" fmla="*/ 105 w 279"/>
              <a:gd name="T15" fmla="*/ 17 h 82"/>
              <a:gd name="T16" fmla="*/ 141 w 279"/>
              <a:gd name="T17" fmla="*/ 4 h 82"/>
              <a:gd name="T18" fmla="*/ 177 w 279"/>
              <a:gd name="T19" fmla="*/ 17 h 82"/>
              <a:gd name="T20" fmla="*/ 105 w 279"/>
              <a:gd name="T21" fmla="*/ 17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9" h="82">
                <a:moveTo>
                  <a:pt x="177" y="10"/>
                </a:moveTo>
                <a:cubicBezTo>
                  <a:pt x="172" y="8"/>
                  <a:pt x="163" y="3"/>
                  <a:pt x="153" y="1"/>
                </a:cubicBezTo>
                <a:cubicBezTo>
                  <a:pt x="142" y="0"/>
                  <a:pt x="131" y="0"/>
                  <a:pt x="125" y="2"/>
                </a:cubicBezTo>
                <a:cubicBezTo>
                  <a:pt x="114" y="4"/>
                  <a:pt x="105" y="10"/>
                  <a:pt x="103" y="11"/>
                </a:cubicBezTo>
                <a:cubicBezTo>
                  <a:pt x="70" y="31"/>
                  <a:pt x="0" y="82"/>
                  <a:pt x="0" y="82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79" y="82"/>
                  <a:pt x="197" y="21"/>
                  <a:pt x="177" y="10"/>
                </a:cubicBezTo>
                <a:close/>
                <a:moveTo>
                  <a:pt x="105" y="17"/>
                </a:moveTo>
                <a:cubicBezTo>
                  <a:pt x="105" y="10"/>
                  <a:pt x="121" y="4"/>
                  <a:pt x="141" y="4"/>
                </a:cubicBezTo>
                <a:cubicBezTo>
                  <a:pt x="161" y="4"/>
                  <a:pt x="177" y="10"/>
                  <a:pt x="177" y="17"/>
                </a:cubicBezTo>
                <a:cubicBezTo>
                  <a:pt x="177" y="23"/>
                  <a:pt x="105" y="23"/>
                  <a:pt x="105" y="17"/>
                </a:cubicBezTo>
                <a:close/>
              </a:path>
            </a:pathLst>
          </a:cu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102" name="Freeform 393"/>
          <p:cNvSpPr>
            <a:spLocks/>
          </p:cNvSpPr>
          <p:nvPr/>
        </p:nvSpPr>
        <p:spPr bwMode="auto">
          <a:xfrm>
            <a:off x="620416" y="3919264"/>
            <a:ext cx="36116" cy="188912"/>
          </a:xfrm>
          <a:custGeom>
            <a:avLst/>
            <a:gdLst>
              <a:gd name="T0" fmla="*/ 28 w 28"/>
              <a:gd name="T1" fmla="*/ 119 h 119"/>
              <a:gd name="T2" fmla="*/ 13 w 28"/>
              <a:gd name="T3" fmla="*/ 119 h 119"/>
              <a:gd name="T4" fmla="*/ 0 w 28"/>
              <a:gd name="T5" fmla="*/ 118 h 119"/>
              <a:gd name="T6" fmla="*/ 0 w 28"/>
              <a:gd name="T7" fmla="*/ 0 h 119"/>
              <a:gd name="T8" fmla="*/ 28 w 28"/>
              <a:gd name="T9" fmla="*/ 0 h 119"/>
              <a:gd name="T10" fmla="*/ 28 w 28"/>
              <a:gd name="T1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119">
                <a:moveTo>
                  <a:pt x="28" y="119"/>
                </a:moveTo>
                <a:lnTo>
                  <a:pt x="13" y="119"/>
                </a:lnTo>
                <a:lnTo>
                  <a:pt x="0" y="118"/>
                </a:lnTo>
                <a:lnTo>
                  <a:pt x="0" y="0"/>
                </a:lnTo>
                <a:lnTo>
                  <a:pt x="28" y="0"/>
                </a:lnTo>
                <a:lnTo>
                  <a:pt x="28" y="119"/>
                </a:lnTo>
                <a:close/>
              </a:path>
            </a:pathLst>
          </a:custGeom>
          <a:solidFill>
            <a:srgbClr val="404E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103" name="Rectangle 417"/>
          <p:cNvSpPr>
            <a:spLocks noChangeArrowheads="1"/>
          </p:cNvSpPr>
          <p:nvPr/>
        </p:nvSpPr>
        <p:spPr bwMode="auto">
          <a:xfrm>
            <a:off x="2517779" y="-133817"/>
            <a:ext cx="2369444" cy="626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</a:endParaRPr>
          </a:p>
        </p:txBody>
      </p:sp>
      <p:sp>
        <p:nvSpPr>
          <p:cNvPr id="1104" name="Rectangle 13"/>
          <p:cNvSpPr>
            <a:spLocks noChangeArrowheads="1"/>
          </p:cNvSpPr>
          <p:nvPr/>
        </p:nvSpPr>
        <p:spPr bwMode="auto">
          <a:xfrm>
            <a:off x="1382210" y="1847578"/>
            <a:ext cx="1988295" cy="4281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</a:endParaRPr>
          </a:p>
        </p:txBody>
      </p:sp>
      <p:sp>
        <p:nvSpPr>
          <p:cNvPr id="1105" name="Rectangle 22"/>
          <p:cNvSpPr>
            <a:spLocks noChangeArrowheads="1"/>
          </p:cNvSpPr>
          <p:nvPr/>
        </p:nvSpPr>
        <p:spPr bwMode="auto">
          <a:xfrm>
            <a:off x="3301816" y="1847578"/>
            <a:ext cx="1984680" cy="4281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</a:endParaRPr>
          </a:p>
        </p:txBody>
      </p:sp>
      <p:sp>
        <p:nvSpPr>
          <p:cNvPr id="1106" name="Rectangle 32"/>
          <p:cNvSpPr>
            <a:spLocks noChangeArrowheads="1"/>
          </p:cNvSpPr>
          <p:nvPr/>
        </p:nvSpPr>
        <p:spPr bwMode="auto">
          <a:xfrm>
            <a:off x="5221422" y="1847578"/>
            <a:ext cx="1984680" cy="4281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</a:endParaRPr>
          </a:p>
        </p:txBody>
      </p:sp>
      <p:sp>
        <p:nvSpPr>
          <p:cNvPr id="1107" name="Rectangle 41"/>
          <p:cNvSpPr>
            <a:spLocks noChangeArrowheads="1"/>
          </p:cNvSpPr>
          <p:nvPr/>
        </p:nvSpPr>
        <p:spPr bwMode="auto">
          <a:xfrm>
            <a:off x="7141035" y="1847578"/>
            <a:ext cx="1981065" cy="4281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600">
              <a:solidFill>
                <a:prstClr val="black"/>
              </a:solidFill>
              <a:latin typeface="AGBenguiat Mon" pitchFamily="34" charset="0"/>
            </a:endParaRPr>
          </a:p>
        </p:txBody>
      </p:sp>
      <p:sp>
        <p:nvSpPr>
          <p:cNvPr id="1108" name="Rectangle 1107"/>
          <p:cNvSpPr/>
          <p:nvPr/>
        </p:nvSpPr>
        <p:spPr>
          <a:xfrm>
            <a:off x="490536" y="4815739"/>
            <a:ext cx="138708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spcBef>
                <a:spcPts val="1000"/>
              </a:spcBef>
              <a:defRPr/>
            </a:pPr>
            <a:r>
              <a:rPr lang="en-US" sz="1200" b="1" kern="0" dirty="0">
                <a:solidFill>
                  <a:prstClr val="white"/>
                </a:solidFill>
                <a:latin typeface="AGBenguiat Mon" pitchFamily="34" charset="0"/>
                <a:ea typeface="Roboto Black" panose="02000000000000000000" pitchFamily="2" charset="0"/>
                <a:cs typeface="Times New Roman" pitchFamily="18" charset="0"/>
              </a:rPr>
              <a:t>GER AREAS</a:t>
            </a:r>
            <a:endParaRPr lang="mn-MN" sz="1200" b="1" kern="0" dirty="0">
              <a:solidFill>
                <a:prstClr val="white"/>
              </a:solidFill>
              <a:latin typeface="AGBenguiat Mon" pitchFamily="34" charset="0"/>
              <a:ea typeface="Roboto Black" panose="02000000000000000000" pitchFamily="2" charset="0"/>
              <a:cs typeface="Times New Roman" pitchFamily="18" charset="0"/>
            </a:endParaRPr>
          </a:p>
        </p:txBody>
      </p:sp>
      <p:grpSp>
        <p:nvGrpSpPr>
          <p:cNvPr id="1109" name="Group 1108"/>
          <p:cNvGrpSpPr/>
          <p:nvPr/>
        </p:nvGrpSpPr>
        <p:grpSpPr>
          <a:xfrm>
            <a:off x="256680" y="1512092"/>
            <a:ext cx="2034084" cy="2248423"/>
            <a:chOff x="315913" y="2150070"/>
            <a:chExt cx="2503488" cy="2248423"/>
          </a:xfrm>
        </p:grpSpPr>
        <p:sp>
          <p:nvSpPr>
            <p:cNvPr id="1110" name="Freeform 394"/>
            <p:cNvSpPr>
              <a:spLocks/>
            </p:cNvSpPr>
            <p:nvPr/>
          </p:nvSpPr>
          <p:spPr bwMode="auto">
            <a:xfrm>
              <a:off x="315913" y="2222032"/>
              <a:ext cx="2503488" cy="1614487"/>
            </a:xfrm>
            <a:custGeom>
              <a:avLst/>
              <a:gdLst>
                <a:gd name="T0" fmla="*/ 940 w 940"/>
                <a:gd name="T1" fmla="*/ 257 h 606"/>
                <a:gd name="T2" fmla="*/ 837 w 940"/>
                <a:gd name="T3" fmla="*/ 135 h 606"/>
                <a:gd name="T4" fmla="*/ 715 w 940"/>
                <a:gd name="T5" fmla="*/ 32 h 606"/>
                <a:gd name="T6" fmla="*/ 640 w 940"/>
                <a:gd name="T7" fmla="*/ 57 h 606"/>
                <a:gd name="T8" fmla="*/ 545 w 940"/>
                <a:gd name="T9" fmla="*/ 12 h 606"/>
                <a:gd name="T10" fmla="*/ 482 w 940"/>
                <a:gd name="T11" fmla="*/ 29 h 606"/>
                <a:gd name="T12" fmla="*/ 418 w 940"/>
                <a:gd name="T13" fmla="*/ 0 h 606"/>
                <a:gd name="T14" fmla="*/ 345 w 940"/>
                <a:gd name="T15" fmla="*/ 40 h 606"/>
                <a:gd name="T16" fmla="*/ 300 w 940"/>
                <a:gd name="T17" fmla="*/ 32 h 606"/>
                <a:gd name="T18" fmla="*/ 195 w 940"/>
                <a:gd name="T19" fmla="*/ 91 h 606"/>
                <a:gd name="T20" fmla="*/ 176 w 940"/>
                <a:gd name="T21" fmla="*/ 89 h 606"/>
                <a:gd name="T22" fmla="*/ 89 w 940"/>
                <a:gd name="T23" fmla="*/ 175 h 606"/>
                <a:gd name="T24" fmla="*/ 92 w 940"/>
                <a:gd name="T25" fmla="*/ 199 h 606"/>
                <a:gd name="T26" fmla="*/ 0 w 940"/>
                <a:gd name="T27" fmla="*/ 319 h 606"/>
                <a:gd name="T28" fmla="*/ 43 w 940"/>
                <a:gd name="T29" fmla="*/ 413 h 606"/>
                <a:gd name="T30" fmla="*/ 39 w 940"/>
                <a:gd name="T31" fmla="*/ 443 h 606"/>
                <a:gd name="T32" fmla="*/ 163 w 940"/>
                <a:gd name="T33" fmla="*/ 567 h 606"/>
                <a:gd name="T34" fmla="*/ 204 w 940"/>
                <a:gd name="T35" fmla="*/ 560 h 606"/>
                <a:gd name="T36" fmla="*/ 300 w 940"/>
                <a:gd name="T37" fmla="*/ 606 h 606"/>
                <a:gd name="T38" fmla="*/ 373 w 940"/>
                <a:gd name="T39" fmla="*/ 582 h 606"/>
                <a:gd name="T40" fmla="*/ 424 w 940"/>
                <a:gd name="T41" fmla="*/ 593 h 606"/>
                <a:gd name="T42" fmla="*/ 506 w 940"/>
                <a:gd name="T43" fmla="*/ 562 h 606"/>
                <a:gd name="T44" fmla="*/ 574 w 940"/>
                <a:gd name="T45" fmla="*/ 583 h 606"/>
                <a:gd name="T46" fmla="*/ 668 w 940"/>
                <a:gd name="T47" fmla="*/ 540 h 606"/>
                <a:gd name="T48" fmla="*/ 728 w 940"/>
                <a:gd name="T49" fmla="*/ 566 h 606"/>
                <a:gd name="T50" fmla="*/ 809 w 940"/>
                <a:gd name="T51" fmla="*/ 504 h 606"/>
                <a:gd name="T52" fmla="*/ 917 w 940"/>
                <a:gd name="T53" fmla="*/ 381 h 606"/>
                <a:gd name="T54" fmla="*/ 909 w 940"/>
                <a:gd name="T55" fmla="*/ 338 h 606"/>
                <a:gd name="T56" fmla="*/ 940 w 940"/>
                <a:gd name="T57" fmla="*/ 257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0" h="606">
                  <a:moveTo>
                    <a:pt x="940" y="257"/>
                  </a:moveTo>
                  <a:cubicBezTo>
                    <a:pt x="940" y="196"/>
                    <a:pt x="895" y="145"/>
                    <a:pt x="837" y="135"/>
                  </a:cubicBezTo>
                  <a:cubicBezTo>
                    <a:pt x="827" y="76"/>
                    <a:pt x="776" y="32"/>
                    <a:pt x="715" y="32"/>
                  </a:cubicBezTo>
                  <a:cubicBezTo>
                    <a:pt x="687" y="32"/>
                    <a:pt x="661" y="41"/>
                    <a:pt x="640" y="57"/>
                  </a:cubicBezTo>
                  <a:cubicBezTo>
                    <a:pt x="617" y="30"/>
                    <a:pt x="583" y="12"/>
                    <a:pt x="545" y="12"/>
                  </a:cubicBezTo>
                  <a:cubicBezTo>
                    <a:pt x="522" y="12"/>
                    <a:pt x="501" y="19"/>
                    <a:pt x="482" y="29"/>
                  </a:cubicBezTo>
                  <a:cubicBezTo>
                    <a:pt x="466" y="12"/>
                    <a:pt x="443" y="0"/>
                    <a:pt x="418" y="0"/>
                  </a:cubicBezTo>
                  <a:cubicBezTo>
                    <a:pt x="387" y="0"/>
                    <a:pt x="360" y="16"/>
                    <a:pt x="345" y="40"/>
                  </a:cubicBezTo>
                  <a:cubicBezTo>
                    <a:pt x="331" y="35"/>
                    <a:pt x="316" y="32"/>
                    <a:pt x="300" y="32"/>
                  </a:cubicBezTo>
                  <a:cubicBezTo>
                    <a:pt x="255" y="32"/>
                    <a:pt x="216" y="55"/>
                    <a:pt x="195" y="91"/>
                  </a:cubicBezTo>
                  <a:cubicBezTo>
                    <a:pt x="189" y="89"/>
                    <a:pt x="182" y="89"/>
                    <a:pt x="176" y="89"/>
                  </a:cubicBezTo>
                  <a:cubicBezTo>
                    <a:pt x="128" y="89"/>
                    <a:pt x="89" y="127"/>
                    <a:pt x="89" y="175"/>
                  </a:cubicBezTo>
                  <a:cubicBezTo>
                    <a:pt x="89" y="184"/>
                    <a:pt x="90" y="192"/>
                    <a:pt x="92" y="199"/>
                  </a:cubicBezTo>
                  <a:cubicBezTo>
                    <a:pt x="39" y="213"/>
                    <a:pt x="0" y="261"/>
                    <a:pt x="0" y="319"/>
                  </a:cubicBezTo>
                  <a:cubicBezTo>
                    <a:pt x="0" y="356"/>
                    <a:pt x="16" y="390"/>
                    <a:pt x="43" y="413"/>
                  </a:cubicBezTo>
                  <a:cubicBezTo>
                    <a:pt x="40" y="422"/>
                    <a:pt x="39" y="433"/>
                    <a:pt x="39" y="443"/>
                  </a:cubicBezTo>
                  <a:cubicBezTo>
                    <a:pt x="39" y="511"/>
                    <a:pt x="94" y="567"/>
                    <a:pt x="163" y="567"/>
                  </a:cubicBezTo>
                  <a:cubicBezTo>
                    <a:pt x="177" y="567"/>
                    <a:pt x="191" y="564"/>
                    <a:pt x="204" y="560"/>
                  </a:cubicBezTo>
                  <a:cubicBezTo>
                    <a:pt x="226" y="588"/>
                    <a:pt x="261" y="606"/>
                    <a:pt x="300" y="606"/>
                  </a:cubicBezTo>
                  <a:cubicBezTo>
                    <a:pt x="327" y="606"/>
                    <a:pt x="353" y="597"/>
                    <a:pt x="373" y="582"/>
                  </a:cubicBezTo>
                  <a:cubicBezTo>
                    <a:pt x="389" y="589"/>
                    <a:pt x="406" y="593"/>
                    <a:pt x="424" y="593"/>
                  </a:cubicBezTo>
                  <a:cubicBezTo>
                    <a:pt x="455" y="593"/>
                    <a:pt x="484" y="581"/>
                    <a:pt x="506" y="562"/>
                  </a:cubicBezTo>
                  <a:cubicBezTo>
                    <a:pt x="525" y="576"/>
                    <a:pt x="549" y="583"/>
                    <a:pt x="574" y="583"/>
                  </a:cubicBezTo>
                  <a:cubicBezTo>
                    <a:pt x="612" y="583"/>
                    <a:pt x="645" y="567"/>
                    <a:pt x="668" y="540"/>
                  </a:cubicBezTo>
                  <a:cubicBezTo>
                    <a:pt x="683" y="556"/>
                    <a:pt x="704" y="566"/>
                    <a:pt x="728" y="566"/>
                  </a:cubicBezTo>
                  <a:cubicBezTo>
                    <a:pt x="767" y="566"/>
                    <a:pt x="799" y="539"/>
                    <a:pt x="809" y="504"/>
                  </a:cubicBezTo>
                  <a:cubicBezTo>
                    <a:pt x="870" y="496"/>
                    <a:pt x="917" y="444"/>
                    <a:pt x="917" y="381"/>
                  </a:cubicBezTo>
                  <a:cubicBezTo>
                    <a:pt x="917" y="366"/>
                    <a:pt x="914" y="352"/>
                    <a:pt x="909" y="338"/>
                  </a:cubicBezTo>
                  <a:cubicBezTo>
                    <a:pt x="928" y="316"/>
                    <a:pt x="940" y="288"/>
                    <a:pt x="940" y="257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11" name="Freeform 395"/>
            <p:cNvSpPr>
              <a:spLocks/>
            </p:cNvSpPr>
            <p:nvPr/>
          </p:nvSpPr>
          <p:spPr bwMode="auto">
            <a:xfrm>
              <a:off x="1390650" y="3801594"/>
              <a:ext cx="131763" cy="130175"/>
            </a:xfrm>
            <a:custGeom>
              <a:avLst/>
              <a:gdLst>
                <a:gd name="T0" fmla="*/ 43 w 49"/>
                <a:gd name="T1" fmla="*/ 15 h 49"/>
                <a:gd name="T2" fmla="*/ 14 w 49"/>
                <a:gd name="T3" fmla="*/ 6 h 49"/>
                <a:gd name="T4" fmla="*/ 5 w 49"/>
                <a:gd name="T5" fmla="*/ 34 h 49"/>
                <a:gd name="T6" fmla="*/ 34 w 49"/>
                <a:gd name="T7" fmla="*/ 43 h 49"/>
                <a:gd name="T8" fmla="*/ 43 w 49"/>
                <a:gd name="T9" fmla="*/ 1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3" y="15"/>
                  </a:moveTo>
                  <a:cubicBezTo>
                    <a:pt x="38" y="4"/>
                    <a:pt x="25" y="0"/>
                    <a:pt x="14" y="6"/>
                  </a:cubicBezTo>
                  <a:cubicBezTo>
                    <a:pt x="4" y="11"/>
                    <a:pt x="0" y="24"/>
                    <a:pt x="5" y="34"/>
                  </a:cubicBezTo>
                  <a:cubicBezTo>
                    <a:pt x="11" y="45"/>
                    <a:pt x="24" y="49"/>
                    <a:pt x="34" y="43"/>
                  </a:cubicBezTo>
                  <a:cubicBezTo>
                    <a:pt x="45" y="38"/>
                    <a:pt x="49" y="25"/>
                    <a:pt x="43" y="15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12" name="Freeform 396"/>
            <p:cNvSpPr>
              <a:spLocks/>
            </p:cNvSpPr>
            <p:nvPr/>
          </p:nvSpPr>
          <p:spPr bwMode="auto">
            <a:xfrm>
              <a:off x="1060450" y="4115919"/>
              <a:ext cx="171450" cy="169862"/>
            </a:xfrm>
            <a:custGeom>
              <a:avLst/>
              <a:gdLst>
                <a:gd name="T0" fmla="*/ 57 w 64"/>
                <a:gd name="T1" fmla="*/ 19 h 64"/>
                <a:gd name="T2" fmla="*/ 19 w 64"/>
                <a:gd name="T3" fmla="*/ 8 h 64"/>
                <a:gd name="T4" fmla="*/ 8 w 64"/>
                <a:gd name="T5" fmla="*/ 45 h 64"/>
                <a:gd name="T6" fmla="*/ 45 w 64"/>
                <a:gd name="T7" fmla="*/ 57 h 64"/>
                <a:gd name="T8" fmla="*/ 57 w 64"/>
                <a:gd name="T9" fmla="*/ 1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57" y="19"/>
                  </a:moveTo>
                  <a:cubicBezTo>
                    <a:pt x="50" y="6"/>
                    <a:pt x="33" y="0"/>
                    <a:pt x="19" y="8"/>
                  </a:cubicBezTo>
                  <a:cubicBezTo>
                    <a:pt x="6" y="15"/>
                    <a:pt x="0" y="32"/>
                    <a:pt x="8" y="45"/>
                  </a:cubicBezTo>
                  <a:cubicBezTo>
                    <a:pt x="15" y="59"/>
                    <a:pt x="32" y="64"/>
                    <a:pt x="45" y="57"/>
                  </a:cubicBezTo>
                  <a:cubicBezTo>
                    <a:pt x="59" y="50"/>
                    <a:pt x="64" y="33"/>
                    <a:pt x="57" y="19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13" name="Freeform 397"/>
            <p:cNvSpPr>
              <a:spLocks/>
            </p:cNvSpPr>
            <p:nvPr/>
          </p:nvSpPr>
          <p:spPr bwMode="auto">
            <a:xfrm>
              <a:off x="847725" y="3758731"/>
              <a:ext cx="171450" cy="171450"/>
            </a:xfrm>
            <a:custGeom>
              <a:avLst/>
              <a:gdLst>
                <a:gd name="T0" fmla="*/ 57 w 64"/>
                <a:gd name="T1" fmla="*/ 19 h 64"/>
                <a:gd name="T2" fmla="*/ 19 w 64"/>
                <a:gd name="T3" fmla="*/ 7 h 64"/>
                <a:gd name="T4" fmla="*/ 8 w 64"/>
                <a:gd name="T5" fmla="*/ 45 h 64"/>
                <a:gd name="T6" fmla="*/ 45 w 64"/>
                <a:gd name="T7" fmla="*/ 57 h 64"/>
                <a:gd name="T8" fmla="*/ 57 w 64"/>
                <a:gd name="T9" fmla="*/ 1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57" y="19"/>
                  </a:moveTo>
                  <a:cubicBezTo>
                    <a:pt x="50" y="5"/>
                    <a:pt x="33" y="0"/>
                    <a:pt x="19" y="7"/>
                  </a:cubicBezTo>
                  <a:cubicBezTo>
                    <a:pt x="6" y="15"/>
                    <a:pt x="0" y="32"/>
                    <a:pt x="8" y="45"/>
                  </a:cubicBezTo>
                  <a:cubicBezTo>
                    <a:pt x="15" y="59"/>
                    <a:pt x="32" y="64"/>
                    <a:pt x="45" y="57"/>
                  </a:cubicBezTo>
                  <a:cubicBezTo>
                    <a:pt x="59" y="50"/>
                    <a:pt x="64" y="33"/>
                    <a:pt x="57" y="19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14" name="Freeform 398"/>
            <p:cNvSpPr>
              <a:spLocks/>
            </p:cNvSpPr>
            <p:nvPr/>
          </p:nvSpPr>
          <p:spPr bwMode="auto">
            <a:xfrm>
              <a:off x="981075" y="3711106"/>
              <a:ext cx="373063" cy="400050"/>
            </a:xfrm>
            <a:custGeom>
              <a:avLst/>
              <a:gdLst>
                <a:gd name="T0" fmla="*/ 55 w 140"/>
                <a:gd name="T1" fmla="*/ 112 h 150"/>
                <a:gd name="T2" fmla="*/ 103 w 140"/>
                <a:gd name="T3" fmla="*/ 110 h 150"/>
                <a:gd name="T4" fmla="*/ 126 w 140"/>
                <a:gd name="T5" fmla="*/ 37 h 150"/>
                <a:gd name="T6" fmla="*/ 52 w 140"/>
                <a:gd name="T7" fmla="*/ 14 h 150"/>
                <a:gd name="T8" fmla="*/ 29 w 140"/>
                <a:gd name="T9" fmla="*/ 88 h 150"/>
                <a:gd name="T10" fmla="*/ 33 w 140"/>
                <a:gd name="T11" fmla="*/ 94 h 150"/>
                <a:gd name="T12" fmla="*/ 18 w 140"/>
                <a:gd name="T13" fmla="*/ 96 h 150"/>
                <a:gd name="T14" fmla="*/ 6 w 140"/>
                <a:gd name="T15" fmla="*/ 132 h 150"/>
                <a:gd name="T16" fmla="*/ 42 w 140"/>
                <a:gd name="T17" fmla="*/ 143 h 150"/>
                <a:gd name="T18" fmla="*/ 55 w 140"/>
                <a:gd name="T19" fmla="*/ 11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50">
                  <a:moveTo>
                    <a:pt x="55" y="112"/>
                  </a:moveTo>
                  <a:cubicBezTo>
                    <a:pt x="70" y="119"/>
                    <a:pt x="88" y="119"/>
                    <a:pt x="103" y="110"/>
                  </a:cubicBezTo>
                  <a:cubicBezTo>
                    <a:pt x="130" y="96"/>
                    <a:pt x="140" y="63"/>
                    <a:pt x="126" y="37"/>
                  </a:cubicBezTo>
                  <a:cubicBezTo>
                    <a:pt x="112" y="10"/>
                    <a:pt x="79" y="0"/>
                    <a:pt x="52" y="14"/>
                  </a:cubicBezTo>
                  <a:cubicBezTo>
                    <a:pt x="25" y="28"/>
                    <a:pt x="15" y="61"/>
                    <a:pt x="29" y="88"/>
                  </a:cubicBezTo>
                  <a:cubicBezTo>
                    <a:pt x="30" y="90"/>
                    <a:pt x="32" y="92"/>
                    <a:pt x="33" y="94"/>
                  </a:cubicBezTo>
                  <a:cubicBezTo>
                    <a:pt x="28" y="93"/>
                    <a:pt x="22" y="94"/>
                    <a:pt x="18" y="96"/>
                  </a:cubicBezTo>
                  <a:cubicBezTo>
                    <a:pt x="5" y="103"/>
                    <a:pt x="0" y="119"/>
                    <a:pt x="6" y="132"/>
                  </a:cubicBezTo>
                  <a:cubicBezTo>
                    <a:pt x="13" y="145"/>
                    <a:pt x="29" y="150"/>
                    <a:pt x="42" y="143"/>
                  </a:cubicBezTo>
                  <a:cubicBezTo>
                    <a:pt x="54" y="137"/>
                    <a:pt x="59" y="124"/>
                    <a:pt x="55" y="112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15" name="Freeform 399"/>
            <p:cNvSpPr>
              <a:spLocks/>
            </p:cNvSpPr>
            <p:nvPr/>
          </p:nvSpPr>
          <p:spPr bwMode="auto">
            <a:xfrm>
              <a:off x="773113" y="3365031"/>
              <a:ext cx="349250" cy="349250"/>
            </a:xfrm>
            <a:custGeom>
              <a:avLst/>
              <a:gdLst>
                <a:gd name="T0" fmla="*/ 117 w 131"/>
                <a:gd name="T1" fmla="*/ 39 h 131"/>
                <a:gd name="T2" fmla="*/ 39 w 131"/>
                <a:gd name="T3" fmla="*/ 15 h 131"/>
                <a:gd name="T4" fmla="*/ 15 w 131"/>
                <a:gd name="T5" fmla="*/ 92 h 131"/>
                <a:gd name="T6" fmla="*/ 93 w 131"/>
                <a:gd name="T7" fmla="*/ 116 h 131"/>
                <a:gd name="T8" fmla="*/ 117 w 131"/>
                <a:gd name="T9" fmla="*/ 3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31">
                  <a:moveTo>
                    <a:pt x="117" y="39"/>
                  </a:moveTo>
                  <a:cubicBezTo>
                    <a:pt x="102" y="11"/>
                    <a:pt x="67" y="0"/>
                    <a:pt x="39" y="15"/>
                  </a:cubicBezTo>
                  <a:cubicBezTo>
                    <a:pt x="11" y="30"/>
                    <a:pt x="0" y="64"/>
                    <a:pt x="15" y="92"/>
                  </a:cubicBezTo>
                  <a:cubicBezTo>
                    <a:pt x="30" y="120"/>
                    <a:pt x="65" y="131"/>
                    <a:pt x="93" y="116"/>
                  </a:cubicBezTo>
                  <a:cubicBezTo>
                    <a:pt x="121" y="101"/>
                    <a:pt x="131" y="67"/>
                    <a:pt x="117" y="39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16" name="Freeform 400"/>
            <p:cNvSpPr>
              <a:spLocks/>
            </p:cNvSpPr>
            <p:nvPr/>
          </p:nvSpPr>
          <p:spPr bwMode="auto">
            <a:xfrm>
              <a:off x="1295400" y="4001619"/>
              <a:ext cx="161925" cy="165100"/>
            </a:xfrm>
            <a:custGeom>
              <a:avLst/>
              <a:gdLst>
                <a:gd name="T0" fmla="*/ 7 w 61"/>
                <a:gd name="T1" fmla="*/ 43 h 62"/>
                <a:gd name="T2" fmla="*/ 43 w 61"/>
                <a:gd name="T3" fmla="*/ 55 h 62"/>
                <a:gd name="T4" fmla="*/ 54 w 61"/>
                <a:gd name="T5" fmla="*/ 18 h 62"/>
                <a:gd name="T6" fmla="*/ 18 w 61"/>
                <a:gd name="T7" fmla="*/ 7 h 62"/>
                <a:gd name="T8" fmla="*/ 7 w 61"/>
                <a:gd name="T9" fmla="*/ 4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2">
                  <a:moveTo>
                    <a:pt x="7" y="43"/>
                  </a:moveTo>
                  <a:cubicBezTo>
                    <a:pt x="14" y="57"/>
                    <a:pt x="30" y="62"/>
                    <a:pt x="43" y="55"/>
                  </a:cubicBezTo>
                  <a:cubicBezTo>
                    <a:pt x="56" y="48"/>
                    <a:pt x="61" y="31"/>
                    <a:pt x="54" y="18"/>
                  </a:cubicBezTo>
                  <a:cubicBezTo>
                    <a:pt x="48" y="5"/>
                    <a:pt x="31" y="0"/>
                    <a:pt x="18" y="7"/>
                  </a:cubicBezTo>
                  <a:cubicBezTo>
                    <a:pt x="5" y="14"/>
                    <a:pt x="0" y="30"/>
                    <a:pt x="7" y="43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17" name="Freeform 401"/>
            <p:cNvSpPr>
              <a:spLocks/>
            </p:cNvSpPr>
            <p:nvPr/>
          </p:nvSpPr>
          <p:spPr bwMode="auto">
            <a:xfrm>
              <a:off x="854075" y="4049244"/>
              <a:ext cx="90488" cy="90487"/>
            </a:xfrm>
            <a:custGeom>
              <a:avLst/>
              <a:gdLst>
                <a:gd name="T0" fmla="*/ 24 w 34"/>
                <a:gd name="T1" fmla="*/ 31 h 34"/>
                <a:gd name="T2" fmla="*/ 4 w 34"/>
                <a:gd name="T3" fmla="*/ 24 h 34"/>
                <a:gd name="T4" fmla="*/ 10 w 34"/>
                <a:gd name="T5" fmla="*/ 4 h 34"/>
                <a:gd name="T6" fmla="*/ 30 w 34"/>
                <a:gd name="T7" fmla="*/ 10 h 34"/>
                <a:gd name="T8" fmla="*/ 24 w 34"/>
                <a:gd name="T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4" y="31"/>
                  </a:moveTo>
                  <a:cubicBezTo>
                    <a:pt x="17" y="34"/>
                    <a:pt x="8" y="32"/>
                    <a:pt x="4" y="24"/>
                  </a:cubicBezTo>
                  <a:cubicBezTo>
                    <a:pt x="0" y="17"/>
                    <a:pt x="3" y="8"/>
                    <a:pt x="10" y="4"/>
                  </a:cubicBezTo>
                  <a:cubicBezTo>
                    <a:pt x="17" y="0"/>
                    <a:pt x="27" y="3"/>
                    <a:pt x="30" y="10"/>
                  </a:cubicBezTo>
                  <a:cubicBezTo>
                    <a:pt x="34" y="18"/>
                    <a:pt x="31" y="27"/>
                    <a:pt x="24" y="31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18" name="Freeform 402"/>
            <p:cNvSpPr>
              <a:spLocks/>
            </p:cNvSpPr>
            <p:nvPr/>
          </p:nvSpPr>
          <p:spPr bwMode="auto">
            <a:xfrm>
              <a:off x="741363" y="4276256"/>
              <a:ext cx="122238" cy="122237"/>
            </a:xfrm>
            <a:custGeom>
              <a:avLst/>
              <a:gdLst>
                <a:gd name="T0" fmla="*/ 13 w 46"/>
                <a:gd name="T1" fmla="*/ 5 h 46"/>
                <a:gd name="T2" fmla="*/ 5 w 46"/>
                <a:gd name="T3" fmla="*/ 32 h 46"/>
                <a:gd name="T4" fmla="*/ 32 w 46"/>
                <a:gd name="T5" fmla="*/ 41 h 46"/>
                <a:gd name="T6" fmla="*/ 41 w 46"/>
                <a:gd name="T7" fmla="*/ 13 h 46"/>
                <a:gd name="T8" fmla="*/ 13 w 46"/>
                <a:gd name="T9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13" y="5"/>
                  </a:moveTo>
                  <a:cubicBezTo>
                    <a:pt x="4" y="10"/>
                    <a:pt x="0" y="22"/>
                    <a:pt x="5" y="32"/>
                  </a:cubicBezTo>
                  <a:cubicBezTo>
                    <a:pt x="10" y="42"/>
                    <a:pt x="22" y="46"/>
                    <a:pt x="32" y="41"/>
                  </a:cubicBezTo>
                  <a:cubicBezTo>
                    <a:pt x="42" y="36"/>
                    <a:pt x="46" y="23"/>
                    <a:pt x="41" y="13"/>
                  </a:cubicBezTo>
                  <a:cubicBezTo>
                    <a:pt x="36" y="4"/>
                    <a:pt x="23" y="0"/>
                    <a:pt x="13" y="5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19" name="Freeform 403"/>
            <p:cNvSpPr>
              <a:spLocks/>
            </p:cNvSpPr>
            <p:nvPr/>
          </p:nvSpPr>
          <p:spPr bwMode="auto">
            <a:xfrm>
              <a:off x="890588" y="4230219"/>
              <a:ext cx="109538" cy="109537"/>
            </a:xfrm>
            <a:custGeom>
              <a:avLst/>
              <a:gdLst>
                <a:gd name="T0" fmla="*/ 12 w 41"/>
                <a:gd name="T1" fmla="*/ 5 h 41"/>
                <a:gd name="T2" fmla="*/ 5 w 41"/>
                <a:gd name="T3" fmla="*/ 29 h 41"/>
                <a:gd name="T4" fmla="*/ 29 w 41"/>
                <a:gd name="T5" fmla="*/ 37 h 41"/>
                <a:gd name="T6" fmla="*/ 37 w 41"/>
                <a:gd name="T7" fmla="*/ 13 h 41"/>
                <a:gd name="T8" fmla="*/ 12 w 41"/>
                <a:gd name="T9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12" y="5"/>
                  </a:moveTo>
                  <a:cubicBezTo>
                    <a:pt x="4" y="10"/>
                    <a:pt x="0" y="20"/>
                    <a:pt x="5" y="29"/>
                  </a:cubicBezTo>
                  <a:cubicBezTo>
                    <a:pt x="10" y="38"/>
                    <a:pt x="20" y="41"/>
                    <a:pt x="29" y="37"/>
                  </a:cubicBezTo>
                  <a:cubicBezTo>
                    <a:pt x="38" y="32"/>
                    <a:pt x="41" y="21"/>
                    <a:pt x="37" y="13"/>
                  </a:cubicBezTo>
                  <a:cubicBezTo>
                    <a:pt x="32" y="4"/>
                    <a:pt x="21" y="0"/>
                    <a:pt x="12" y="5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20" name="Freeform 404"/>
            <p:cNvSpPr>
              <a:spLocks/>
            </p:cNvSpPr>
            <p:nvPr/>
          </p:nvSpPr>
          <p:spPr bwMode="auto">
            <a:xfrm>
              <a:off x="944563" y="4107981"/>
              <a:ext cx="74613" cy="74612"/>
            </a:xfrm>
            <a:custGeom>
              <a:avLst/>
              <a:gdLst>
                <a:gd name="T0" fmla="*/ 8 w 28"/>
                <a:gd name="T1" fmla="*/ 3 h 28"/>
                <a:gd name="T2" fmla="*/ 3 w 28"/>
                <a:gd name="T3" fmla="*/ 20 h 28"/>
                <a:gd name="T4" fmla="*/ 20 w 28"/>
                <a:gd name="T5" fmla="*/ 25 h 28"/>
                <a:gd name="T6" fmla="*/ 25 w 28"/>
                <a:gd name="T7" fmla="*/ 8 h 28"/>
                <a:gd name="T8" fmla="*/ 8 w 28"/>
                <a:gd name="T9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8" y="3"/>
                  </a:moveTo>
                  <a:cubicBezTo>
                    <a:pt x="2" y="6"/>
                    <a:pt x="0" y="14"/>
                    <a:pt x="3" y="20"/>
                  </a:cubicBezTo>
                  <a:cubicBezTo>
                    <a:pt x="6" y="26"/>
                    <a:pt x="14" y="28"/>
                    <a:pt x="20" y="25"/>
                  </a:cubicBezTo>
                  <a:cubicBezTo>
                    <a:pt x="26" y="22"/>
                    <a:pt x="28" y="14"/>
                    <a:pt x="25" y="8"/>
                  </a:cubicBezTo>
                  <a:cubicBezTo>
                    <a:pt x="22" y="2"/>
                    <a:pt x="14" y="0"/>
                    <a:pt x="8" y="3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21" name="Freeform 405"/>
            <p:cNvSpPr>
              <a:spLocks/>
            </p:cNvSpPr>
            <p:nvPr/>
          </p:nvSpPr>
          <p:spPr bwMode="auto">
            <a:xfrm>
              <a:off x="1771650" y="3341219"/>
              <a:ext cx="131763" cy="127000"/>
            </a:xfrm>
            <a:custGeom>
              <a:avLst/>
              <a:gdLst>
                <a:gd name="T0" fmla="*/ 15 w 49"/>
                <a:gd name="T1" fmla="*/ 5 h 48"/>
                <a:gd name="T2" fmla="*/ 44 w 49"/>
                <a:gd name="T3" fmla="*/ 15 h 48"/>
                <a:gd name="T4" fmla="*/ 34 w 49"/>
                <a:gd name="T5" fmla="*/ 43 h 48"/>
                <a:gd name="T6" fmla="*/ 6 w 49"/>
                <a:gd name="T7" fmla="*/ 34 h 48"/>
                <a:gd name="T8" fmla="*/ 15 w 49"/>
                <a:gd name="T9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15" y="5"/>
                  </a:moveTo>
                  <a:cubicBezTo>
                    <a:pt x="26" y="0"/>
                    <a:pt x="39" y="4"/>
                    <a:pt x="44" y="15"/>
                  </a:cubicBezTo>
                  <a:cubicBezTo>
                    <a:pt x="49" y="25"/>
                    <a:pt x="45" y="38"/>
                    <a:pt x="34" y="43"/>
                  </a:cubicBezTo>
                  <a:cubicBezTo>
                    <a:pt x="24" y="48"/>
                    <a:pt x="11" y="44"/>
                    <a:pt x="6" y="34"/>
                  </a:cubicBezTo>
                  <a:cubicBezTo>
                    <a:pt x="0" y="23"/>
                    <a:pt x="5" y="10"/>
                    <a:pt x="15" y="5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22" name="Freeform 407"/>
            <p:cNvSpPr>
              <a:spLocks/>
            </p:cNvSpPr>
            <p:nvPr/>
          </p:nvSpPr>
          <p:spPr bwMode="auto">
            <a:xfrm>
              <a:off x="1806575" y="3773019"/>
              <a:ext cx="169863" cy="169862"/>
            </a:xfrm>
            <a:custGeom>
              <a:avLst/>
              <a:gdLst>
                <a:gd name="T0" fmla="*/ 20 w 64"/>
                <a:gd name="T1" fmla="*/ 7 h 64"/>
                <a:gd name="T2" fmla="*/ 57 w 64"/>
                <a:gd name="T3" fmla="*/ 20 h 64"/>
                <a:gd name="T4" fmla="*/ 44 w 64"/>
                <a:gd name="T5" fmla="*/ 57 h 64"/>
                <a:gd name="T6" fmla="*/ 7 w 64"/>
                <a:gd name="T7" fmla="*/ 44 h 64"/>
                <a:gd name="T8" fmla="*/ 20 w 64"/>
                <a:gd name="T9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20" y="7"/>
                  </a:moveTo>
                  <a:cubicBezTo>
                    <a:pt x="34" y="0"/>
                    <a:pt x="50" y="6"/>
                    <a:pt x="57" y="20"/>
                  </a:cubicBezTo>
                  <a:cubicBezTo>
                    <a:pt x="64" y="33"/>
                    <a:pt x="58" y="50"/>
                    <a:pt x="44" y="57"/>
                  </a:cubicBezTo>
                  <a:cubicBezTo>
                    <a:pt x="31" y="64"/>
                    <a:pt x="14" y="58"/>
                    <a:pt x="7" y="44"/>
                  </a:cubicBezTo>
                  <a:cubicBezTo>
                    <a:pt x="0" y="31"/>
                    <a:pt x="6" y="14"/>
                    <a:pt x="20" y="7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23" name="Freeform 408"/>
            <p:cNvSpPr>
              <a:spLocks/>
            </p:cNvSpPr>
            <p:nvPr/>
          </p:nvSpPr>
          <p:spPr bwMode="auto">
            <a:xfrm>
              <a:off x="2190750" y="3607919"/>
              <a:ext cx="166688" cy="169862"/>
            </a:xfrm>
            <a:custGeom>
              <a:avLst/>
              <a:gdLst>
                <a:gd name="T0" fmla="*/ 19 w 63"/>
                <a:gd name="T1" fmla="*/ 7 h 64"/>
                <a:gd name="T2" fmla="*/ 57 w 63"/>
                <a:gd name="T3" fmla="*/ 20 h 64"/>
                <a:gd name="T4" fmla="*/ 44 w 63"/>
                <a:gd name="T5" fmla="*/ 57 h 64"/>
                <a:gd name="T6" fmla="*/ 6 w 63"/>
                <a:gd name="T7" fmla="*/ 45 h 64"/>
                <a:gd name="T8" fmla="*/ 19 w 63"/>
                <a:gd name="T9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4">
                  <a:moveTo>
                    <a:pt x="19" y="7"/>
                  </a:moveTo>
                  <a:cubicBezTo>
                    <a:pt x="33" y="0"/>
                    <a:pt x="50" y="6"/>
                    <a:pt x="57" y="20"/>
                  </a:cubicBezTo>
                  <a:cubicBezTo>
                    <a:pt x="63" y="34"/>
                    <a:pt x="58" y="50"/>
                    <a:pt x="44" y="57"/>
                  </a:cubicBezTo>
                  <a:cubicBezTo>
                    <a:pt x="30" y="64"/>
                    <a:pt x="13" y="58"/>
                    <a:pt x="6" y="45"/>
                  </a:cubicBezTo>
                  <a:cubicBezTo>
                    <a:pt x="0" y="31"/>
                    <a:pt x="5" y="14"/>
                    <a:pt x="19" y="7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24" name="Freeform 409"/>
            <p:cNvSpPr>
              <a:spLocks/>
            </p:cNvSpPr>
            <p:nvPr/>
          </p:nvSpPr>
          <p:spPr bwMode="auto">
            <a:xfrm>
              <a:off x="1884363" y="3404719"/>
              <a:ext cx="331788" cy="444500"/>
            </a:xfrm>
            <a:custGeom>
              <a:avLst/>
              <a:gdLst>
                <a:gd name="T0" fmla="*/ 51 w 125"/>
                <a:gd name="T1" fmla="*/ 115 h 167"/>
                <a:gd name="T2" fmla="*/ 13 w 125"/>
                <a:gd name="T3" fmla="*/ 86 h 167"/>
                <a:gd name="T4" fmla="*/ 38 w 125"/>
                <a:gd name="T5" fmla="*/ 13 h 167"/>
                <a:gd name="T6" fmla="*/ 111 w 125"/>
                <a:gd name="T7" fmla="*/ 38 h 167"/>
                <a:gd name="T8" fmla="*/ 86 w 125"/>
                <a:gd name="T9" fmla="*/ 111 h 167"/>
                <a:gd name="T10" fmla="*/ 80 w 125"/>
                <a:gd name="T11" fmla="*/ 114 h 167"/>
                <a:gd name="T12" fmla="*/ 91 w 125"/>
                <a:gd name="T13" fmla="*/ 125 h 167"/>
                <a:gd name="T14" fmla="*/ 79 w 125"/>
                <a:gd name="T15" fmla="*/ 160 h 167"/>
                <a:gd name="T16" fmla="*/ 43 w 125"/>
                <a:gd name="T17" fmla="*/ 148 h 167"/>
                <a:gd name="T18" fmla="*/ 51 w 125"/>
                <a:gd name="T19" fmla="*/ 11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67">
                  <a:moveTo>
                    <a:pt x="51" y="115"/>
                  </a:moveTo>
                  <a:cubicBezTo>
                    <a:pt x="35" y="112"/>
                    <a:pt x="21" y="102"/>
                    <a:pt x="13" y="86"/>
                  </a:cubicBezTo>
                  <a:cubicBezTo>
                    <a:pt x="0" y="59"/>
                    <a:pt x="11" y="26"/>
                    <a:pt x="38" y="13"/>
                  </a:cubicBezTo>
                  <a:cubicBezTo>
                    <a:pt x="65" y="0"/>
                    <a:pt x="98" y="11"/>
                    <a:pt x="111" y="38"/>
                  </a:cubicBezTo>
                  <a:cubicBezTo>
                    <a:pt x="125" y="65"/>
                    <a:pt x="114" y="98"/>
                    <a:pt x="86" y="111"/>
                  </a:cubicBezTo>
                  <a:cubicBezTo>
                    <a:pt x="84" y="112"/>
                    <a:pt x="82" y="113"/>
                    <a:pt x="80" y="114"/>
                  </a:cubicBezTo>
                  <a:cubicBezTo>
                    <a:pt x="85" y="116"/>
                    <a:pt x="88" y="120"/>
                    <a:pt x="91" y="125"/>
                  </a:cubicBezTo>
                  <a:cubicBezTo>
                    <a:pt x="97" y="138"/>
                    <a:pt x="92" y="154"/>
                    <a:pt x="79" y="160"/>
                  </a:cubicBezTo>
                  <a:cubicBezTo>
                    <a:pt x="66" y="167"/>
                    <a:pt x="50" y="162"/>
                    <a:pt x="43" y="148"/>
                  </a:cubicBezTo>
                  <a:cubicBezTo>
                    <a:pt x="38" y="137"/>
                    <a:pt x="41" y="123"/>
                    <a:pt x="51" y="115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25" name="Freeform 410"/>
            <p:cNvSpPr>
              <a:spLocks/>
            </p:cNvSpPr>
            <p:nvPr/>
          </p:nvSpPr>
          <p:spPr bwMode="auto">
            <a:xfrm>
              <a:off x="2266950" y="3261844"/>
              <a:ext cx="346075" cy="347662"/>
            </a:xfrm>
            <a:custGeom>
              <a:avLst/>
              <a:gdLst>
                <a:gd name="T0" fmla="*/ 40 w 130"/>
                <a:gd name="T1" fmla="*/ 14 h 131"/>
                <a:gd name="T2" fmla="*/ 116 w 130"/>
                <a:gd name="T3" fmla="*/ 40 h 131"/>
                <a:gd name="T4" fmla="*/ 90 w 130"/>
                <a:gd name="T5" fmla="*/ 117 h 131"/>
                <a:gd name="T6" fmla="*/ 14 w 130"/>
                <a:gd name="T7" fmla="*/ 91 h 131"/>
                <a:gd name="T8" fmla="*/ 40 w 130"/>
                <a:gd name="T9" fmla="*/ 1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31">
                  <a:moveTo>
                    <a:pt x="40" y="14"/>
                  </a:moveTo>
                  <a:cubicBezTo>
                    <a:pt x="68" y="0"/>
                    <a:pt x="102" y="12"/>
                    <a:pt x="116" y="40"/>
                  </a:cubicBezTo>
                  <a:cubicBezTo>
                    <a:pt x="130" y="69"/>
                    <a:pt x="119" y="103"/>
                    <a:pt x="90" y="117"/>
                  </a:cubicBezTo>
                  <a:cubicBezTo>
                    <a:pt x="62" y="131"/>
                    <a:pt x="28" y="120"/>
                    <a:pt x="14" y="91"/>
                  </a:cubicBezTo>
                  <a:cubicBezTo>
                    <a:pt x="0" y="63"/>
                    <a:pt x="11" y="28"/>
                    <a:pt x="40" y="14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26" name="Freeform 411"/>
            <p:cNvSpPr>
              <a:spLocks/>
            </p:cNvSpPr>
            <p:nvPr/>
          </p:nvSpPr>
          <p:spPr bwMode="auto">
            <a:xfrm>
              <a:off x="1692275" y="3546006"/>
              <a:ext cx="165100" cy="161925"/>
            </a:xfrm>
            <a:custGeom>
              <a:avLst/>
              <a:gdLst>
                <a:gd name="T0" fmla="*/ 43 w 62"/>
                <a:gd name="T1" fmla="*/ 54 h 61"/>
                <a:gd name="T2" fmla="*/ 7 w 62"/>
                <a:gd name="T3" fmla="*/ 42 h 61"/>
                <a:gd name="T4" fmla="*/ 19 w 62"/>
                <a:gd name="T5" fmla="*/ 6 h 61"/>
                <a:gd name="T6" fmla="*/ 55 w 62"/>
                <a:gd name="T7" fmla="*/ 19 h 61"/>
                <a:gd name="T8" fmla="*/ 43 w 62"/>
                <a:gd name="T9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1">
                  <a:moveTo>
                    <a:pt x="43" y="54"/>
                  </a:moveTo>
                  <a:cubicBezTo>
                    <a:pt x="30" y="61"/>
                    <a:pt x="14" y="56"/>
                    <a:pt x="7" y="42"/>
                  </a:cubicBezTo>
                  <a:cubicBezTo>
                    <a:pt x="0" y="29"/>
                    <a:pt x="6" y="13"/>
                    <a:pt x="19" y="6"/>
                  </a:cubicBezTo>
                  <a:cubicBezTo>
                    <a:pt x="32" y="0"/>
                    <a:pt x="49" y="5"/>
                    <a:pt x="55" y="19"/>
                  </a:cubicBezTo>
                  <a:cubicBezTo>
                    <a:pt x="62" y="32"/>
                    <a:pt x="56" y="48"/>
                    <a:pt x="43" y="54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27" name="Freeform 412"/>
            <p:cNvSpPr>
              <a:spLocks/>
            </p:cNvSpPr>
            <p:nvPr/>
          </p:nvSpPr>
          <p:spPr bwMode="auto">
            <a:xfrm>
              <a:off x="2109788" y="3871444"/>
              <a:ext cx="90488" cy="90487"/>
            </a:xfrm>
            <a:custGeom>
              <a:avLst/>
              <a:gdLst>
                <a:gd name="T0" fmla="*/ 4 w 34"/>
                <a:gd name="T1" fmla="*/ 24 h 34"/>
                <a:gd name="T2" fmla="*/ 24 w 34"/>
                <a:gd name="T3" fmla="*/ 31 h 34"/>
                <a:gd name="T4" fmla="*/ 31 w 34"/>
                <a:gd name="T5" fmla="*/ 10 h 34"/>
                <a:gd name="T6" fmla="*/ 10 w 34"/>
                <a:gd name="T7" fmla="*/ 4 h 34"/>
                <a:gd name="T8" fmla="*/ 4 w 34"/>
                <a:gd name="T9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4" y="24"/>
                  </a:moveTo>
                  <a:cubicBezTo>
                    <a:pt x="7" y="31"/>
                    <a:pt x="16" y="34"/>
                    <a:pt x="24" y="31"/>
                  </a:cubicBezTo>
                  <a:cubicBezTo>
                    <a:pt x="31" y="27"/>
                    <a:pt x="34" y="18"/>
                    <a:pt x="31" y="10"/>
                  </a:cubicBezTo>
                  <a:cubicBezTo>
                    <a:pt x="27" y="3"/>
                    <a:pt x="18" y="0"/>
                    <a:pt x="10" y="4"/>
                  </a:cubicBezTo>
                  <a:cubicBezTo>
                    <a:pt x="3" y="7"/>
                    <a:pt x="0" y="16"/>
                    <a:pt x="4" y="24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28" name="Freeform 413"/>
            <p:cNvSpPr>
              <a:spLocks/>
            </p:cNvSpPr>
            <p:nvPr/>
          </p:nvSpPr>
          <p:spPr bwMode="auto">
            <a:xfrm>
              <a:off x="2030413" y="4107981"/>
              <a:ext cx="125413" cy="122237"/>
            </a:xfrm>
            <a:custGeom>
              <a:avLst/>
              <a:gdLst>
                <a:gd name="T0" fmla="*/ 42 w 47"/>
                <a:gd name="T1" fmla="*/ 14 h 46"/>
                <a:gd name="T2" fmla="*/ 32 w 47"/>
                <a:gd name="T3" fmla="*/ 41 h 46"/>
                <a:gd name="T4" fmla="*/ 5 w 47"/>
                <a:gd name="T5" fmla="*/ 32 h 46"/>
                <a:gd name="T6" fmla="*/ 15 w 47"/>
                <a:gd name="T7" fmla="*/ 5 h 46"/>
                <a:gd name="T8" fmla="*/ 42 w 47"/>
                <a:gd name="T9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6">
                  <a:moveTo>
                    <a:pt x="42" y="14"/>
                  </a:moveTo>
                  <a:cubicBezTo>
                    <a:pt x="47" y="24"/>
                    <a:pt x="42" y="36"/>
                    <a:pt x="32" y="41"/>
                  </a:cubicBezTo>
                  <a:cubicBezTo>
                    <a:pt x="22" y="46"/>
                    <a:pt x="10" y="42"/>
                    <a:pt x="5" y="32"/>
                  </a:cubicBezTo>
                  <a:cubicBezTo>
                    <a:pt x="0" y="22"/>
                    <a:pt x="4" y="10"/>
                    <a:pt x="15" y="5"/>
                  </a:cubicBezTo>
                  <a:cubicBezTo>
                    <a:pt x="25" y="0"/>
                    <a:pt x="37" y="4"/>
                    <a:pt x="42" y="14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29" name="Freeform 414"/>
            <p:cNvSpPr>
              <a:spLocks/>
            </p:cNvSpPr>
            <p:nvPr/>
          </p:nvSpPr>
          <p:spPr bwMode="auto">
            <a:xfrm>
              <a:off x="1952625" y="3987331"/>
              <a:ext cx="106363" cy="109537"/>
            </a:xfrm>
            <a:custGeom>
              <a:avLst/>
              <a:gdLst>
                <a:gd name="T0" fmla="*/ 36 w 40"/>
                <a:gd name="T1" fmla="*/ 13 h 41"/>
                <a:gd name="T2" fmla="*/ 28 w 40"/>
                <a:gd name="T3" fmla="*/ 37 h 41"/>
                <a:gd name="T4" fmla="*/ 4 w 40"/>
                <a:gd name="T5" fmla="*/ 29 h 41"/>
                <a:gd name="T6" fmla="*/ 12 w 40"/>
                <a:gd name="T7" fmla="*/ 5 h 41"/>
                <a:gd name="T8" fmla="*/ 36 w 40"/>
                <a:gd name="T9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36" y="13"/>
                  </a:moveTo>
                  <a:cubicBezTo>
                    <a:pt x="40" y="22"/>
                    <a:pt x="37" y="32"/>
                    <a:pt x="28" y="37"/>
                  </a:cubicBezTo>
                  <a:cubicBezTo>
                    <a:pt x="19" y="41"/>
                    <a:pt x="8" y="37"/>
                    <a:pt x="4" y="29"/>
                  </a:cubicBezTo>
                  <a:cubicBezTo>
                    <a:pt x="0" y="20"/>
                    <a:pt x="3" y="9"/>
                    <a:pt x="12" y="5"/>
                  </a:cubicBezTo>
                  <a:cubicBezTo>
                    <a:pt x="21" y="0"/>
                    <a:pt x="32" y="4"/>
                    <a:pt x="36" y="13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30" name="Freeform 415"/>
            <p:cNvSpPr>
              <a:spLocks/>
            </p:cNvSpPr>
            <p:nvPr/>
          </p:nvSpPr>
          <p:spPr bwMode="auto">
            <a:xfrm>
              <a:off x="2022475" y="3871444"/>
              <a:ext cx="77788" cy="74612"/>
            </a:xfrm>
            <a:custGeom>
              <a:avLst/>
              <a:gdLst>
                <a:gd name="T0" fmla="*/ 25 w 29"/>
                <a:gd name="T1" fmla="*/ 9 h 28"/>
                <a:gd name="T2" fmla="*/ 20 w 29"/>
                <a:gd name="T3" fmla="*/ 25 h 28"/>
                <a:gd name="T4" fmla="*/ 3 w 29"/>
                <a:gd name="T5" fmla="*/ 20 h 28"/>
                <a:gd name="T6" fmla="*/ 9 w 29"/>
                <a:gd name="T7" fmla="*/ 3 h 28"/>
                <a:gd name="T8" fmla="*/ 25 w 29"/>
                <a:gd name="T9" fmla="*/ 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25" y="9"/>
                  </a:moveTo>
                  <a:cubicBezTo>
                    <a:pt x="29" y="15"/>
                    <a:pt x="26" y="22"/>
                    <a:pt x="20" y="25"/>
                  </a:cubicBezTo>
                  <a:cubicBezTo>
                    <a:pt x="14" y="28"/>
                    <a:pt x="6" y="26"/>
                    <a:pt x="3" y="20"/>
                  </a:cubicBezTo>
                  <a:cubicBezTo>
                    <a:pt x="0" y="14"/>
                    <a:pt x="3" y="6"/>
                    <a:pt x="9" y="3"/>
                  </a:cubicBezTo>
                  <a:cubicBezTo>
                    <a:pt x="15" y="0"/>
                    <a:pt x="22" y="2"/>
                    <a:pt x="25" y="9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31" name="Freeform 11"/>
            <p:cNvSpPr>
              <a:spLocks/>
            </p:cNvSpPr>
            <p:nvPr/>
          </p:nvSpPr>
          <p:spPr bwMode="auto">
            <a:xfrm>
              <a:off x="1340782" y="2150070"/>
              <a:ext cx="444933" cy="944080"/>
            </a:xfrm>
            <a:custGeom>
              <a:avLst/>
              <a:gdLst>
                <a:gd name="T0" fmla="*/ 100 w 100"/>
                <a:gd name="T1" fmla="*/ 387 h 387"/>
                <a:gd name="T2" fmla="*/ 0 w 100"/>
                <a:gd name="T3" fmla="*/ 387 h 387"/>
                <a:gd name="T4" fmla="*/ 0 w 100"/>
                <a:gd name="T5" fmla="*/ 53 h 387"/>
                <a:gd name="T6" fmla="*/ 100 w 100"/>
                <a:gd name="T7" fmla="*/ 0 h 387"/>
                <a:gd name="T8" fmla="*/ 100 w 100"/>
                <a:gd name="T9" fmla="*/ 3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87">
                  <a:moveTo>
                    <a:pt x="100" y="387"/>
                  </a:moveTo>
                  <a:lnTo>
                    <a:pt x="0" y="387"/>
                  </a:lnTo>
                  <a:lnTo>
                    <a:pt x="0" y="53"/>
                  </a:lnTo>
                  <a:lnTo>
                    <a:pt x="100" y="0"/>
                  </a:lnTo>
                  <a:lnTo>
                    <a:pt x="100" y="38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32" name="Rectangle 1131"/>
            <p:cNvSpPr/>
            <p:nvPr/>
          </p:nvSpPr>
          <p:spPr>
            <a:xfrm>
              <a:off x="727860" y="2511462"/>
              <a:ext cx="170717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>
                <a:spcBef>
                  <a:spcPts val="1000"/>
                </a:spcBef>
                <a:defRPr/>
              </a:pPr>
              <a:r>
                <a:rPr lang="en-US" sz="3600" b="1" kern="0" dirty="0">
                  <a:solidFill>
                    <a:prstClr val="white"/>
                  </a:solidFill>
                  <a:latin typeface="AGBenguiat Mon" pitchFamily="34" charset="0"/>
                  <a:ea typeface="Roboto Condensed" panose="02000000000000000000" pitchFamily="2" charset="0"/>
                  <a:cs typeface="Times New Roman" pitchFamily="18" charset="0"/>
                </a:rPr>
                <a:t>80%</a:t>
              </a:r>
              <a:endParaRPr lang="mn-MN" sz="3600" b="1" kern="0" dirty="0">
                <a:solidFill>
                  <a:prstClr val="white"/>
                </a:solidFill>
                <a:latin typeface="AGBenguiat Mon" pitchFamily="34" charset="0"/>
                <a:ea typeface="Roboto Condensed" panose="02000000000000000000" pitchFamily="2" charset="0"/>
                <a:cs typeface="Times New Roman" pitchFamily="18" charset="0"/>
              </a:endParaRPr>
            </a:p>
          </p:txBody>
        </p:sp>
      </p:grpSp>
      <p:grpSp>
        <p:nvGrpSpPr>
          <p:cNvPr id="1133" name="Group 1132"/>
          <p:cNvGrpSpPr/>
          <p:nvPr/>
        </p:nvGrpSpPr>
        <p:grpSpPr>
          <a:xfrm>
            <a:off x="2824042" y="2682008"/>
            <a:ext cx="1711623" cy="1868487"/>
            <a:chOff x="3417888" y="3022132"/>
            <a:chExt cx="2106613" cy="1868487"/>
          </a:xfrm>
        </p:grpSpPr>
        <p:sp>
          <p:nvSpPr>
            <p:cNvPr id="1134" name="Freeform 549"/>
            <p:cNvSpPr>
              <a:spLocks/>
            </p:cNvSpPr>
            <p:nvPr/>
          </p:nvSpPr>
          <p:spPr bwMode="auto">
            <a:xfrm>
              <a:off x="3417888" y="3022132"/>
              <a:ext cx="2106613" cy="1357312"/>
            </a:xfrm>
            <a:custGeom>
              <a:avLst/>
              <a:gdLst>
                <a:gd name="T0" fmla="*/ 791 w 791"/>
                <a:gd name="T1" fmla="*/ 216 h 510"/>
                <a:gd name="T2" fmla="*/ 705 w 791"/>
                <a:gd name="T3" fmla="*/ 114 h 510"/>
                <a:gd name="T4" fmla="*/ 602 w 791"/>
                <a:gd name="T5" fmla="*/ 27 h 510"/>
                <a:gd name="T6" fmla="*/ 539 w 791"/>
                <a:gd name="T7" fmla="*/ 48 h 510"/>
                <a:gd name="T8" fmla="*/ 459 w 791"/>
                <a:gd name="T9" fmla="*/ 10 h 510"/>
                <a:gd name="T10" fmla="*/ 406 w 791"/>
                <a:gd name="T11" fmla="*/ 25 h 510"/>
                <a:gd name="T12" fmla="*/ 352 w 791"/>
                <a:gd name="T13" fmla="*/ 0 h 510"/>
                <a:gd name="T14" fmla="*/ 291 w 791"/>
                <a:gd name="T15" fmla="*/ 34 h 510"/>
                <a:gd name="T16" fmla="*/ 253 w 791"/>
                <a:gd name="T17" fmla="*/ 27 h 510"/>
                <a:gd name="T18" fmla="*/ 164 w 791"/>
                <a:gd name="T19" fmla="*/ 76 h 510"/>
                <a:gd name="T20" fmla="*/ 149 w 791"/>
                <a:gd name="T21" fmla="*/ 75 h 510"/>
                <a:gd name="T22" fmla="*/ 76 w 791"/>
                <a:gd name="T23" fmla="*/ 148 h 510"/>
                <a:gd name="T24" fmla="*/ 78 w 791"/>
                <a:gd name="T25" fmla="*/ 168 h 510"/>
                <a:gd name="T26" fmla="*/ 0 w 791"/>
                <a:gd name="T27" fmla="*/ 268 h 510"/>
                <a:gd name="T28" fmla="*/ 37 w 791"/>
                <a:gd name="T29" fmla="*/ 347 h 510"/>
                <a:gd name="T30" fmla="*/ 33 w 791"/>
                <a:gd name="T31" fmla="*/ 373 h 510"/>
                <a:gd name="T32" fmla="*/ 138 w 791"/>
                <a:gd name="T33" fmla="*/ 477 h 510"/>
                <a:gd name="T34" fmla="*/ 172 w 791"/>
                <a:gd name="T35" fmla="*/ 471 h 510"/>
                <a:gd name="T36" fmla="*/ 253 w 791"/>
                <a:gd name="T37" fmla="*/ 510 h 510"/>
                <a:gd name="T38" fmla="*/ 315 w 791"/>
                <a:gd name="T39" fmla="*/ 490 h 510"/>
                <a:gd name="T40" fmla="*/ 357 w 791"/>
                <a:gd name="T41" fmla="*/ 499 h 510"/>
                <a:gd name="T42" fmla="*/ 426 w 791"/>
                <a:gd name="T43" fmla="*/ 473 h 510"/>
                <a:gd name="T44" fmla="*/ 484 w 791"/>
                <a:gd name="T45" fmla="*/ 491 h 510"/>
                <a:gd name="T46" fmla="*/ 563 w 791"/>
                <a:gd name="T47" fmla="*/ 455 h 510"/>
                <a:gd name="T48" fmla="*/ 613 w 791"/>
                <a:gd name="T49" fmla="*/ 476 h 510"/>
                <a:gd name="T50" fmla="*/ 681 w 791"/>
                <a:gd name="T51" fmla="*/ 424 h 510"/>
                <a:gd name="T52" fmla="*/ 772 w 791"/>
                <a:gd name="T53" fmla="*/ 321 h 510"/>
                <a:gd name="T54" fmla="*/ 766 w 791"/>
                <a:gd name="T55" fmla="*/ 285 h 510"/>
                <a:gd name="T56" fmla="*/ 791 w 791"/>
                <a:gd name="T57" fmla="*/ 216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91" h="510">
                  <a:moveTo>
                    <a:pt x="791" y="216"/>
                  </a:moveTo>
                  <a:cubicBezTo>
                    <a:pt x="791" y="165"/>
                    <a:pt x="754" y="122"/>
                    <a:pt x="705" y="114"/>
                  </a:cubicBezTo>
                  <a:cubicBezTo>
                    <a:pt x="696" y="64"/>
                    <a:pt x="654" y="27"/>
                    <a:pt x="602" y="27"/>
                  </a:cubicBezTo>
                  <a:cubicBezTo>
                    <a:pt x="578" y="27"/>
                    <a:pt x="557" y="35"/>
                    <a:pt x="539" y="48"/>
                  </a:cubicBezTo>
                  <a:cubicBezTo>
                    <a:pt x="520" y="25"/>
                    <a:pt x="491" y="10"/>
                    <a:pt x="459" y="10"/>
                  </a:cubicBezTo>
                  <a:cubicBezTo>
                    <a:pt x="440" y="10"/>
                    <a:pt x="422" y="16"/>
                    <a:pt x="406" y="25"/>
                  </a:cubicBezTo>
                  <a:cubicBezTo>
                    <a:pt x="393" y="10"/>
                    <a:pt x="374" y="0"/>
                    <a:pt x="352" y="0"/>
                  </a:cubicBezTo>
                  <a:cubicBezTo>
                    <a:pt x="326" y="0"/>
                    <a:pt x="304" y="14"/>
                    <a:pt x="291" y="34"/>
                  </a:cubicBezTo>
                  <a:cubicBezTo>
                    <a:pt x="279" y="29"/>
                    <a:pt x="266" y="27"/>
                    <a:pt x="253" y="27"/>
                  </a:cubicBezTo>
                  <a:cubicBezTo>
                    <a:pt x="216" y="27"/>
                    <a:pt x="183" y="47"/>
                    <a:pt x="164" y="76"/>
                  </a:cubicBezTo>
                  <a:cubicBezTo>
                    <a:pt x="159" y="75"/>
                    <a:pt x="154" y="75"/>
                    <a:pt x="149" y="75"/>
                  </a:cubicBezTo>
                  <a:cubicBezTo>
                    <a:pt x="108" y="75"/>
                    <a:pt x="76" y="107"/>
                    <a:pt x="76" y="148"/>
                  </a:cubicBezTo>
                  <a:cubicBezTo>
                    <a:pt x="76" y="155"/>
                    <a:pt x="77" y="161"/>
                    <a:pt x="78" y="168"/>
                  </a:cubicBezTo>
                  <a:cubicBezTo>
                    <a:pt x="34" y="179"/>
                    <a:pt x="0" y="220"/>
                    <a:pt x="0" y="268"/>
                  </a:cubicBezTo>
                  <a:cubicBezTo>
                    <a:pt x="0" y="300"/>
                    <a:pt x="14" y="328"/>
                    <a:pt x="37" y="347"/>
                  </a:cubicBezTo>
                  <a:cubicBezTo>
                    <a:pt x="35" y="356"/>
                    <a:pt x="33" y="364"/>
                    <a:pt x="33" y="373"/>
                  </a:cubicBezTo>
                  <a:cubicBezTo>
                    <a:pt x="33" y="430"/>
                    <a:pt x="80" y="477"/>
                    <a:pt x="138" y="477"/>
                  </a:cubicBezTo>
                  <a:cubicBezTo>
                    <a:pt x="150" y="477"/>
                    <a:pt x="161" y="475"/>
                    <a:pt x="172" y="471"/>
                  </a:cubicBezTo>
                  <a:cubicBezTo>
                    <a:pt x="191" y="495"/>
                    <a:pt x="220" y="510"/>
                    <a:pt x="253" y="510"/>
                  </a:cubicBezTo>
                  <a:cubicBezTo>
                    <a:pt x="276" y="510"/>
                    <a:pt x="297" y="503"/>
                    <a:pt x="315" y="490"/>
                  </a:cubicBezTo>
                  <a:cubicBezTo>
                    <a:pt x="328" y="496"/>
                    <a:pt x="342" y="499"/>
                    <a:pt x="357" y="499"/>
                  </a:cubicBezTo>
                  <a:cubicBezTo>
                    <a:pt x="384" y="499"/>
                    <a:pt x="408" y="489"/>
                    <a:pt x="426" y="473"/>
                  </a:cubicBezTo>
                  <a:cubicBezTo>
                    <a:pt x="443" y="484"/>
                    <a:pt x="462" y="491"/>
                    <a:pt x="484" y="491"/>
                  </a:cubicBezTo>
                  <a:cubicBezTo>
                    <a:pt x="515" y="491"/>
                    <a:pt x="544" y="477"/>
                    <a:pt x="563" y="455"/>
                  </a:cubicBezTo>
                  <a:cubicBezTo>
                    <a:pt x="575" y="468"/>
                    <a:pt x="593" y="476"/>
                    <a:pt x="613" y="476"/>
                  </a:cubicBezTo>
                  <a:cubicBezTo>
                    <a:pt x="646" y="476"/>
                    <a:pt x="673" y="454"/>
                    <a:pt x="681" y="424"/>
                  </a:cubicBezTo>
                  <a:cubicBezTo>
                    <a:pt x="732" y="418"/>
                    <a:pt x="772" y="374"/>
                    <a:pt x="772" y="321"/>
                  </a:cubicBezTo>
                  <a:cubicBezTo>
                    <a:pt x="772" y="308"/>
                    <a:pt x="770" y="296"/>
                    <a:pt x="766" y="285"/>
                  </a:cubicBezTo>
                  <a:cubicBezTo>
                    <a:pt x="782" y="266"/>
                    <a:pt x="791" y="242"/>
                    <a:pt x="791" y="216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35" name="Freeform 550"/>
            <p:cNvSpPr>
              <a:spLocks/>
            </p:cNvSpPr>
            <p:nvPr/>
          </p:nvSpPr>
          <p:spPr bwMode="auto">
            <a:xfrm>
              <a:off x="4349750" y="4152431"/>
              <a:ext cx="106363" cy="107950"/>
            </a:xfrm>
            <a:custGeom>
              <a:avLst/>
              <a:gdLst>
                <a:gd name="T0" fmla="*/ 12 w 40"/>
                <a:gd name="T1" fmla="*/ 4 h 40"/>
                <a:gd name="T2" fmla="*/ 36 w 40"/>
                <a:gd name="T3" fmla="*/ 12 h 40"/>
                <a:gd name="T4" fmla="*/ 28 w 40"/>
                <a:gd name="T5" fmla="*/ 36 h 40"/>
                <a:gd name="T6" fmla="*/ 4 w 40"/>
                <a:gd name="T7" fmla="*/ 28 h 40"/>
                <a:gd name="T8" fmla="*/ 12 w 40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12" y="4"/>
                  </a:moveTo>
                  <a:cubicBezTo>
                    <a:pt x="21" y="0"/>
                    <a:pt x="31" y="3"/>
                    <a:pt x="36" y="12"/>
                  </a:cubicBezTo>
                  <a:cubicBezTo>
                    <a:pt x="40" y="21"/>
                    <a:pt x="36" y="31"/>
                    <a:pt x="28" y="36"/>
                  </a:cubicBezTo>
                  <a:cubicBezTo>
                    <a:pt x="19" y="40"/>
                    <a:pt x="8" y="36"/>
                    <a:pt x="4" y="28"/>
                  </a:cubicBezTo>
                  <a:cubicBezTo>
                    <a:pt x="0" y="19"/>
                    <a:pt x="3" y="8"/>
                    <a:pt x="12" y="4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36" name="Freeform 551"/>
            <p:cNvSpPr>
              <a:spLocks/>
            </p:cNvSpPr>
            <p:nvPr/>
          </p:nvSpPr>
          <p:spPr bwMode="auto">
            <a:xfrm>
              <a:off x="4376738" y="4512794"/>
              <a:ext cx="141288" cy="141287"/>
            </a:xfrm>
            <a:custGeom>
              <a:avLst/>
              <a:gdLst>
                <a:gd name="T0" fmla="*/ 16 w 53"/>
                <a:gd name="T1" fmla="*/ 5 h 53"/>
                <a:gd name="T2" fmla="*/ 48 w 53"/>
                <a:gd name="T3" fmla="*/ 16 h 53"/>
                <a:gd name="T4" fmla="*/ 37 w 53"/>
                <a:gd name="T5" fmla="*/ 47 h 53"/>
                <a:gd name="T6" fmla="*/ 6 w 53"/>
                <a:gd name="T7" fmla="*/ 36 h 53"/>
                <a:gd name="T8" fmla="*/ 16 w 53"/>
                <a:gd name="T9" fmla="*/ 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16" y="5"/>
                  </a:moveTo>
                  <a:cubicBezTo>
                    <a:pt x="28" y="0"/>
                    <a:pt x="42" y="4"/>
                    <a:pt x="48" y="16"/>
                  </a:cubicBezTo>
                  <a:cubicBezTo>
                    <a:pt x="53" y="27"/>
                    <a:pt x="49" y="41"/>
                    <a:pt x="37" y="47"/>
                  </a:cubicBezTo>
                  <a:cubicBezTo>
                    <a:pt x="25" y="53"/>
                    <a:pt x="12" y="48"/>
                    <a:pt x="6" y="36"/>
                  </a:cubicBezTo>
                  <a:cubicBezTo>
                    <a:pt x="0" y="25"/>
                    <a:pt x="5" y="11"/>
                    <a:pt x="16" y="5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37" name="Freeform 552"/>
            <p:cNvSpPr>
              <a:spLocks/>
            </p:cNvSpPr>
            <p:nvPr/>
          </p:nvSpPr>
          <p:spPr bwMode="auto">
            <a:xfrm>
              <a:off x="4694238" y="4374681"/>
              <a:ext cx="142875" cy="141287"/>
            </a:xfrm>
            <a:custGeom>
              <a:avLst/>
              <a:gdLst>
                <a:gd name="T0" fmla="*/ 17 w 54"/>
                <a:gd name="T1" fmla="*/ 6 h 53"/>
                <a:gd name="T2" fmla="*/ 48 w 54"/>
                <a:gd name="T3" fmla="*/ 16 h 53"/>
                <a:gd name="T4" fmla="*/ 37 w 54"/>
                <a:gd name="T5" fmla="*/ 48 h 53"/>
                <a:gd name="T6" fmla="*/ 6 w 54"/>
                <a:gd name="T7" fmla="*/ 37 h 53"/>
                <a:gd name="T8" fmla="*/ 17 w 54"/>
                <a:gd name="T9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3">
                  <a:moveTo>
                    <a:pt x="17" y="6"/>
                  </a:moveTo>
                  <a:cubicBezTo>
                    <a:pt x="28" y="0"/>
                    <a:pt x="42" y="5"/>
                    <a:pt x="48" y="16"/>
                  </a:cubicBezTo>
                  <a:cubicBezTo>
                    <a:pt x="54" y="28"/>
                    <a:pt x="49" y="42"/>
                    <a:pt x="37" y="48"/>
                  </a:cubicBezTo>
                  <a:cubicBezTo>
                    <a:pt x="26" y="53"/>
                    <a:pt x="12" y="48"/>
                    <a:pt x="6" y="37"/>
                  </a:cubicBezTo>
                  <a:cubicBezTo>
                    <a:pt x="0" y="25"/>
                    <a:pt x="5" y="11"/>
                    <a:pt x="17" y="6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38" name="Freeform 553"/>
            <p:cNvSpPr>
              <a:spLocks/>
            </p:cNvSpPr>
            <p:nvPr/>
          </p:nvSpPr>
          <p:spPr bwMode="auto">
            <a:xfrm>
              <a:off x="4440238" y="4203231"/>
              <a:ext cx="277813" cy="373062"/>
            </a:xfrm>
            <a:custGeom>
              <a:avLst/>
              <a:gdLst>
                <a:gd name="T0" fmla="*/ 43 w 104"/>
                <a:gd name="T1" fmla="*/ 97 h 140"/>
                <a:gd name="T2" fmla="*/ 11 w 104"/>
                <a:gd name="T3" fmla="*/ 72 h 140"/>
                <a:gd name="T4" fmla="*/ 32 w 104"/>
                <a:gd name="T5" fmla="*/ 12 h 140"/>
                <a:gd name="T6" fmla="*/ 93 w 104"/>
                <a:gd name="T7" fmla="*/ 32 h 140"/>
                <a:gd name="T8" fmla="*/ 72 w 104"/>
                <a:gd name="T9" fmla="*/ 93 h 140"/>
                <a:gd name="T10" fmla="*/ 67 w 104"/>
                <a:gd name="T11" fmla="*/ 95 h 140"/>
                <a:gd name="T12" fmla="*/ 76 w 104"/>
                <a:gd name="T13" fmla="*/ 105 h 140"/>
                <a:gd name="T14" fmla="*/ 66 w 104"/>
                <a:gd name="T15" fmla="*/ 134 h 140"/>
                <a:gd name="T16" fmla="*/ 36 w 104"/>
                <a:gd name="T17" fmla="*/ 124 h 140"/>
                <a:gd name="T18" fmla="*/ 43 w 104"/>
                <a:gd name="T19" fmla="*/ 9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40">
                  <a:moveTo>
                    <a:pt x="43" y="97"/>
                  </a:moveTo>
                  <a:cubicBezTo>
                    <a:pt x="30" y="94"/>
                    <a:pt x="18" y="85"/>
                    <a:pt x="11" y="72"/>
                  </a:cubicBezTo>
                  <a:cubicBezTo>
                    <a:pt x="0" y="50"/>
                    <a:pt x="9" y="23"/>
                    <a:pt x="32" y="12"/>
                  </a:cubicBezTo>
                  <a:cubicBezTo>
                    <a:pt x="54" y="0"/>
                    <a:pt x="82" y="10"/>
                    <a:pt x="93" y="32"/>
                  </a:cubicBezTo>
                  <a:cubicBezTo>
                    <a:pt x="104" y="55"/>
                    <a:pt x="95" y="82"/>
                    <a:pt x="72" y="93"/>
                  </a:cubicBezTo>
                  <a:cubicBezTo>
                    <a:pt x="70" y="94"/>
                    <a:pt x="69" y="95"/>
                    <a:pt x="67" y="95"/>
                  </a:cubicBezTo>
                  <a:cubicBezTo>
                    <a:pt x="70" y="97"/>
                    <a:pt x="74" y="100"/>
                    <a:pt x="76" y="105"/>
                  </a:cubicBezTo>
                  <a:cubicBezTo>
                    <a:pt x="81" y="116"/>
                    <a:pt x="77" y="129"/>
                    <a:pt x="66" y="134"/>
                  </a:cubicBezTo>
                  <a:cubicBezTo>
                    <a:pt x="55" y="140"/>
                    <a:pt x="42" y="135"/>
                    <a:pt x="36" y="124"/>
                  </a:cubicBezTo>
                  <a:cubicBezTo>
                    <a:pt x="31" y="114"/>
                    <a:pt x="34" y="103"/>
                    <a:pt x="43" y="97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39" name="Freeform 554"/>
            <p:cNvSpPr>
              <a:spLocks/>
            </p:cNvSpPr>
            <p:nvPr/>
          </p:nvSpPr>
          <p:spPr bwMode="auto">
            <a:xfrm>
              <a:off x="4759325" y="4087344"/>
              <a:ext cx="288925" cy="288925"/>
            </a:xfrm>
            <a:custGeom>
              <a:avLst/>
              <a:gdLst>
                <a:gd name="T0" fmla="*/ 33 w 108"/>
                <a:gd name="T1" fmla="*/ 12 h 109"/>
                <a:gd name="T2" fmla="*/ 97 w 108"/>
                <a:gd name="T3" fmla="*/ 33 h 109"/>
                <a:gd name="T4" fmla="*/ 75 w 108"/>
                <a:gd name="T5" fmla="*/ 97 h 109"/>
                <a:gd name="T6" fmla="*/ 11 w 108"/>
                <a:gd name="T7" fmla="*/ 76 h 109"/>
                <a:gd name="T8" fmla="*/ 33 w 108"/>
                <a:gd name="T9" fmla="*/ 1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9">
                  <a:moveTo>
                    <a:pt x="33" y="12"/>
                  </a:moveTo>
                  <a:cubicBezTo>
                    <a:pt x="56" y="0"/>
                    <a:pt x="85" y="10"/>
                    <a:pt x="97" y="33"/>
                  </a:cubicBezTo>
                  <a:cubicBezTo>
                    <a:pt x="108" y="57"/>
                    <a:pt x="99" y="86"/>
                    <a:pt x="75" y="97"/>
                  </a:cubicBezTo>
                  <a:cubicBezTo>
                    <a:pt x="51" y="109"/>
                    <a:pt x="23" y="99"/>
                    <a:pt x="11" y="76"/>
                  </a:cubicBezTo>
                  <a:cubicBezTo>
                    <a:pt x="0" y="52"/>
                    <a:pt x="9" y="24"/>
                    <a:pt x="33" y="12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40" name="Freeform 555"/>
            <p:cNvSpPr>
              <a:spLocks/>
            </p:cNvSpPr>
            <p:nvPr/>
          </p:nvSpPr>
          <p:spPr bwMode="auto">
            <a:xfrm>
              <a:off x="4283075" y="4323881"/>
              <a:ext cx="136525" cy="134937"/>
            </a:xfrm>
            <a:custGeom>
              <a:avLst/>
              <a:gdLst>
                <a:gd name="T0" fmla="*/ 35 w 51"/>
                <a:gd name="T1" fmla="*/ 45 h 51"/>
                <a:gd name="T2" fmla="*/ 5 w 51"/>
                <a:gd name="T3" fmla="*/ 35 h 51"/>
                <a:gd name="T4" fmla="*/ 15 w 51"/>
                <a:gd name="T5" fmla="*/ 5 h 51"/>
                <a:gd name="T6" fmla="*/ 45 w 51"/>
                <a:gd name="T7" fmla="*/ 15 h 51"/>
                <a:gd name="T8" fmla="*/ 35 w 51"/>
                <a:gd name="T9" fmla="*/ 4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1">
                  <a:moveTo>
                    <a:pt x="35" y="45"/>
                  </a:moveTo>
                  <a:cubicBezTo>
                    <a:pt x="24" y="51"/>
                    <a:pt x="11" y="46"/>
                    <a:pt x="5" y="35"/>
                  </a:cubicBezTo>
                  <a:cubicBezTo>
                    <a:pt x="0" y="24"/>
                    <a:pt x="4" y="11"/>
                    <a:pt x="15" y="5"/>
                  </a:cubicBezTo>
                  <a:cubicBezTo>
                    <a:pt x="26" y="0"/>
                    <a:pt x="40" y="4"/>
                    <a:pt x="45" y="15"/>
                  </a:cubicBezTo>
                  <a:cubicBezTo>
                    <a:pt x="51" y="26"/>
                    <a:pt x="46" y="40"/>
                    <a:pt x="35" y="45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41" name="Freeform 556"/>
            <p:cNvSpPr>
              <a:spLocks/>
            </p:cNvSpPr>
            <p:nvPr/>
          </p:nvSpPr>
          <p:spPr bwMode="auto">
            <a:xfrm>
              <a:off x="4629150" y="4592169"/>
              <a:ext cx="74613" cy="77787"/>
            </a:xfrm>
            <a:custGeom>
              <a:avLst/>
              <a:gdLst>
                <a:gd name="T0" fmla="*/ 3 w 28"/>
                <a:gd name="T1" fmla="*/ 20 h 29"/>
                <a:gd name="T2" fmla="*/ 20 w 28"/>
                <a:gd name="T3" fmla="*/ 26 h 29"/>
                <a:gd name="T4" fmla="*/ 25 w 28"/>
                <a:gd name="T5" fmla="*/ 9 h 29"/>
                <a:gd name="T6" fmla="*/ 9 w 28"/>
                <a:gd name="T7" fmla="*/ 3 h 29"/>
                <a:gd name="T8" fmla="*/ 3 w 28"/>
                <a:gd name="T9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3" y="20"/>
                  </a:moveTo>
                  <a:cubicBezTo>
                    <a:pt x="6" y="26"/>
                    <a:pt x="13" y="29"/>
                    <a:pt x="20" y="26"/>
                  </a:cubicBezTo>
                  <a:cubicBezTo>
                    <a:pt x="26" y="23"/>
                    <a:pt x="28" y="15"/>
                    <a:pt x="25" y="9"/>
                  </a:cubicBezTo>
                  <a:cubicBezTo>
                    <a:pt x="22" y="3"/>
                    <a:pt x="15" y="0"/>
                    <a:pt x="9" y="3"/>
                  </a:cubicBezTo>
                  <a:cubicBezTo>
                    <a:pt x="2" y="6"/>
                    <a:pt x="0" y="14"/>
                    <a:pt x="3" y="20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42" name="Freeform 557"/>
            <p:cNvSpPr>
              <a:spLocks/>
            </p:cNvSpPr>
            <p:nvPr/>
          </p:nvSpPr>
          <p:spPr bwMode="auto">
            <a:xfrm>
              <a:off x="4562475" y="4789019"/>
              <a:ext cx="104775" cy="101600"/>
            </a:xfrm>
            <a:custGeom>
              <a:avLst/>
              <a:gdLst>
                <a:gd name="T0" fmla="*/ 34 w 39"/>
                <a:gd name="T1" fmla="*/ 12 h 38"/>
                <a:gd name="T2" fmla="*/ 27 w 39"/>
                <a:gd name="T3" fmla="*/ 34 h 38"/>
                <a:gd name="T4" fmla="*/ 4 w 39"/>
                <a:gd name="T5" fmla="*/ 27 h 38"/>
                <a:gd name="T6" fmla="*/ 12 w 39"/>
                <a:gd name="T7" fmla="*/ 4 h 38"/>
                <a:gd name="T8" fmla="*/ 34 w 39"/>
                <a:gd name="T9" fmla="*/ 1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8">
                  <a:moveTo>
                    <a:pt x="34" y="12"/>
                  </a:moveTo>
                  <a:cubicBezTo>
                    <a:pt x="39" y="20"/>
                    <a:pt x="35" y="30"/>
                    <a:pt x="27" y="34"/>
                  </a:cubicBezTo>
                  <a:cubicBezTo>
                    <a:pt x="19" y="38"/>
                    <a:pt x="8" y="35"/>
                    <a:pt x="4" y="27"/>
                  </a:cubicBezTo>
                  <a:cubicBezTo>
                    <a:pt x="0" y="18"/>
                    <a:pt x="4" y="8"/>
                    <a:pt x="12" y="4"/>
                  </a:cubicBezTo>
                  <a:cubicBezTo>
                    <a:pt x="20" y="0"/>
                    <a:pt x="30" y="3"/>
                    <a:pt x="34" y="12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43" name="Freeform 558"/>
            <p:cNvSpPr>
              <a:spLocks/>
            </p:cNvSpPr>
            <p:nvPr/>
          </p:nvSpPr>
          <p:spPr bwMode="auto">
            <a:xfrm>
              <a:off x="4495800" y="4690594"/>
              <a:ext cx="90488" cy="90487"/>
            </a:xfrm>
            <a:custGeom>
              <a:avLst/>
              <a:gdLst>
                <a:gd name="T0" fmla="*/ 31 w 34"/>
                <a:gd name="T1" fmla="*/ 10 h 34"/>
                <a:gd name="T2" fmla="*/ 24 w 34"/>
                <a:gd name="T3" fmla="*/ 30 h 34"/>
                <a:gd name="T4" fmla="*/ 4 w 34"/>
                <a:gd name="T5" fmla="*/ 24 h 34"/>
                <a:gd name="T6" fmla="*/ 11 w 34"/>
                <a:gd name="T7" fmla="*/ 4 h 34"/>
                <a:gd name="T8" fmla="*/ 31 w 34"/>
                <a:gd name="T9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31" y="10"/>
                  </a:moveTo>
                  <a:cubicBezTo>
                    <a:pt x="34" y="18"/>
                    <a:pt x="31" y="27"/>
                    <a:pt x="24" y="30"/>
                  </a:cubicBezTo>
                  <a:cubicBezTo>
                    <a:pt x="17" y="34"/>
                    <a:pt x="8" y="31"/>
                    <a:pt x="4" y="24"/>
                  </a:cubicBezTo>
                  <a:cubicBezTo>
                    <a:pt x="0" y="16"/>
                    <a:pt x="3" y="7"/>
                    <a:pt x="11" y="4"/>
                  </a:cubicBezTo>
                  <a:cubicBezTo>
                    <a:pt x="18" y="0"/>
                    <a:pt x="27" y="3"/>
                    <a:pt x="31" y="10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44" name="Freeform 559"/>
            <p:cNvSpPr>
              <a:spLocks/>
            </p:cNvSpPr>
            <p:nvPr/>
          </p:nvSpPr>
          <p:spPr bwMode="auto">
            <a:xfrm>
              <a:off x="4554538" y="4592169"/>
              <a:ext cx="65088" cy="63500"/>
            </a:xfrm>
            <a:custGeom>
              <a:avLst/>
              <a:gdLst>
                <a:gd name="T0" fmla="*/ 22 w 24"/>
                <a:gd name="T1" fmla="*/ 7 h 24"/>
                <a:gd name="T2" fmla="*/ 17 w 24"/>
                <a:gd name="T3" fmla="*/ 21 h 24"/>
                <a:gd name="T4" fmla="*/ 3 w 24"/>
                <a:gd name="T5" fmla="*/ 17 h 24"/>
                <a:gd name="T6" fmla="*/ 8 w 24"/>
                <a:gd name="T7" fmla="*/ 3 h 24"/>
                <a:gd name="T8" fmla="*/ 22 w 24"/>
                <a:gd name="T9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22" y="7"/>
                  </a:moveTo>
                  <a:cubicBezTo>
                    <a:pt x="24" y="13"/>
                    <a:pt x="22" y="19"/>
                    <a:pt x="17" y="21"/>
                  </a:cubicBezTo>
                  <a:cubicBezTo>
                    <a:pt x="12" y="24"/>
                    <a:pt x="5" y="22"/>
                    <a:pt x="3" y="17"/>
                  </a:cubicBezTo>
                  <a:cubicBezTo>
                    <a:pt x="0" y="11"/>
                    <a:pt x="2" y="5"/>
                    <a:pt x="8" y="3"/>
                  </a:cubicBezTo>
                  <a:cubicBezTo>
                    <a:pt x="13" y="0"/>
                    <a:pt x="19" y="2"/>
                    <a:pt x="22" y="7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45" name="Freeform 560"/>
            <p:cNvSpPr>
              <a:spLocks/>
            </p:cNvSpPr>
            <p:nvPr/>
          </p:nvSpPr>
          <p:spPr bwMode="auto">
            <a:xfrm>
              <a:off x="3668713" y="4152431"/>
              <a:ext cx="106363" cy="107950"/>
            </a:xfrm>
            <a:custGeom>
              <a:avLst/>
              <a:gdLst>
                <a:gd name="T0" fmla="*/ 12 w 40"/>
                <a:gd name="T1" fmla="*/ 4 h 40"/>
                <a:gd name="T2" fmla="*/ 36 w 40"/>
                <a:gd name="T3" fmla="*/ 12 h 40"/>
                <a:gd name="T4" fmla="*/ 28 w 40"/>
                <a:gd name="T5" fmla="*/ 36 h 40"/>
                <a:gd name="T6" fmla="*/ 4 w 40"/>
                <a:gd name="T7" fmla="*/ 28 h 40"/>
                <a:gd name="T8" fmla="*/ 12 w 40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12" y="4"/>
                  </a:moveTo>
                  <a:cubicBezTo>
                    <a:pt x="21" y="0"/>
                    <a:pt x="31" y="3"/>
                    <a:pt x="36" y="12"/>
                  </a:cubicBezTo>
                  <a:cubicBezTo>
                    <a:pt x="40" y="21"/>
                    <a:pt x="36" y="31"/>
                    <a:pt x="28" y="36"/>
                  </a:cubicBezTo>
                  <a:cubicBezTo>
                    <a:pt x="19" y="40"/>
                    <a:pt x="8" y="36"/>
                    <a:pt x="4" y="28"/>
                  </a:cubicBezTo>
                  <a:cubicBezTo>
                    <a:pt x="0" y="19"/>
                    <a:pt x="3" y="8"/>
                    <a:pt x="12" y="4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46" name="Freeform 561"/>
            <p:cNvSpPr>
              <a:spLocks/>
            </p:cNvSpPr>
            <p:nvPr/>
          </p:nvSpPr>
          <p:spPr bwMode="auto">
            <a:xfrm>
              <a:off x="3694113" y="4512794"/>
              <a:ext cx="141288" cy="141287"/>
            </a:xfrm>
            <a:custGeom>
              <a:avLst/>
              <a:gdLst>
                <a:gd name="T0" fmla="*/ 16 w 53"/>
                <a:gd name="T1" fmla="*/ 5 h 53"/>
                <a:gd name="T2" fmla="*/ 48 w 53"/>
                <a:gd name="T3" fmla="*/ 16 h 53"/>
                <a:gd name="T4" fmla="*/ 37 w 53"/>
                <a:gd name="T5" fmla="*/ 47 h 53"/>
                <a:gd name="T6" fmla="*/ 6 w 53"/>
                <a:gd name="T7" fmla="*/ 36 h 53"/>
                <a:gd name="T8" fmla="*/ 16 w 53"/>
                <a:gd name="T9" fmla="*/ 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16" y="5"/>
                  </a:moveTo>
                  <a:cubicBezTo>
                    <a:pt x="28" y="0"/>
                    <a:pt x="42" y="4"/>
                    <a:pt x="48" y="16"/>
                  </a:cubicBezTo>
                  <a:cubicBezTo>
                    <a:pt x="53" y="27"/>
                    <a:pt x="48" y="41"/>
                    <a:pt x="37" y="47"/>
                  </a:cubicBezTo>
                  <a:cubicBezTo>
                    <a:pt x="25" y="53"/>
                    <a:pt x="11" y="48"/>
                    <a:pt x="6" y="36"/>
                  </a:cubicBezTo>
                  <a:cubicBezTo>
                    <a:pt x="0" y="25"/>
                    <a:pt x="5" y="11"/>
                    <a:pt x="16" y="5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47" name="Freeform 562"/>
            <p:cNvSpPr>
              <a:spLocks/>
            </p:cNvSpPr>
            <p:nvPr/>
          </p:nvSpPr>
          <p:spPr bwMode="auto">
            <a:xfrm>
              <a:off x="4011613" y="4374681"/>
              <a:ext cx="141288" cy="141287"/>
            </a:xfrm>
            <a:custGeom>
              <a:avLst/>
              <a:gdLst>
                <a:gd name="T0" fmla="*/ 17 w 53"/>
                <a:gd name="T1" fmla="*/ 6 h 53"/>
                <a:gd name="T2" fmla="*/ 48 w 53"/>
                <a:gd name="T3" fmla="*/ 16 h 53"/>
                <a:gd name="T4" fmla="*/ 37 w 53"/>
                <a:gd name="T5" fmla="*/ 48 h 53"/>
                <a:gd name="T6" fmla="*/ 6 w 53"/>
                <a:gd name="T7" fmla="*/ 37 h 53"/>
                <a:gd name="T8" fmla="*/ 17 w 53"/>
                <a:gd name="T9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17" y="6"/>
                  </a:moveTo>
                  <a:cubicBezTo>
                    <a:pt x="28" y="0"/>
                    <a:pt x="42" y="5"/>
                    <a:pt x="48" y="16"/>
                  </a:cubicBezTo>
                  <a:cubicBezTo>
                    <a:pt x="53" y="28"/>
                    <a:pt x="49" y="42"/>
                    <a:pt x="37" y="48"/>
                  </a:cubicBezTo>
                  <a:cubicBezTo>
                    <a:pt x="26" y="53"/>
                    <a:pt x="12" y="48"/>
                    <a:pt x="6" y="37"/>
                  </a:cubicBezTo>
                  <a:cubicBezTo>
                    <a:pt x="0" y="25"/>
                    <a:pt x="5" y="11"/>
                    <a:pt x="17" y="6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48" name="Freeform 563"/>
            <p:cNvSpPr>
              <a:spLocks/>
            </p:cNvSpPr>
            <p:nvPr/>
          </p:nvSpPr>
          <p:spPr bwMode="auto">
            <a:xfrm>
              <a:off x="3759200" y="4203231"/>
              <a:ext cx="276225" cy="373062"/>
            </a:xfrm>
            <a:custGeom>
              <a:avLst/>
              <a:gdLst>
                <a:gd name="T0" fmla="*/ 43 w 104"/>
                <a:gd name="T1" fmla="*/ 97 h 140"/>
                <a:gd name="T2" fmla="*/ 11 w 104"/>
                <a:gd name="T3" fmla="*/ 72 h 140"/>
                <a:gd name="T4" fmla="*/ 32 w 104"/>
                <a:gd name="T5" fmla="*/ 12 h 140"/>
                <a:gd name="T6" fmla="*/ 93 w 104"/>
                <a:gd name="T7" fmla="*/ 32 h 140"/>
                <a:gd name="T8" fmla="*/ 72 w 104"/>
                <a:gd name="T9" fmla="*/ 93 h 140"/>
                <a:gd name="T10" fmla="*/ 67 w 104"/>
                <a:gd name="T11" fmla="*/ 95 h 140"/>
                <a:gd name="T12" fmla="*/ 76 w 104"/>
                <a:gd name="T13" fmla="*/ 105 h 140"/>
                <a:gd name="T14" fmla="*/ 66 w 104"/>
                <a:gd name="T15" fmla="*/ 134 h 140"/>
                <a:gd name="T16" fmla="*/ 36 w 104"/>
                <a:gd name="T17" fmla="*/ 124 h 140"/>
                <a:gd name="T18" fmla="*/ 43 w 104"/>
                <a:gd name="T19" fmla="*/ 9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40">
                  <a:moveTo>
                    <a:pt x="43" y="97"/>
                  </a:moveTo>
                  <a:cubicBezTo>
                    <a:pt x="29" y="94"/>
                    <a:pt x="18" y="85"/>
                    <a:pt x="11" y="72"/>
                  </a:cubicBezTo>
                  <a:cubicBezTo>
                    <a:pt x="0" y="50"/>
                    <a:pt x="9" y="23"/>
                    <a:pt x="32" y="12"/>
                  </a:cubicBezTo>
                  <a:cubicBezTo>
                    <a:pt x="54" y="0"/>
                    <a:pt x="82" y="10"/>
                    <a:pt x="93" y="32"/>
                  </a:cubicBezTo>
                  <a:cubicBezTo>
                    <a:pt x="104" y="55"/>
                    <a:pt x="94" y="82"/>
                    <a:pt x="72" y="93"/>
                  </a:cubicBezTo>
                  <a:cubicBezTo>
                    <a:pt x="70" y="94"/>
                    <a:pt x="68" y="95"/>
                    <a:pt x="67" y="95"/>
                  </a:cubicBezTo>
                  <a:cubicBezTo>
                    <a:pt x="70" y="97"/>
                    <a:pt x="74" y="100"/>
                    <a:pt x="76" y="105"/>
                  </a:cubicBezTo>
                  <a:cubicBezTo>
                    <a:pt x="81" y="116"/>
                    <a:pt x="77" y="129"/>
                    <a:pt x="66" y="134"/>
                  </a:cubicBezTo>
                  <a:cubicBezTo>
                    <a:pt x="55" y="140"/>
                    <a:pt x="42" y="135"/>
                    <a:pt x="36" y="124"/>
                  </a:cubicBezTo>
                  <a:cubicBezTo>
                    <a:pt x="31" y="114"/>
                    <a:pt x="34" y="103"/>
                    <a:pt x="43" y="97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49" name="Freeform 564"/>
            <p:cNvSpPr>
              <a:spLocks/>
            </p:cNvSpPr>
            <p:nvPr/>
          </p:nvSpPr>
          <p:spPr bwMode="auto">
            <a:xfrm>
              <a:off x="4075113" y="4087344"/>
              <a:ext cx="290513" cy="288925"/>
            </a:xfrm>
            <a:custGeom>
              <a:avLst/>
              <a:gdLst>
                <a:gd name="T0" fmla="*/ 34 w 109"/>
                <a:gd name="T1" fmla="*/ 12 h 109"/>
                <a:gd name="T2" fmla="*/ 98 w 109"/>
                <a:gd name="T3" fmla="*/ 33 h 109"/>
                <a:gd name="T4" fmla="*/ 76 w 109"/>
                <a:gd name="T5" fmla="*/ 97 h 109"/>
                <a:gd name="T6" fmla="*/ 12 w 109"/>
                <a:gd name="T7" fmla="*/ 76 h 109"/>
                <a:gd name="T8" fmla="*/ 34 w 109"/>
                <a:gd name="T9" fmla="*/ 1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09">
                  <a:moveTo>
                    <a:pt x="34" y="12"/>
                  </a:moveTo>
                  <a:cubicBezTo>
                    <a:pt x="57" y="0"/>
                    <a:pt x="86" y="10"/>
                    <a:pt x="98" y="33"/>
                  </a:cubicBezTo>
                  <a:cubicBezTo>
                    <a:pt x="109" y="57"/>
                    <a:pt x="100" y="86"/>
                    <a:pt x="76" y="97"/>
                  </a:cubicBezTo>
                  <a:cubicBezTo>
                    <a:pt x="52" y="109"/>
                    <a:pt x="24" y="99"/>
                    <a:pt x="12" y="76"/>
                  </a:cubicBezTo>
                  <a:cubicBezTo>
                    <a:pt x="0" y="52"/>
                    <a:pt x="10" y="24"/>
                    <a:pt x="34" y="12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50" name="Freeform 565"/>
            <p:cNvSpPr>
              <a:spLocks/>
            </p:cNvSpPr>
            <p:nvPr/>
          </p:nvSpPr>
          <p:spPr bwMode="auto">
            <a:xfrm>
              <a:off x="3602038" y="4323881"/>
              <a:ext cx="134938" cy="134937"/>
            </a:xfrm>
            <a:custGeom>
              <a:avLst/>
              <a:gdLst>
                <a:gd name="T0" fmla="*/ 35 w 51"/>
                <a:gd name="T1" fmla="*/ 45 h 51"/>
                <a:gd name="T2" fmla="*/ 5 w 51"/>
                <a:gd name="T3" fmla="*/ 35 h 51"/>
                <a:gd name="T4" fmla="*/ 15 w 51"/>
                <a:gd name="T5" fmla="*/ 5 h 51"/>
                <a:gd name="T6" fmla="*/ 45 w 51"/>
                <a:gd name="T7" fmla="*/ 15 h 51"/>
                <a:gd name="T8" fmla="*/ 35 w 51"/>
                <a:gd name="T9" fmla="*/ 4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1">
                  <a:moveTo>
                    <a:pt x="35" y="45"/>
                  </a:moveTo>
                  <a:cubicBezTo>
                    <a:pt x="24" y="51"/>
                    <a:pt x="11" y="46"/>
                    <a:pt x="5" y="35"/>
                  </a:cubicBezTo>
                  <a:cubicBezTo>
                    <a:pt x="0" y="24"/>
                    <a:pt x="4" y="11"/>
                    <a:pt x="15" y="5"/>
                  </a:cubicBezTo>
                  <a:cubicBezTo>
                    <a:pt x="26" y="0"/>
                    <a:pt x="40" y="4"/>
                    <a:pt x="45" y="15"/>
                  </a:cubicBezTo>
                  <a:cubicBezTo>
                    <a:pt x="51" y="26"/>
                    <a:pt x="46" y="40"/>
                    <a:pt x="35" y="45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51" name="Freeform 566"/>
            <p:cNvSpPr>
              <a:spLocks/>
            </p:cNvSpPr>
            <p:nvPr/>
          </p:nvSpPr>
          <p:spPr bwMode="auto">
            <a:xfrm>
              <a:off x="3948113" y="4592169"/>
              <a:ext cx="74613" cy="77787"/>
            </a:xfrm>
            <a:custGeom>
              <a:avLst/>
              <a:gdLst>
                <a:gd name="T0" fmla="*/ 3 w 28"/>
                <a:gd name="T1" fmla="*/ 20 h 29"/>
                <a:gd name="T2" fmla="*/ 20 w 28"/>
                <a:gd name="T3" fmla="*/ 26 h 29"/>
                <a:gd name="T4" fmla="*/ 25 w 28"/>
                <a:gd name="T5" fmla="*/ 9 h 29"/>
                <a:gd name="T6" fmla="*/ 8 w 28"/>
                <a:gd name="T7" fmla="*/ 3 h 29"/>
                <a:gd name="T8" fmla="*/ 3 w 28"/>
                <a:gd name="T9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3" y="20"/>
                  </a:moveTo>
                  <a:cubicBezTo>
                    <a:pt x="6" y="26"/>
                    <a:pt x="13" y="29"/>
                    <a:pt x="20" y="26"/>
                  </a:cubicBezTo>
                  <a:cubicBezTo>
                    <a:pt x="26" y="23"/>
                    <a:pt x="28" y="15"/>
                    <a:pt x="25" y="9"/>
                  </a:cubicBezTo>
                  <a:cubicBezTo>
                    <a:pt x="22" y="3"/>
                    <a:pt x="15" y="0"/>
                    <a:pt x="8" y="3"/>
                  </a:cubicBezTo>
                  <a:cubicBezTo>
                    <a:pt x="2" y="6"/>
                    <a:pt x="0" y="14"/>
                    <a:pt x="3" y="20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52" name="Freeform 567"/>
            <p:cNvSpPr>
              <a:spLocks/>
            </p:cNvSpPr>
            <p:nvPr/>
          </p:nvSpPr>
          <p:spPr bwMode="auto">
            <a:xfrm>
              <a:off x="3881438" y="4789019"/>
              <a:ext cx="103188" cy="101600"/>
            </a:xfrm>
            <a:custGeom>
              <a:avLst/>
              <a:gdLst>
                <a:gd name="T0" fmla="*/ 34 w 39"/>
                <a:gd name="T1" fmla="*/ 12 h 38"/>
                <a:gd name="T2" fmla="*/ 27 w 39"/>
                <a:gd name="T3" fmla="*/ 34 h 38"/>
                <a:gd name="T4" fmla="*/ 4 w 39"/>
                <a:gd name="T5" fmla="*/ 27 h 38"/>
                <a:gd name="T6" fmla="*/ 12 w 39"/>
                <a:gd name="T7" fmla="*/ 4 h 38"/>
                <a:gd name="T8" fmla="*/ 34 w 39"/>
                <a:gd name="T9" fmla="*/ 1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8">
                  <a:moveTo>
                    <a:pt x="34" y="12"/>
                  </a:moveTo>
                  <a:cubicBezTo>
                    <a:pt x="39" y="20"/>
                    <a:pt x="35" y="30"/>
                    <a:pt x="27" y="34"/>
                  </a:cubicBezTo>
                  <a:cubicBezTo>
                    <a:pt x="18" y="38"/>
                    <a:pt x="8" y="35"/>
                    <a:pt x="4" y="27"/>
                  </a:cubicBezTo>
                  <a:cubicBezTo>
                    <a:pt x="0" y="18"/>
                    <a:pt x="4" y="8"/>
                    <a:pt x="12" y="4"/>
                  </a:cubicBezTo>
                  <a:cubicBezTo>
                    <a:pt x="20" y="0"/>
                    <a:pt x="30" y="3"/>
                    <a:pt x="34" y="12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53" name="Freeform 568"/>
            <p:cNvSpPr>
              <a:spLocks/>
            </p:cNvSpPr>
            <p:nvPr/>
          </p:nvSpPr>
          <p:spPr bwMode="auto">
            <a:xfrm>
              <a:off x="3814763" y="4690594"/>
              <a:ext cx="90488" cy="90487"/>
            </a:xfrm>
            <a:custGeom>
              <a:avLst/>
              <a:gdLst>
                <a:gd name="T0" fmla="*/ 31 w 34"/>
                <a:gd name="T1" fmla="*/ 10 h 34"/>
                <a:gd name="T2" fmla="*/ 24 w 34"/>
                <a:gd name="T3" fmla="*/ 30 h 34"/>
                <a:gd name="T4" fmla="*/ 4 w 34"/>
                <a:gd name="T5" fmla="*/ 24 h 34"/>
                <a:gd name="T6" fmla="*/ 11 w 34"/>
                <a:gd name="T7" fmla="*/ 4 h 34"/>
                <a:gd name="T8" fmla="*/ 31 w 34"/>
                <a:gd name="T9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31" y="10"/>
                  </a:moveTo>
                  <a:cubicBezTo>
                    <a:pt x="34" y="18"/>
                    <a:pt x="31" y="27"/>
                    <a:pt x="24" y="30"/>
                  </a:cubicBezTo>
                  <a:cubicBezTo>
                    <a:pt x="16" y="34"/>
                    <a:pt x="8" y="31"/>
                    <a:pt x="4" y="24"/>
                  </a:cubicBezTo>
                  <a:cubicBezTo>
                    <a:pt x="0" y="16"/>
                    <a:pt x="3" y="7"/>
                    <a:pt x="11" y="4"/>
                  </a:cubicBezTo>
                  <a:cubicBezTo>
                    <a:pt x="18" y="0"/>
                    <a:pt x="27" y="3"/>
                    <a:pt x="31" y="10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54" name="Freeform 569"/>
            <p:cNvSpPr>
              <a:spLocks/>
            </p:cNvSpPr>
            <p:nvPr/>
          </p:nvSpPr>
          <p:spPr bwMode="auto">
            <a:xfrm>
              <a:off x="3873500" y="4592169"/>
              <a:ext cx="63500" cy="63500"/>
            </a:xfrm>
            <a:custGeom>
              <a:avLst/>
              <a:gdLst>
                <a:gd name="T0" fmla="*/ 22 w 24"/>
                <a:gd name="T1" fmla="*/ 7 h 24"/>
                <a:gd name="T2" fmla="*/ 17 w 24"/>
                <a:gd name="T3" fmla="*/ 21 h 24"/>
                <a:gd name="T4" fmla="*/ 3 w 24"/>
                <a:gd name="T5" fmla="*/ 17 h 24"/>
                <a:gd name="T6" fmla="*/ 8 w 24"/>
                <a:gd name="T7" fmla="*/ 3 h 24"/>
                <a:gd name="T8" fmla="*/ 22 w 24"/>
                <a:gd name="T9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22" y="7"/>
                  </a:moveTo>
                  <a:cubicBezTo>
                    <a:pt x="24" y="13"/>
                    <a:pt x="22" y="19"/>
                    <a:pt x="17" y="21"/>
                  </a:cubicBezTo>
                  <a:cubicBezTo>
                    <a:pt x="12" y="24"/>
                    <a:pt x="5" y="22"/>
                    <a:pt x="3" y="17"/>
                  </a:cubicBezTo>
                  <a:cubicBezTo>
                    <a:pt x="0" y="11"/>
                    <a:pt x="2" y="5"/>
                    <a:pt x="8" y="3"/>
                  </a:cubicBezTo>
                  <a:cubicBezTo>
                    <a:pt x="13" y="0"/>
                    <a:pt x="19" y="2"/>
                    <a:pt x="22" y="7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55" name="Rectangle 1154"/>
            <p:cNvSpPr/>
            <p:nvPr/>
          </p:nvSpPr>
          <p:spPr>
            <a:xfrm>
              <a:off x="3623237" y="3217317"/>
              <a:ext cx="170717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>
                <a:spcBef>
                  <a:spcPts val="1000"/>
                </a:spcBef>
                <a:defRPr/>
              </a:pPr>
              <a:r>
                <a:rPr lang="en-US" sz="3600" b="1" kern="0" dirty="0">
                  <a:solidFill>
                    <a:prstClr val="white"/>
                  </a:solidFill>
                  <a:latin typeface="AGBenguiat Mon" pitchFamily="34" charset="0"/>
                  <a:ea typeface="Roboto Condensed" panose="02000000000000000000" pitchFamily="2" charset="0"/>
                  <a:cs typeface="Times New Roman" pitchFamily="18" charset="0"/>
                </a:rPr>
                <a:t>10%</a:t>
              </a:r>
              <a:endParaRPr lang="mn-MN" sz="3600" b="1" kern="0" dirty="0">
                <a:solidFill>
                  <a:prstClr val="white"/>
                </a:solidFill>
                <a:latin typeface="AGBenguiat Mon" pitchFamily="34" charset="0"/>
                <a:ea typeface="Roboto Condensed" panose="02000000000000000000" pitchFamily="2" charset="0"/>
                <a:cs typeface="Times New Roman" pitchFamily="18" charset="0"/>
              </a:endParaRPr>
            </a:p>
          </p:txBody>
        </p:sp>
      </p:grpSp>
      <p:grpSp>
        <p:nvGrpSpPr>
          <p:cNvPr id="1156" name="Group 1155"/>
          <p:cNvGrpSpPr/>
          <p:nvPr/>
        </p:nvGrpSpPr>
        <p:grpSpPr>
          <a:xfrm>
            <a:off x="5376069" y="2733686"/>
            <a:ext cx="1527175" cy="1477963"/>
            <a:chOff x="6616700" y="2744319"/>
            <a:chExt cx="1879600" cy="1477962"/>
          </a:xfrm>
        </p:grpSpPr>
        <p:sp>
          <p:nvSpPr>
            <p:cNvPr id="1157" name="Freeform 194"/>
            <p:cNvSpPr>
              <a:spLocks/>
            </p:cNvSpPr>
            <p:nvPr/>
          </p:nvSpPr>
          <p:spPr bwMode="auto">
            <a:xfrm>
              <a:off x="6616700" y="2744319"/>
              <a:ext cx="1879600" cy="1214437"/>
            </a:xfrm>
            <a:custGeom>
              <a:avLst/>
              <a:gdLst>
                <a:gd name="T0" fmla="*/ 706 w 706"/>
                <a:gd name="T1" fmla="*/ 193 h 456"/>
                <a:gd name="T2" fmla="*/ 629 w 706"/>
                <a:gd name="T3" fmla="*/ 102 h 456"/>
                <a:gd name="T4" fmla="*/ 537 w 706"/>
                <a:gd name="T5" fmla="*/ 24 h 456"/>
                <a:gd name="T6" fmla="*/ 481 w 706"/>
                <a:gd name="T7" fmla="*/ 43 h 456"/>
                <a:gd name="T8" fmla="*/ 409 w 706"/>
                <a:gd name="T9" fmla="*/ 9 h 456"/>
                <a:gd name="T10" fmla="*/ 362 w 706"/>
                <a:gd name="T11" fmla="*/ 22 h 456"/>
                <a:gd name="T12" fmla="*/ 314 w 706"/>
                <a:gd name="T13" fmla="*/ 0 h 456"/>
                <a:gd name="T14" fmla="*/ 259 w 706"/>
                <a:gd name="T15" fmla="*/ 30 h 456"/>
                <a:gd name="T16" fmla="*/ 225 w 706"/>
                <a:gd name="T17" fmla="*/ 24 h 456"/>
                <a:gd name="T18" fmla="*/ 146 w 706"/>
                <a:gd name="T19" fmla="*/ 68 h 456"/>
                <a:gd name="T20" fmla="*/ 132 w 706"/>
                <a:gd name="T21" fmla="*/ 67 h 456"/>
                <a:gd name="T22" fmla="*/ 67 w 706"/>
                <a:gd name="T23" fmla="*/ 132 h 456"/>
                <a:gd name="T24" fmla="*/ 69 w 706"/>
                <a:gd name="T25" fmla="*/ 150 h 456"/>
                <a:gd name="T26" fmla="*/ 0 w 706"/>
                <a:gd name="T27" fmla="*/ 240 h 456"/>
                <a:gd name="T28" fmla="*/ 32 w 706"/>
                <a:gd name="T29" fmla="*/ 310 h 456"/>
                <a:gd name="T30" fmla="*/ 29 w 706"/>
                <a:gd name="T31" fmla="*/ 333 h 456"/>
                <a:gd name="T32" fmla="*/ 122 w 706"/>
                <a:gd name="T33" fmla="*/ 426 h 456"/>
                <a:gd name="T34" fmla="*/ 153 w 706"/>
                <a:gd name="T35" fmla="*/ 421 h 456"/>
                <a:gd name="T36" fmla="*/ 225 w 706"/>
                <a:gd name="T37" fmla="*/ 456 h 456"/>
                <a:gd name="T38" fmla="*/ 280 w 706"/>
                <a:gd name="T39" fmla="*/ 438 h 456"/>
                <a:gd name="T40" fmla="*/ 319 w 706"/>
                <a:gd name="T41" fmla="*/ 446 h 456"/>
                <a:gd name="T42" fmla="*/ 380 w 706"/>
                <a:gd name="T43" fmla="*/ 423 h 456"/>
                <a:gd name="T44" fmla="*/ 432 w 706"/>
                <a:gd name="T45" fmla="*/ 438 h 456"/>
                <a:gd name="T46" fmla="*/ 502 w 706"/>
                <a:gd name="T47" fmla="*/ 406 h 456"/>
                <a:gd name="T48" fmla="*/ 547 w 706"/>
                <a:gd name="T49" fmla="*/ 425 h 456"/>
                <a:gd name="T50" fmla="*/ 608 w 706"/>
                <a:gd name="T51" fmla="*/ 379 h 456"/>
                <a:gd name="T52" fmla="*/ 689 w 706"/>
                <a:gd name="T53" fmla="*/ 287 h 456"/>
                <a:gd name="T54" fmla="*/ 683 w 706"/>
                <a:gd name="T55" fmla="*/ 254 h 456"/>
                <a:gd name="T56" fmla="*/ 706 w 706"/>
                <a:gd name="T57" fmla="*/ 193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06" h="456">
                  <a:moveTo>
                    <a:pt x="706" y="193"/>
                  </a:moveTo>
                  <a:cubicBezTo>
                    <a:pt x="706" y="147"/>
                    <a:pt x="673" y="109"/>
                    <a:pt x="629" y="102"/>
                  </a:cubicBezTo>
                  <a:cubicBezTo>
                    <a:pt x="621" y="58"/>
                    <a:pt x="583" y="24"/>
                    <a:pt x="537" y="24"/>
                  </a:cubicBezTo>
                  <a:cubicBezTo>
                    <a:pt x="516" y="24"/>
                    <a:pt x="497" y="31"/>
                    <a:pt x="481" y="43"/>
                  </a:cubicBezTo>
                  <a:cubicBezTo>
                    <a:pt x="464" y="22"/>
                    <a:pt x="438" y="9"/>
                    <a:pt x="409" y="9"/>
                  </a:cubicBezTo>
                  <a:cubicBezTo>
                    <a:pt x="392" y="9"/>
                    <a:pt x="376" y="14"/>
                    <a:pt x="362" y="22"/>
                  </a:cubicBezTo>
                  <a:cubicBezTo>
                    <a:pt x="350" y="9"/>
                    <a:pt x="333" y="0"/>
                    <a:pt x="314" y="0"/>
                  </a:cubicBezTo>
                  <a:cubicBezTo>
                    <a:pt x="291" y="0"/>
                    <a:pt x="270" y="12"/>
                    <a:pt x="259" y="30"/>
                  </a:cubicBezTo>
                  <a:cubicBezTo>
                    <a:pt x="248" y="26"/>
                    <a:pt x="237" y="24"/>
                    <a:pt x="225" y="24"/>
                  </a:cubicBezTo>
                  <a:cubicBezTo>
                    <a:pt x="192" y="24"/>
                    <a:pt x="163" y="42"/>
                    <a:pt x="146" y="68"/>
                  </a:cubicBezTo>
                  <a:cubicBezTo>
                    <a:pt x="142" y="67"/>
                    <a:pt x="137" y="67"/>
                    <a:pt x="132" y="67"/>
                  </a:cubicBezTo>
                  <a:cubicBezTo>
                    <a:pt x="96" y="67"/>
                    <a:pt x="67" y="96"/>
                    <a:pt x="67" y="132"/>
                  </a:cubicBezTo>
                  <a:cubicBezTo>
                    <a:pt x="67" y="138"/>
                    <a:pt x="68" y="144"/>
                    <a:pt x="69" y="150"/>
                  </a:cubicBezTo>
                  <a:cubicBezTo>
                    <a:pt x="29" y="160"/>
                    <a:pt x="0" y="197"/>
                    <a:pt x="0" y="240"/>
                  </a:cubicBezTo>
                  <a:cubicBezTo>
                    <a:pt x="0" y="268"/>
                    <a:pt x="12" y="293"/>
                    <a:pt x="32" y="310"/>
                  </a:cubicBezTo>
                  <a:cubicBezTo>
                    <a:pt x="30" y="318"/>
                    <a:pt x="29" y="325"/>
                    <a:pt x="29" y="333"/>
                  </a:cubicBezTo>
                  <a:cubicBezTo>
                    <a:pt x="29" y="385"/>
                    <a:pt x="71" y="426"/>
                    <a:pt x="122" y="426"/>
                  </a:cubicBezTo>
                  <a:cubicBezTo>
                    <a:pt x="133" y="426"/>
                    <a:pt x="143" y="424"/>
                    <a:pt x="153" y="421"/>
                  </a:cubicBezTo>
                  <a:cubicBezTo>
                    <a:pt x="170" y="442"/>
                    <a:pt x="196" y="456"/>
                    <a:pt x="225" y="456"/>
                  </a:cubicBezTo>
                  <a:cubicBezTo>
                    <a:pt x="246" y="456"/>
                    <a:pt x="265" y="449"/>
                    <a:pt x="280" y="438"/>
                  </a:cubicBezTo>
                  <a:cubicBezTo>
                    <a:pt x="292" y="443"/>
                    <a:pt x="305" y="446"/>
                    <a:pt x="319" y="446"/>
                  </a:cubicBezTo>
                  <a:cubicBezTo>
                    <a:pt x="342" y="446"/>
                    <a:pt x="364" y="437"/>
                    <a:pt x="380" y="423"/>
                  </a:cubicBezTo>
                  <a:cubicBezTo>
                    <a:pt x="395" y="433"/>
                    <a:pt x="412" y="438"/>
                    <a:pt x="432" y="438"/>
                  </a:cubicBezTo>
                  <a:cubicBezTo>
                    <a:pt x="460" y="438"/>
                    <a:pt x="485" y="426"/>
                    <a:pt x="502" y="406"/>
                  </a:cubicBezTo>
                  <a:cubicBezTo>
                    <a:pt x="513" y="418"/>
                    <a:pt x="529" y="425"/>
                    <a:pt x="547" y="425"/>
                  </a:cubicBezTo>
                  <a:cubicBezTo>
                    <a:pt x="576" y="425"/>
                    <a:pt x="601" y="406"/>
                    <a:pt x="608" y="379"/>
                  </a:cubicBezTo>
                  <a:cubicBezTo>
                    <a:pt x="654" y="373"/>
                    <a:pt x="689" y="334"/>
                    <a:pt x="689" y="287"/>
                  </a:cubicBezTo>
                  <a:cubicBezTo>
                    <a:pt x="689" y="275"/>
                    <a:pt x="687" y="264"/>
                    <a:pt x="683" y="254"/>
                  </a:cubicBezTo>
                  <a:cubicBezTo>
                    <a:pt x="698" y="238"/>
                    <a:pt x="706" y="217"/>
                    <a:pt x="706" y="193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58" name="Oval 195"/>
            <p:cNvSpPr>
              <a:spLocks noChangeArrowheads="1"/>
            </p:cNvSpPr>
            <p:nvPr/>
          </p:nvSpPr>
          <p:spPr bwMode="auto">
            <a:xfrm>
              <a:off x="8169275" y="3690469"/>
              <a:ext cx="76200" cy="76200"/>
            </a:xfrm>
            <a:prstGeom prst="ellipse">
              <a:avLst/>
            </a:pr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59" name="Oval 196"/>
            <p:cNvSpPr>
              <a:spLocks noChangeArrowheads="1"/>
            </p:cNvSpPr>
            <p:nvPr/>
          </p:nvSpPr>
          <p:spPr bwMode="auto">
            <a:xfrm>
              <a:off x="8259763" y="3969869"/>
              <a:ext cx="101600" cy="100012"/>
            </a:xfrm>
            <a:prstGeom prst="ellipse">
              <a:avLst/>
            </a:pr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60" name="Oval 197"/>
            <p:cNvSpPr>
              <a:spLocks noChangeArrowheads="1"/>
            </p:cNvSpPr>
            <p:nvPr/>
          </p:nvSpPr>
          <p:spPr bwMode="auto">
            <a:xfrm>
              <a:off x="7977188" y="3985744"/>
              <a:ext cx="101600" cy="101600"/>
            </a:xfrm>
            <a:prstGeom prst="ellipse">
              <a:avLst/>
            </a:pr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61" name="Freeform 198"/>
            <p:cNvSpPr>
              <a:spLocks/>
            </p:cNvSpPr>
            <p:nvPr/>
          </p:nvSpPr>
          <p:spPr bwMode="auto">
            <a:xfrm>
              <a:off x="8027988" y="3793656"/>
              <a:ext cx="200025" cy="271462"/>
            </a:xfrm>
            <a:custGeom>
              <a:avLst/>
              <a:gdLst>
                <a:gd name="T0" fmla="*/ 60 w 75"/>
                <a:gd name="T1" fmla="*/ 67 h 102"/>
                <a:gd name="T2" fmla="*/ 75 w 75"/>
                <a:gd name="T3" fmla="*/ 37 h 102"/>
                <a:gd name="T4" fmla="*/ 37 w 75"/>
                <a:gd name="T5" fmla="*/ 0 h 102"/>
                <a:gd name="T6" fmla="*/ 0 w 75"/>
                <a:gd name="T7" fmla="*/ 37 h 102"/>
                <a:gd name="T8" fmla="*/ 37 w 75"/>
                <a:gd name="T9" fmla="*/ 74 h 102"/>
                <a:gd name="T10" fmla="*/ 42 w 75"/>
                <a:gd name="T11" fmla="*/ 74 h 102"/>
                <a:gd name="T12" fmla="*/ 39 w 75"/>
                <a:gd name="T13" fmla="*/ 84 h 102"/>
                <a:gd name="T14" fmla="*/ 57 w 75"/>
                <a:gd name="T15" fmla="*/ 102 h 102"/>
                <a:gd name="T16" fmla="*/ 75 w 75"/>
                <a:gd name="T17" fmla="*/ 84 h 102"/>
                <a:gd name="T18" fmla="*/ 60 w 75"/>
                <a:gd name="T19" fmla="*/ 6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102">
                  <a:moveTo>
                    <a:pt x="60" y="67"/>
                  </a:moveTo>
                  <a:cubicBezTo>
                    <a:pt x="69" y="60"/>
                    <a:pt x="75" y="49"/>
                    <a:pt x="75" y="37"/>
                  </a:cubicBezTo>
                  <a:cubicBezTo>
                    <a:pt x="75" y="17"/>
                    <a:pt x="58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4"/>
                    <a:pt x="37" y="74"/>
                  </a:cubicBezTo>
                  <a:cubicBezTo>
                    <a:pt x="39" y="74"/>
                    <a:pt x="41" y="74"/>
                    <a:pt x="42" y="74"/>
                  </a:cubicBezTo>
                  <a:cubicBezTo>
                    <a:pt x="40" y="77"/>
                    <a:pt x="39" y="80"/>
                    <a:pt x="39" y="84"/>
                  </a:cubicBezTo>
                  <a:cubicBezTo>
                    <a:pt x="39" y="94"/>
                    <a:pt x="47" y="102"/>
                    <a:pt x="57" y="102"/>
                  </a:cubicBezTo>
                  <a:cubicBezTo>
                    <a:pt x="67" y="102"/>
                    <a:pt x="75" y="94"/>
                    <a:pt x="75" y="84"/>
                  </a:cubicBezTo>
                  <a:cubicBezTo>
                    <a:pt x="75" y="75"/>
                    <a:pt x="69" y="68"/>
                    <a:pt x="60" y="67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62" name="Oval 199"/>
            <p:cNvSpPr>
              <a:spLocks noChangeArrowheads="1"/>
            </p:cNvSpPr>
            <p:nvPr/>
          </p:nvSpPr>
          <p:spPr bwMode="auto">
            <a:xfrm>
              <a:off x="7745413" y="3825406"/>
              <a:ext cx="207963" cy="207962"/>
            </a:xfrm>
            <a:prstGeom prst="ellipse">
              <a:avLst/>
            </a:pr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63" name="Oval 200"/>
            <p:cNvSpPr>
              <a:spLocks noChangeArrowheads="1"/>
            </p:cNvSpPr>
            <p:nvPr/>
          </p:nvSpPr>
          <p:spPr bwMode="auto">
            <a:xfrm>
              <a:off x="8261350" y="3796831"/>
              <a:ext cx="100013" cy="98425"/>
            </a:xfrm>
            <a:prstGeom prst="ellipse">
              <a:avLst/>
            </a:pr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64" name="Oval 201"/>
            <p:cNvSpPr>
              <a:spLocks noChangeArrowheads="1"/>
            </p:cNvSpPr>
            <p:nvPr/>
          </p:nvSpPr>
          <p:spPr bwMode="auto">
            <a:xfrm>
              <a:off x="8139113" y="4107981"/>
              <a:ext cx="53975" cy="55562"/>
            </a:xfrm>
            <a:prstGeom prst="ellipse">
              <a:avLst/>
            </a:pr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65" name="Oval 203"/>
            <p:cNvSpPr>
              <a:spLocks noChangeArrowheads="1"/>
            </p:cNvSpPr>
            <p:nvPr/>
          </p:nvSpPr>
          <p:spPr bwMode="auto">
            <a:xfrm>
              <a:off x="8264525" y="4134969"/>
              <a:ext cx="63500" cy="66675"/>
            </a:xfrm>
            <a:prstGeom prst="ellipse">
              <a:avLst/>
            </a:pr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66" name="Oval 204"/>
            <p:cNvSpPr>
              <a:spLocks noChangeArrowheads="1"/>
            </p:cNvSpPr>
            <p:nvPr/>
          </p:nvSpPr>
          <p:spPr bwMode="auto">
            <a:xfrm>
              <a:off x="8201025" y="4077819"/>
              <a:ext cx="44450" cy="46037"/>
            </a:xfrm>
            <a:prstGeom prst="ellipse">
              <a:avLst/>
            </a:pr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67" name="Freeform 206"/>
            <p:cNvSpPr>
              <a:spLocks/>
            </p:cNvSpPr>
            <p:nvPr/>
          </p:nvSpPr>
          <p:spPr bwMode="auto">
            <a:xfrm>
              <a:off x="6967538" y="3663481"/>
              <a:ext cx="88900" cy="87312"/>
            </a:xfrm>
            <a:custGeom>
              <a:avLst/>
              <a:gdLst>
                <a:gd name="T0" fmla="*/ 7 w 33"/>
                <a:gd name="T1" fmla="*/ 5 h 33"/>
                <a:gd name="T2" fmla="*/ 28 w 33"/>
                <a:gd name="T3" fmla="*/ 8 h 33"/>
                <a:gd name="T4" fmla="*/ 25 w 33"/>
                <a:gd name="T5" fmla="*/ 28 h 33"/>
                <a:gd name="T6" fmla="*/ 5 w 33"/>
                <a:gd name="T7" fmla="*/ 25 h 33"/>
                <a:gd name="T8" fmla="*/ 7 w 33"/>
                <a:gd name="T9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7" y="5"/>
                  </a:moveTo>
                  <a:cubicBezTo>
                    <a:pt x="14" y="0"/>
                    <a:pt x="23" y="2"/>
                    <a:pt x="28" y="8"/>
                  </a:cubicBezTo>
                  <a:cubicBezTo>
                    <a:pt x="33" y="14"/>
                    <a:pt x="31" y="23"/>
                    <a:pt x="25" y="28"/>
                  </a:cubicBezTo>
                  <a:cubicBezTo>
                    <a:pt x="19" y="33"/>
                    <a:pt x="10" y="32"/>
                    <a:pt x="5" y="25"/>
                  </a:cubicBezTo>
                  <a:cubicBezTo>
                    <a:pt x="0" y="19"/>
                    <a:pt x="1" y="10"/>
                    <a:pt x="7" y="5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68" name="Freeform 207"/>
            <p:cNvSpPr>
              <a:spLocks/>
            </p:cNvSpPr>
            <p:nvPr/>
          </p:nvSpPr>
          <p:spPr bwMode="auto">
            <a:xfrm>
              <a:off x="7050088" y="3946056"/>
              <a:ext cx="114300" cy="114300"/>
            </a:xfrm>
            <a:custGeom>
              <a:avLst/>
              <a:gdLst>
                <a:gd name="T0" fmla="*/ 10 w 43"/>
                <a:gd name="T1" fmla="*/ 6 h 43"/>
                <a:gd name="T2" fmla="*/ 36 w 43"/>
                <a:gd name="T3" fmla="*/ 10 h 43"/>
                <a:gd name="T4" fmla="*/ 33 w 43"/>
                <a:gd name="T5" fmla="*/ 36 h 43"/>
                <a:gd name="T6" fmla="*/ 6 w 43"/>
                <a:gd name="T7" fmla="*/ 33 h 43"/>
                <a:gd name="T8" fmla="*/ 10 w 43"/>
                <a:gd name="T9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10" y="6"/>
                  </a:moveTo>
                  <a:cubicBezTo>
                    <a:pt x="18" y="0"/>
                    <a:pt x="30" y="1"/>
                    <a:pt x="36" y="10"/>
                  </a:cubicBezTo>
                  <a:cubicBezTo>
                    <a:pt x="43" y="18"/>
                    <a:pt x="41" y="30"/>
                    <a:pt x="33" y="36"/>
                  </a:cubicBezTo>
                  <a:cubicBezTo>
                    <a:pt x="24" y="43"/>
                    <a:pt x="12" y="41"/>
                    <a:pt x="6" y="33"/>
                  </a:cubicBezTo>
                  <a:cubicBezTo>
                    <a:pt x="0" y="24"/>
                    <a:pt x="1" y="12"/>
                    <a:pt x="10" y="6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69" name="Freeform 208"/>
            <p:cNvSpPr>
              <a:spLocks/>
            </p:cNvSpPr>
            <p:nvPr/>
          </p:nvSpPr>
          <p:spPr bwMode="auto">
            <a:xfrm>
              <a:off x="7281863" y="3785719"/>
              <a:ext cx="114300" cy="114300"/>
            </a:xfrm>
            <a:custGeom>
              <a:avLst/>
              <a:gdLst>
                <a:gd name="T0" fmla="*/ 10 w 43"/>
                <a:gd name="T1" fmla="*/ 6 h 43"/>
                <a:gd name="T2" fmla="*/ 37 w 43"/>
                <a:gd name="T3" fmla="*/ 10 h 43"/>
                <a:gd name="T4" fmla="*/ 33 w 43"/>
                <a:gd name="T5" fmla="*/ 36 h 43"/>
                <a:gd name="T6" fmla="*/ 6 w 43"/>
                <a:gd name="T7" fmla="*/ 33 h 43"/>
                <a:gd name="T8" fmla="*/ 10 w 43"/>
                <a:gd name="T9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10" y="6"/>
                  </a:moveTo>
                  <a:cubicBezTo>
                    <a:pt x="18" y="0"/>
                    <a:pt x="30" y="1"/>
                    <a:pt x="37" y="10"/>
                  </a:cubicBezTo>
                  <a:cubicBezTo>
                    <a:pt x="43" y="18"/>
                    <a:pt x="41" y="30"/>
                    <a:pt x="33" y="36"/>
                  </a:cubicBezTo>
                  <a:cubicBezTo>
                    <a:pt x="25" y="43"/>
                    <a:pt x="13" y="41"/>
                    <a:pt x="6" y="33"/>
                  </a:cubicBezTo>
                  <a:cubicBezTo>
                    <a:pt x="0" y="24"/>
                    <a:pt x="2" y="12"/>
                    <a:pt x="10" y="6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70" name="Freeform 209"/>
            <p:cNvSpPr>
              <a:spLocks/>
            </p:cNvSpPr>
            <p:nvPr/>
          </p:nvSpPr>
          <p:spPr bwMode="auto">
            <a:xfrm>
              <a:off x="7061200" y="3679356"/>
              <a:ext cx="223838" cy="295275"/>
            </a:xfrm>
            <a:custGeom>
              <a:avLst/>
              <a:gdLst>
                <a:gd name="T0" fmla="*/ 42 w 84"/>
                <a:gd name="T1" fmla="*/ 78 h 111"/>
                <a:gd name="T2" fmla="*/ 13 w 84"/>
                <a:gd name="T3" fmla="*/ 64 h 111"/>
                <a:gd name="T4" fmla="*/ 20 w 84"/>
                <a:gd name="T5" fmla="*/ 12 h 111"/>
                <a:gd name="T6" fmla="*/ 72 w 84"/>
                <a:gd name="T7" fmla="*/ 19 h 111"/>
                <a:gd name="T8" fmla="*/ 65 w 84"/>
                <a:gd name="T9" fmla="*/ 71 h 111"/>
                <a:gd name="T10" fmla="*/ 61 w 84"/>
                <a:gd name="T11" fmla="*/ 73 h 111"/>
                <a:gd name="T12" fmla="*/ 70 w 84"/>
                <a:gd name="T13" fmla="*/ 80 h 111"/>
                <a:gd name="T14" fmla="*/ 66 w 84"/>
                <a:gd name="T15" fmla="*/ 105 h 111"/>
                <a:gd name="T16" fmla="*/ 41 w 84"/>
                <a:gd name="T17" fmla="*/ 101 h 111"/>
                <a:gd name="T18" fmla="*/ 42 w 84"/>
                <a:gd name="T19" fmla="*/ 7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111">
                  <a:moveTo>
                    <a:pt x="42" y="78"/>
                  </a:moveTo>
                  <a:cubicBezTo>
                    <a:pt x="31" y="78"/>
                    <a:pt x="20" y="73"/>
                    <a:pt x="13" y="64"/>
                  </a:cubicBezTo>
                  <a:cubicBezTo>
                    <a:pt x="0" y="48"/>
                    <a:pt x="3" y="24"/>
                    <a:pt x="20" y="12"/>
                  </a:cubicBezTo>
                  <a:cubicBezTo>
                    <a:pt x="36" y="0"/>
                    <a:pt x="59" y="3"/>
                    <a:pt x="72" y="19"/>
                  </a:cubicBezTo>
                  <a:cubicBezTo>
                    <a:pt x="84" y="35"/>
                    <a:pt x="81" y="58"/>
                    <a:pt x="65" y="71"/>
                  </a:cubicBezTo>
                  <a:cubicBezTo>
                    <a:pt x="64" y="72"/>
                    <a:pt x="62" y="73"/>
                    <a:pt x="61" y="73"/>
                  </a:cubicBezTo>
                  <a:cubicBezTo>
                    <a:pt x="64" y="75"/>
                    <a:pt x="67" y="77"/>
                    <a:pt x="70" y="80"/>
                  </a:cubicBezTo>
                  <a:cubicBezTo>
                    <a:pt x="76" y="87"/>
                    <a:pt x="74" y="99"/>
                    <a:pt x="66" y="105"/>
                  </a:cubicBezTo>
                  <a:cubicBezTo>
                    <a:pt x="58" y="111"/>
                    <a:pt x="47" y="109"/>
                    <a:pt x="41" y="101"/>
                  </a:cubicBezTo>
                  <a:cubicBezTo>
                    <a:pt x="36" y="94"/>
                    <a:pt x="36" y="85"/>
                    <a:pt x="42" y="78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71" name="Freeform 210"/>
            <p:cNvSpPr>
              <a:spLocks/>
            </p:cNvSpPr>
            <p:nvPr/>
          </p:nvSpPr>
          <p:spPr bwMode="auto">
            <a:xfrm>
              <a:off x="7297738" y="3533306"/>
              <a:ext cx="234950" cy="233362"/>
            </a:xfrm>
            <a:custGeom>
              <a:avLst/>
              <a:gdLst>
                <a:gd name="T0" fmla="*/ 21 w 88"/>
                <a:gd name="T1" fmla="*/ 13 h 88"/>
                <a:gd name="T2" fmla="*/ 75 w 88"/>
                <a:gd name="T3" fmla="*/ 20 h 88"/>
                <a:gd name="T4" fmla="*/ 68 w 88"/>
                <a:gd name="T5" fmla="*/ 75 h 88"/>
                <a:gd name="T6" fmla="*/ 13 w 88"/>
                <a:gd name="T7" fmla="*/ 67 h 88"/>
                <a:gd name="T8" fmla="*/ 21 w 88"/>
                <a:gd name="T9" fmla="*/ 1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8">
                  <a:moveTo>
                    <a:pt x="21" y="13"/>
                  </a:moveTo>
                  <a:cubicBezTo>
                    <a:pt x="38" y="0"/>
                    <a:pt x="62" y="3"/>
                    <a:pt x="75" y="20"/>
                  </a:cubicBezTo>
                  <a:cubicBezTo>
                    <a:pt x="88" y="37"/>
                    <a:pt x="85" y="62"/>
                    <a:pt x="68" y="75"/>
                  </a:cubicBezTo>
                  <a:cubicBezTo>
                    <a:pt x="51" y="88"/>
                    <a:pt x="27" y="84"/>
                    <a:pt x="13" y="67"/>
                  </a:cubicBezTo>
                  <a:cubicBezTo>
                    <a:pt x="0" y="50"/>
                    <a:pt x="4" y="26"/>
                    <a:pt x="21" y="13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72" name="Freeform 211"/>
            <p:cNvSpPr>
              <a:spLocks/>
            </p:cNvSpPr>
            <p:nvPr/>
          </p:nvSpPr>
          <p:spPr bwMode="auto">
            <a:xfrm>
              <a:off x="6943725" y="3809531"/>
              <a:ext cx="109538" cy="109537"/>
            </a:xfrm>
            <a:custGeom>
              <a:avLst/>
              <a:gdLst>
                <a:gd name="T0" fmla="*/ 31 w 41"/>
                <a:gd name="T1" fmla="*/ 35 h 41"/>
                <a:gd name="T2" fmla="*/ 6 w 41"/>
                <a:gd name="T3" fmla="*/ 31 h 41"/>
                <a:gd name="T4" fmla="*/ 9 w 41"/>
                <a:gd name="T5" fmla="*/ 6 h 41"/>
                <a:gd name="T6" fmla="*/ 35 w 41"/>
                <a:gd name="T7" fmla="*/ 9 h 41"/>
                <a:gd name="T8" fmla="*/ 31 w 41"/>
                <a:gd name="T9" fmla="*/ 3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31" y="35"/>
                  </a:moveTo>
                  <a:cubicBezTo>
                    <a:pt x="23" y="41"/>
                    <a:pt x="12" y="39"/>
                    <a:pt x="6" y="31"/>
                  </a:cubicBezTo>
                  <a:cubicBezTo>
                    <a:pt x="0" y="23"/>
                    <a:pt x="1" y="12"/>
                    <a:pt x="9" y="6"/>
                  </a:cubicBezTo>
                  <a:cubicBezTo>
                    <a:pt x="17" y="0"/>
                    <a:pt x="29" y="1"/>
                    <a:pt x="35" y="9"/>
                  </a:cubicBezTo>
                  <a:cubicBezTo>
                    <a:pt x="41" y="17"/>
                    <a:pt x="39" y="29"/>
                    <a:pt x="31" y="35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73" name="Freeform 212"/>
            <p:cNvSpPr>
              <a:spLocks/>
            </p:cNvSpPr>
            <p:nvPr/>
          </p:nvSpPr>
          <p:spPr bwMode="auto">
            <a:xfrm>
              <a:off x="7258050" y="3974631"/>
              <a:ext cx="61913" cy="61912"/>
            </a:xfrm>
            <a:custGeom>
              <a:avLst/>
              <a:gdLst>
                <a:gd name="T0" fmla="*/ 4 w 23"/>
                <a:gd name="T1" fmla="*/ 18 h 23"/>
                <a:gd name="T2" fmla="*/ 18 w 23"/>
                <a:gd name="T3" fmla="*/ 20 h 23"/>
                <a:gd name="T4" fmla="*/ 20 w 23"/>
                <a:gd name="T5" fmla="*/ 6 h 23"/>
                <a:gd name="T6" fmla="*/ 6 w 23"/>
                <a:gd name="T7" fmla="*/ 4 h 23"/>
                <a:gd name="T8" fmla="*/ 4 w 23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4" y="18"/>
                  </a:moveTo>
                  <a:cubicBezTo>
                    <a:pt x="7" y="22"/>
                    <a:pt x="14" y="23"/>
                    <a:pt x="18" y="20"/>
                  </a:cubicBezTo>
                  <a:cubicBezTo>
                    <a:pt x="23" y="16"/>
                    <a:pt x="23" y="10"/>
                    <a:pt x="20" y="6"/>
                  </a:cubicBezTo>
                  <a:cubicBezTo>
                    <a:pt x="17" y="1"/>
                    <a:pt x="10" y="0"/>
                    <a:pt x="6" y="4"/>
                  </a:cubicBezTo>
                  <a:cubicBezTo>
                    <a:pt x="1" y="7"/>
                    <a:pt x="0" y="14"/>
                    <a:pt x="4" y="18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74" name="Freeform 213"/>
            <p:cNvSpPr>
              <a:spLocks/>
            </p:cNvSpPr>
            <p:nvPr/>
          </p:nvSpPr>
          <p:spPr bwMode="auto">
            <a:xfrm>
              <a:off x="7239000" y="4139731"/>
              <a:ext cx="82550" cy="82550"/>
            </a:xfrm>
            <a:custGeom>
              <a:avLst/>
              <a:gdLst>
                <a:gd name="T0" fmla="*/ 27 w 31"/>
                <a:gd name="T1" fmla="*/ 8 h 31"/>
                <a:gd name="T2" fmla="*/ 24 w 31"/>
                <a:gd name="T3" fmla="*/ 27 h 31"/>
                <a:gd name="T4" fmla="*/ 5 w 31"/>
                <a:gd name="T5" fmla="*/ 24 h 31"/>
                <a:gd name="T6" fmla="*/ 7 w 31"/>
                <a:gd name="T7" fmla="*/ 5 h 31"/>
                <a:gd name="T8" fmla="*/ 27 w 31"/>
                <a:gd name="T9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7" y="8"/>
                  </a:moveTo>
                  <a:cubicBezTo>
                    <a:pt x="31" y="14"/>
                    <a:pt x="30" y="22"/>
                    <a:pt x="24" y="27"/>
                  </a:cubicBezTo>
                  <a:cubicBezTo>
                    <a:pt x="18" y="31"/>
                    <a:pt x="9" y="30"/>
                    <a:pt x="5" y="24"/>
                  </a:cubicBezTo>
                  <a:cubicBezTo>
                    <a:pt x="0" y="18"/>
                    <a:pt x="1" y="10"/>
                    <a:pt x="7" y="5"/>
                  </a:cubicBezTo>
                  <a:cubicBezTo>
                    <a:pt x="13" y="0"/>
                    <a:pt x="22" y="2"/>
                    <a:pt x="27" y="8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75" name="Freeform 214"/>
            <p:cNvSpPr>
              <a:spLocks/>
            </p:cNvSpPr>
            <p:nvPr/>
          </p:nvSpPr>
          <p:spPr bwMode="auto">
            <a:xfrm>
              <a:off x="7170738" y="4073056"/>
              <a:ext cx="71438" cy="74612"/>
            </a:xfrm>
            <a:custGeom>
              <a:avLst/>
              <a:gdLst>
                <a:gd name="T0" fmla="*/ 23 w 27"/>
                <a:gd name="T1" fmla="*/ 7 h 28"/>
                <a:gd name="T2" fmla="*/ 21 w 27"/>
                <a:gd name="T3" fmla="*/ 24 h 28"/>
                <a:gd name="T4" fmla="*/ 4 w 27"/>
                <a:gd name="T5" fmla="*/ 21 h 28"/>
                <a:gd name="T6" fmla="*/ 6 w 27"/>
                <a:gd name="T7" fmla="*/ 4 h 28"/>
                <a:gd name="T8" fmla="*/ 23 w 27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8">
                  <a:moveTo>
                    <a:pt x="23" y="7"/>
                  </a:moveTo>
                  <a:cubicBezTo>
                    <a:pt x="27" y="12"/>
                    <a:pt x="26" y="19"/>
                    <a:pt x="21" y="24"/>
                  </a:cubicBezTo>
                  <a:cubicBezTo>
                    <a:pt x="16" y="28"/>
                    <a:pt x="8" y="27"/>
                    <a:pt x="4" y="21"/>
                  </a:cubicBezTo>
                  <a:cubicBezTo>
                    <a:pt x="0" y="16"/>
                    <a:pt x="1" y="8"/>
                    <a:pt x="6" y="4"/>
                  </a:cubicBezTo>
                  <a:cubicBezTo>
                    <a:pt x="12" y="0"/>
                    <a:pt x="19" y="1"/>
                    <a:pt x="23" y="7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76" name="Freeform 215"/>
            <p:cNvSpPr>
              <a:spLocks/>
            </p:cNvSpPr>
            <p:nvPr/>
          </p:nvSpPr>
          <p:spPr bwMode="auto">
            <a:xfrm>
              <a:off x="7199313" y="3987331"/>
              <a:ext cx="50800" cy="50800"/>
            </a:xfrm>
            <a:custGeom>
              <a:avLst/>
              <a:gdLst>
                <a:gd name="T0" fmla="*/ 16 w 19"/>
                <a:gd name="T1" fmla="*/ 4 h 19"/>
                <a:gd name="T2" fmla="*/ 15 w 19"/>
                <a:gd name="T3" fmla="*/ 16 h 19"/>
                <a:gd name="T4" fmla="*/ 3 w 19"/>
                <a:gd name="T5" fmla="*/ 15 h 19"/>
                <a:gd name="T6" fmla="*/ 4 w 19"/>
                <a:gd name="T7" fmla="*/ 3 h 19"/>
                <a:gd name="T8" fmla="*/ 16 w 19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6" y="4"/>
                  </a:moveTo>
                  <a:cubicBezTo>
                    <a:pt x="19" y="8"/>
                    <a:pt x="19" y="13"/>
                    <a:pt x="15" y="16"/>
                  </a:cubicBezTo>
                  <a:cubicBezTo>
                    <a:pt x="11" y="19"/>
                    <a:pt x="6" y="18"/>
                    <a:pt x="3" y="15"/>
                  </a:cubicBezTo>
                  <a:cubicBezTo>
                    <a:pt x="0" y="11"/>
                    <a:pt x="1" y="6"/>
                    <a:pt x="4" y="3"/>
                  </a:cubicBezTo>
                  <a:cubicBezTo>
                    <a:pt x="8" y="0"/>
                    <a:pt x="14" y="1"/>
                    <a:pt x="16" y="4"/>
                  </a:cubicBezTo>
                  <a:close/>
                </a:path>
              </a:pathLst>
            </a:custGeom>
            <a:solidFill>
              <a:srgbClr val="66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  <a:latin typeface="AGBenguiat Mon" pitchFamily="34" charset="0"/>
              </a:endParaRPr>
            </a:p>
          </p:txBody>
        </p:sp>
        <p:sp>
          <p:nvSpPr>
            <p:cNvPr id="1177" name="Rectangle 1176"/>
            <p:cNvSpPr/>
            <p:nvPr/>
          </p:nvSpPr>
          <p:spPr>
            <a:xfrm>
              <a:off x="6764899" y="2836599"/>
              <a:ext cx="170717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>
                <a:spcBef>
                  <a:spcPts val="1000"/>
                </a:spcBef>
                <a:defRPr/>
              </a:pPr>
              <a:r>
                <a:rPr lang="en-US" sz="3600" b="1" kern="0" dirty="0">
                  <a:solidFill>
                    <a:prstClr val="white"/>
                  </a:solidFill>
                  <a:latin typeface="AGBenguiat Mon" pitchFamily="34" charset="0"/>
                  <a:ea typeface="Roboto Condensed" panose="02000000000000000000" pitchFamily="2" charset="0"/>
                  <a:cs typeface="Times New Roman" pitchFamily="18" charset="0"/>
                </a:rPr>
                <a:t>6%</a:t>
              </a:r>
              <a:endParaRPr lang="mn-MN" sz="3600" b="1" kern="0" dirty="0">
                <a:solidFill>
                  <a:prstClr val="white"/>
                </a:solidFill>
                <a:latin typeface="AGBenguiat Mon" pitchFamily="34" charset="0"/>
                <a:ea typeface="Roboto Condensed" panose="02000000000000000000" pitchFamily="2" charset="0"/>
                <a:cs typeface="Times New Roman" pitchFamily="18" charset="0"/>
              </a:endParaRPr>
            </a:p>
          </p:txBody>
        </p:sp>
      </p:grpSp>
      <p:sp>
        <p:nvSpPr>
          <p:cNvPr id="1178" name="Rectangle 1177"/>
          <p:cNvSpPr/>
          <p:nvPr/>
        </p:nvSpPr>
        <p:spPr>
          <a:xfrm>
            <a:off x="8066274" y="4240732"/>
            <a:ext cx="13870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spcBef>
                <a:spcPts val="1000"/>
              </a:spcBef>
              <a:defRPr/>
            </a:pPr>
            <a:r>
              <a:rPr lang="en-US" sz="4000" b="1" kern="0" dirty="0">
                <a:solidFill>
                  <a:srgbClr val="66665A"/>
                </a:solidFill>
                <a:latin typeface="AGBenguiat Mon" pitchFamily="34" charset="0"/>
                <a:ea typeface="Roboto Condensed" charset="0"/>
                <a:cs typeface="Times New Roman" pitchFamily="18" charset="0"/>
              </a:rPr>
              <a:t>4%</a:t>
            </a:r>
            <a:endParaRPr lang="mn-MN" sz="4000" b="1" kern="0" dirty="0">
              <a:solidFill>
                <a:srgbClr val="66665A"/>
              </a:solidFill>
              <a:latin typeface="AGBenguiat Mon" pitchFamily="34" charset="0"/>
              <a:ea typeface="Roboto Condensed" charset="0"/>
              <a:cs typeface="Times New Roman" pitchFamily="18" charset="0"/>
            </a:endParaRPr>
          </a:p>
        </p:txBody>
      </p:sp>
      <p:sp>
        <p:nvSpPr>
          <p:cNvPr id="1179" name="Rectangle 1178"/>
          <p:cNvSpPr/>
          <p:nvPr/>
        </p:nvSpPr>
        <p:spPr>
          <a:xfrm>
            <a:off x="-3224" y="5477766"/>
            <a:ext cx="2336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en-US" sz="1200" b="1" dirty="0">
                <a:solidFill>
                  <a:prstClr val="white"/>
                </a:solidFill>
                <a:latin typeface="AGBenguiat Mon" pitchFamily="34" charset="0"/>
                <a:ea typeface="Roboto Condensed Light" panose="02000000000000000000" pitchFamily="2" charset="0"/>
                <a:cs typeface="Times New Roman" pitchFamily="18" charset="0"/>
              </a:rPr>
              <a:t>~202K HOUSEHOLDS</a:t>
            </a:r>
          </a:p>
          <a:p>
            <a:pPr algn="ctr" defTabSz="914400"/>
            <a:r>
              <a:rPr lang="en-US" sz="1200" b="1" dirty="0">
                <a:solidFill>
                  <a:prstClr val="white"/>
                </a:solidFill>
                <a:latin typeface="AGBenguiat Mon" pitchFamily="34" charset="0"/>
                <a:ea typeface="Roboto Condensed Light" panose="02000000000000000000" pitchFamily="2" charset="0"/>
                <a:cs typeface="Times New Roman" pitchFamily="18" charset="0"/>
              </a:rPr>
              <a:t>2</a:t>
            </a:r>
            <a:r>
              <a:rPr lang="mn-MN" sz="1200" b="1" dirty="0">
                <a:solidFill>
                  <a:prstClr val="white"/>
                </a:solidFill>
                <a:latin typeface="AGBenguiat Mon" pitchFamily="34" charset="0"/>
                <a:ea typeface="Roboto Condensed Light" panose="02000000000000000000" pitchFamily="2" charset="0"/>
                <a:cs typeface="Times New Roman" pitchFamily="18" charset="0"/>
              </a:rPr>
              <a:t>,</a:t>
            </a:r>
            <a:r>
              <a:rPr lang="en-US" sz="1200" b="1" dirty="0">
                <a:solidFill>
                  <a:prstClr val="white"/>
                </a:solidFill>
                <a:latin typeface="AGBenguiat Mon" pitchFamily="34" charset="0"/>
                <a:ea typeface="Roboto Condensed Light" panose="02000000000000000000" pitchFamily="2" charset="0"/>
                <a:cs typeface="Times New Roman" pitchFamily="18" charset="0"/>
              </a:rPr>
              <a:t>7</a:t>
            </a:r>
            <a:r>
              <a:rPr lang="mn-MN" sz="1200" b="1" dirty="0">
                <a:solidFill>
                  <a:prstClr val="white"/>
                </a:solidFill>
                <a:latin typeface="AGBenguiat Mon" pitchFamily="34" charset="0"/>
                <a:ea typeface="Roboto Condensed Light" panose="02000000000000000000" pitchFamily="2" charset="0"/>
                <a:cs typeface="Times New Roman" pitchFamily="18" charset="0"/>
              </a:rPr>
              <a:t>29 </a:t>
            </a:r>
            <a:r>
              <a:rPr lang="en-US" sz="1200" b="1">
                <a:solidFill>
                  <a:prstClr val="white"/>
                </a:solidFill>
                <a:latin typeface="AGBenguiat Mon" pitchFamily="34" charset="0"/>
                <a:ea typeface="Roboto Condensed Light" panose="02000000000000000000" pitchFamily="2" charset="0"/>
                <a:cs typeface="Times New Roman" pitchFamily="18" charset="0"/>
              </a:rPr>
              <a:t>HOBs</a:t>
            </a:r>
            <a:endParaRPr lang="mn-MN" sz="1200" b="1" dirty="0">
              <a:solidFill>
                <a:prstClr val="white"/>
              </a:solidFill>
              <a:latin typeface="AGBenguiat Mon" pitchFamily="34" charset="0"/>
              <a:ea typeface="Roboto Condensed Light" panose="02000000000000000000" pitchFamily="2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17776" y="345025"/>
            <a:ext cx="6976669" cy="52322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 defTabSz="914400"/>
            <a:r>
              <a:rPr lang="en-US" sz="2800" b="1" spc="-150" dirty="0">
                <a:solidFill>
                  <a:srgbClr val="002060"/>
                </a:solidFill>
                <a:latin typeface="AGBenguiat Mon" pitchFamily="34" charset="0"/>
                <a:cs typeface="Times New Roman" panose="02020603050405020304" pitchFamily="18" charset="0"/>
              </a:rPr>
              <a:t>Sources of air pollution</a:t>
            </a:r>
            <a:endParaRPr lang="mn-MN" sz="2800" b="1" spc="-150" dirty="0">
              <a:solidFill>
                <a:srgbClr val="002060"/>
              </a:solidFill>
              <a:latin typeface="AGBenguiat Mon" pitchFamily="34" charset="0"/>
              <a:cs typeface="Arial Bold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781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9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9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9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9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9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9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9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9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9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9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9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9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9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9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9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9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9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9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9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9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9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9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9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9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9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100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100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10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100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10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9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1000"/>
                                        <p:tgtEl>
                                          <p:spTgt spid="9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9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1000"/>
                                        <p:tgtEl>
                                          <p:spTgt spid="9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1000"/>
                                        <p:tgtEl>
                                          <p:spTgt spid="9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1000"/>
                                        <p:tgtEl>
                                          <p:spTgt spid="9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000" fill="hold"/>
                                        <p:tgtEl>
                                          <p:spTgt spid="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1000"/>
                                        <p:tgtEl>
                                          <p:spTgt spid="9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1000"/>
                                        <p:tgtEl>
                                          <p:spTgt spid="9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1000"/>
                                        <p:tgtEl>
                                          <p:spTgt spid="9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0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9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1000"/>
                                        <p:tgtEl>
                                          <p:spTgt spid="9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9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1000"/>
                                        <p:tgtEl>
                                          <p:spTgt spid="9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3" dur="1000" fill="hold"/>
                                        <p:tgtEl>
                                          <p:spTgt spid="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000" fill="hold"/>
                                        <p:tgtEl>
                                          <p:spTgt spid="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1000"/>
                                        <p:tgtEl>
                                          <p:spTgt spid="9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1000"/>
                                        <p:tgtEl>
                                          <p:spTgt spid="9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1000"/>
                                        <p:tgtEl>
                                          <p:spTgt spid="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8" dur="10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10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1000"/>
                                        <p:tgtEl>
                                          <p:spTgt spid="9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3" dur="1000" fill="hold"/>
                                        <p:tgtEl>
                                          <p:spTgt spid="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000" fill="hold"/>
                                        <p:tgtEl>
                                          <p:spTgt spid="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1000"/>
                                        <p:tgtEl>
                                          <p:spTgt spid="9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1000" fill="hold"/>
                                        <p:tgtEl>
                                          <p:spTgt spid="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2" dur="1000"/>
                                        <p:tgtEl>
                                          <p:spTgt spid="9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3" dur="1000" fill="hold"/>
                                        <p:tgtEl>
                                          <p:spTgt spid="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1000" fill="hold"/>
                                        <p:tgtEl>
                                          <p:spTgt spid="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1000"/>
                                        <p:tgtEl>
                                          <p:spTgt spid="9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1000" fill="hold"/>
                                        <p:tgtEl>
                                          <p:spTgt spid="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1000"/>
                                        <p:tgtEl>
                                          <p:spTgt spid="9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3" dur="1000" fill="hold"/>
                                        <p:tgtEl>
                                          <p:spTgt spid="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1000" fill="hold"/>
                                        <p:tgtEl>
                                          <p:spTgt spid="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1000"/>
                                        <p:tgtEl>
                                          <p:spTgt spid="9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8" dur="10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1000"/>
                                        <p:tgtEl>
                                          <p:spTgt spid="9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3" dur="1000" fill="hold"/>
                                        <p:tgtEl>
                                          <p:spTgt spid="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000" fill="hold"/>
                                        <p:tgtEl>
                                          <p:spTgt spid="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7" dur="1000"/>
                                        <p:tgtEl>
                                          <p:spTgt spid="9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8" dur="1000" fill="hold"/>
                                        <p:tgtEl>
                                          <p:spTgt spid="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1000" fill="hold"/>
                                        <p:tgtEl>
                                          <p:spTgt spid="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2" dur="1000"/>
                                        <p:tgtEl>
                                          <p:spTgt spid="9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3" dur="1000" fill="hold"/>
                                        <p:tgtEl>
                                          <p:spTgt spid="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000" fill="hold"/>
                                        <p:tgtEl>
                                          <p:spTgt spid="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9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1000"/>
                                        <p:tgtEl>
                                          <p:spTgt spid="9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8" dur="1000" fill="hold"/>
                                        <p:tgtEl>
                                          <p:spTgt spid="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1000" fill="hold"/>
                                        <p:tgtEl>
                                          <p:spTgt spid="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2" dur="1000"/>
                                        <p:tgtEl>
                                          <p:spTgt spid="9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3" dur="1000" fill="hold"/>
                                        <p:tgtEl>
                                          <p:spTgt spid="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1000" fill="hold"/>
                                        <p:tgtEl>
                                          <p:spTgt spid="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0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1000"/>
                                        <p:tgtEl>
                                          <p:spTgt spid="9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8" dur="10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10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1000"/>
                                        <p:tgtEl>
                                          <p:spTgt spid="9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3" dur="1000" fill="hold"/>
                                        <p:tgtEl>
                                          <p:spTgt spid="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1000" fill="hold"/>
                                        <p:tgtEl>
                                          <p:spTgt spid="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1000"/>
                                        <p:tgtEl>
                                          <p:spTgt spid="10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8" dur="1000" fill="hold"/>
                                        <p:tgtEl>
                                          <p:spTgt spid="1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1000" fill="hold"/>
                                        <p:tgtEl>
                                          <p:spTgt spid="1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2" dur="1000"/>
                                        <p:tgtEl>
                                          <p:spTgt spid="10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3" dur="1000" fill="hold"/>
                                        <p:tgtEl>
                                          <p:spTgt spid="1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1000" fill="hold"/>
                                        <p:tgtEl>
                                          <p:spTgt spid="1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1000"/>
                                        <p:tgtEl>
                                          <p:spTgt spid="10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8" dur="1000" fill="hold"/>
                                        <p:tgtEl>
                                          <p:spTgt spid="1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1000" fill="hold"/>
                                        <p:tgtEl>
                                          <p:spTgt spid="1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2" dur="1000"/>
                                        <p:tgtEl>
                                          <p:spTgt spid="10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3" dur="1000" fill="hold"/>
                                        <p:tgtEl>
                                          <p:spTgt spid="1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1000" fill="hold"/>
                                        <p:tgtEl>
                                          <p:spTgt spid="1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7" dur="1000"/>
                                        <p:tgtEl>
                                          <p:spTgt spid="10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8" dur="1000" fill="hold"/>
                                        <p:tgtEl>
                                          <p:spTgt spid="1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1000" fill="hold"/>
                                        <p:tgtEl>
                                          <p:spTgt spid="1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1000"/>
                                        <p:tgtEl>
                                          <p:spTgt spid="10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3" dur="1000" fill="hold"/>
                                        <p:tgtEl>
                                          <p:spTgt spid="1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1000" fill="hold"/>
                                        <p:tgtEl>
                                          <p:spTgt spid="1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7" dur="1000"/>
                                        <p:tgtEl>
                                          <p:spTgt spid="10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8" dur="1000" fill="hold"/>
                                        <p:tgtEl>
                                          <p:spTgt spid="1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1000" fill="hold"/>
                                        <p:tgtEl>
                                          <p:spTgt spid="1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1000"/>
                                        <p:tgtEl>
                                          <p:spTgt spid="10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3" dur="1000" fill="hold"/>
                                        <p:tgtEl>
                                          <p:spTgt spid="1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1000" fill="hold"/>
                                        <p:tgtEl>
                                          <p:spTgt spid="1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7" dur="1000"/>
                                        <p:tgtEl>
                                          <p:spTgt spid="10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8" dur="1000" fill="hold"/>
                                        <p:tgtEl>
                                          <p:spTgt spid="1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1000" fill="hold"/>
                                        <p:tgtEl>
                                          <p:spTgt spid="1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2" dur="1000"/>
                                        <p:tgtEl>
                                          <p:spTgt spid="10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3" dur="1000" fill="hold"/>
                                        <p:tgtEl>
                                          <p:spTgt spid="1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1000" fill="hold"/>
                                        <p:tgtEl>
                                          <p:spTgt spid="1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7" dur="1000"/>
                                        <p:tgtEl>
                                          <p:spTgt spid="10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8" dur="1000" fill="hold"/>
                                        <p:tgtEl>
                                          <p:spTgt spid="1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1000" fill="hold"/>
                                        <p:tgtEl>
                                          <p:spTgt spid="1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2" dur="1000"/>
                                        <p:tgtEl>
                                          <p:spTgt spid="10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3" dur="1000" fill="hold"/>
                                        <p:tgtEl>
                                          <p:spTgt spid="1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1000" fill="hold"/>
                                        <p:tgtEl>
                                          <p:spTgt spid="1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7" dur="1000"/>
                                        <p:tgtEl>
                                          <p:spTgt spid="10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8" dur="1000" fill="hold"/>
                                        <p:tgtEl>
                                          <p:spTgt spid="1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1000" fill="hold"/>
                                        <p:tgtEl>
                                          <p:spTgt spid="1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2" dur="1000"/>
                                        <p:tgtEl>
                                          <p:spTgt spid="10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3" dur="1000" fill="hold"/>
                                        <p:tgtEl>
                                          <p:spTgt spid="1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1000" fill="hold"/>
                                        <p:tgtEl>
                                          <p:spTgt spid="1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7" dur="1000"/>
                                        <p:tgtEl>
                                          <p:spTgt spid="10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8" dur="1000" fill="hold"/>
                                        <p:tgtEl>
                                          <p:spTgt spid="1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1000" fill="hold"/>
                                        <p:tgtEl>
                                          <p:spTgt spid="1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2" dur="1000"/>
                                        <p:tgtEl>
                                          <p:spTgt spid="10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3" dur="1000" fill="hold"/>
                                        <p:tgtEl>
                                          <p:spTgt spid="1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4" dur="1000" fill="hold"/>
                                        <p:tgtEl>
                                          <p:spTgt spid="1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7" dur="1000"/>
                                        <p:tgtEl>
                                          <p:spTgt spid="10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8" dur="1000" fill="hold"/>
                                        <p:tgtEl>
                                          <p:spTgt spid="1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9" dur="1000" fill="hold"/>
                                        <p:tgtEl>
                                          <p:spTgt spid="1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0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2" dur="1000"/>
                                        <p:tgtEl>
                                          <p:spTgt spid="10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3" dur="1000" fill="hold"/>
                                        <p:tgtEl>
                                          <p:spTgt spid="1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1000" fill="hold"/>
                                        <p:tgtEl>
                                          <p:spTgt spid="1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7" dur="1000"/>
                                        <p:tgtEl>
                                          <p:spTgt spid="10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8" dur="1000" fill="hold"/>
                                        <p:tgtEl>
                                          <p:spTgt spid="1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1000" fill="hold"/>
                                        <p:tgtEl>
                                          <p:spTgt spid="1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2" dur="1000"/>
                                        <p:tgtEl>
                                          <p:spTgt spid="10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3" dur="1000" fill="hold"/>
                                        <p:tgtEl>
                                          <p:spTgt spid="1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1000" fill="hold"/>
                                        <p:tgtEl>
                                          <p:spTgt spid="1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7" dur="1000"/>
                                        <p:tgtEl>
                                          <p:spTgt spid="10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8" dur="1000" fill="hold"/>
                                        <p:tgtEl>
                                          <p:spTgt spid="1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9" dur="1000" fill="hold"/>
                                        <p:tgtEl>
                                          <p:spTgt spid="1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2" dur="1000"/>
                                        <p:tgtEl>
                                          <p:spTgt spid="10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3" dur="1000" fill="hold"/>
                                        <p:tgtEl>
                                          <p:spTgt spid="1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1000" fill="hold"/>
                                        <p:tgtEl>
                                          <p:spTgt spid="1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7" dur="1000"/>
                                        <p:tgtEl>
                                          <p:spTgt spid="10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8" dur="1000" fill="hold"/>
                                        <p:tgtEl>
                                          <p:spTgt spid="1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1000" fill="hold"/>
                                        <p:tgtEl>
                                          <p:spTgt spid="1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2" dur="1000"/>
                                        <p:tgtEl>
                                          <p:spTgt spid="10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3" dur="1000" fill="hold"/>
                                        <p:tgtEl>
                                          <p:spTgt spid="1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1000" fill="hold"/>
                                        <p:tgtEl>
                                          <p:spTgt spid="1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7" dur="10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8" dur="100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9" dur="100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2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3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4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2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2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3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7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8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9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2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3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4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7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8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9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9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2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3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7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8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0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2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3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4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7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8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9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2" dur="1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3" dur="1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4" dur="1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7" dur="1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8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9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2" dur="10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3" dur="1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4" dur="1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7" dur="1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8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9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2" dur="10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3" dur="1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4" dur="1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7" dur="1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8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9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2" dur="10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3" dur="1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4" dur="1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7" dur="10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8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9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2" dur="10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3" dur="10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4" dur="10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7" dur="10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8" dur="1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9" dur="1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2" dur="10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3" dur="10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4" dur="10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7" dur="10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8" dur="10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9" dur="10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2" dur="10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3" dur="1000" fill="hold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4" dur="1000" fill="hold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7" dur="10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8" dur="1000" fill="hold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9" dur="1000" fill="hold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2" dur="10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3" dur="1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4" dur="1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7" dur="10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8" dur="10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9" dur="10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2" dur="10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3" dur="10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4" dur="10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7" dur="10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8" dur="1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9" dur="1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0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2" dur="1000"/>
                                        <p:tgtEl>
                                          <p:spTgt spid="1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3" dur="1000" fill="hold"/>
                                        <p:tgtEl>
                                          <p:spTgt spid="1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4" dur="1000" fill="hold"/>
                                        <p:tgtEl>
                                          <p:spTgt spid="1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7" dur="1000"/>
                                        <p:tgtEl>
                                          <p:spTgt spid="1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8" dur="1000" fill="hold"/>
                                        <p:tgtEl>
                                          <p:spTgt spid="1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9" dur="1000" fill="hold"/>
                                        <p:tgtEl>
                                          <p:spTgt spid="1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2" dur="1000"/>
                                        <p:tgtEl>
                                          <p:spTgt spid="1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3" dur="1000" fill="hold"/>
                                        <p:tgtEl>
                                          <p:spTgt spid="1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4" dur="1000" fill="hold"/>
                                        <p:tgtEl>
                                          <p:spTgt spid="1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7" dur="10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8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9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2" dur="1000"/>
                                        <p:tgtEl>
                                          <p:spTgt spid="1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3" dur="1000" fill="hold"/>
                                        <p:tgtEl>
                                          <p:spTgt spid="1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4" dur="1000" fill="hold"/>
                                        <p:tgtEl>
                                          <p:spTgt spid="1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7" dur="1000"/>
                                        <p:tgtEl>
                                          <p:spTgt spid="1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8" dur="1000" fill="hold"/>
                                        <p:tgtEl>
                                          <p:spTgt spid="1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9" dur="1000" fill="hold"/>
                                        <p:tgtEl>
                                          <p:spTgt spid="1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2" dur="1000"/>
                                        <p:tgtEl>
                                          <p:spTgt spid="1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3" dur="1000" fill="hold"/>
                                        <p:tgtEl>
                                          <p:spTgt spid="1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4" dur="1000" fill="hold"/>
                                        <p:tgtEl>
                                          <p:spTgt spid="1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7" dur="100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8" dur="1000" fill="hold"/>
                                        <p:tgtEl>
                                          <p:spTgt spid="1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9" dur="1000" fill="hold"/>
                                        <p:tgtEl>
                                          <p:spTgt spid="1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2" dur="1000"/>
                                        <p:tgtEl>
                                          <p:spTgt spid="10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3" dur="1000" fill="hold"/>
                                        <p:tgtEl>
                                          <p:spTgt spid="1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4" dur="1000" fill="hold"/>
                                        <p:tgtEl>
                                          <p:spTgt spid="1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7" dur="1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8" dur="1000" fill="hold"/>
                                        <p:tgtEl>
                                          <p:spTgt spid="1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9" dur="1000" fill="hold"/>
                                        <p:tgtEl>
                                          <p:spTgt spid="1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2" dur="1000"/>
                                        <p:tgtEl>
                                          <p:spTgt spid="10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3" dur="1000" fill="hold"/>
                                        <p:tgtEl>
                                          <p:spTgt spid="1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4" dur="1000" fill="hold"/>
                                        <p:tgtEl>
                                          <p:spTgt spid="1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7" dur="1000"/>
                                        <p:tgtEl>
                                          <p:spTgt spid="10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8" dur="1000" fill="hold"/>
                                        <p:tgtEl>
                                          <p:spTgt spid="1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9" dur="1000" fill="hold"/>
                                        <p:tgtEl>
                                          <p:spTgt spid="1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2" dur="1000"/>
                                        <p:tgtEl>
                                          <p:spTgt spid="10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3" dur="1000" fill="hold"/>
                                        <p:tgtEl>
                                          <p:spTgt spid="1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4" dur="1000" fill="hold"/>
                                        <p:tgtEl>
                                          <p:spTgt spid="1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7" dur="1000"/>
                                        <p:tgtEl>
                                          <p:spTgt spid="10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8" dur="1000" fill="hold"/>
                                        <p:tgtEl>
                                          <p:spTgt spid="1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9" dur="1000" fill="hold"/>
                                        <p:tgtEl>
                                          <p:spTgt spid="1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2" dur="1000"/>
                                        <p:tgtEl>
                                          <p:spTgt spid="10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3" dur="1000" fill="hold"/>
                                        <p:tgtEl>
                                          <p:spTgt spid="1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4" dur="1000" fill="hold"/>
                                        <p:tgtEl>
                                          <p:spTgt spid="1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7" dur="1000"/>
                                        <p:tgtEl>
                                          <p:spTgt spid="10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8" dur="1000" fill="hold"/>
                                        <p:tgtEl>
                                          <p:spTgt spid="1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9" dur="1000" fill="hold"/>
                                        <p:tgtEl>
                                          <p:spTgt spid="1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2" dur="1000"/>
                                        <p:tgtEl>
                                          <p:spTgt spid="10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3" dur="1000" fill="hold"/>
                                        <p:tgtEl>
                                          <p:spTgt spid="1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4" dur="1000" fill="hold"/>
                                        <p:tgtEl>
                                          <p:spTgt spid="1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7" dur="10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8" dur="1000" fill="hold"/>
                                        <p:tgtEl>
                                          <p:spTgt spid="1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9" dur="1000" fill="hold"/>
                                        <p:tgtEl>
                                          <p:spTgt spid="1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9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2" dur="1000"/>
                                        <p:tgtEl>
                                          <p:spTgt spid="1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3" dur="1000" fill="hold"/>
                                        <p:tgtEl>
                                          <p:spTgt spid="1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4" dur="1000" fill="hold"/>
                                        <p:tgtEl>
                                          <p:spTgt spid="1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7" dur="1000"/>
                                        <p:tgtEl>
                                          <p:spTgt spid="1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8" dur="1000" fill="hold"/>
                                        <p:tgtEl>
                                          <p:spTgt spid="1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9" dur="1000" fill="hold"/>
                                        <p:tgtEl>
                                          <p:spTgt spid="1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2" dur="1000"/>
                                        <p:tgtEl>
                                          <p:spTgt spid="1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3" dur="1000" fill="hold"/>
                                        <p:tgtEl>
                                          <p:spTgt spid="1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4" dur="1000" fill="hold"/>
                                        <p:tgtEl>
                                          <p:spTgt spid="1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7" dur="1000"/>
                                        <p:tgtEl>
                                          <p:spTgt spid="1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8" dur="1000" fill="hold"/>
                                        <p:tgtEl>
                                          <p:spTgt spid="1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9" dur="1000" fill="hold"/>
                                        <p:tgtEl>
                                          <p:spTgt spid="1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2" dur="1000"/>
                                        <p:tgtEl>
                                          <p:spTgt spid="1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3" dur="1000" fill="hold"/>
                                        <p:tgtEl>
                                          <p:spTgt spid="1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4" dur="1000" fill="hold"/>
                                        <p:tgtEl>
                                          <p:spTgt spid="1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7" dur="1000"/>
                                        <p:tgtEl>
                                          <p:spTgt spid="1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8" dur="1000" fill="hold"/>
                                        <p:tgtEl>
                                          <p:spTgt spid="1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9" dur="1000" fill="hold"/>
                                        <p:tgtEl>
                                          <p:spTgt spid="1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2" dur="1000"/>
                                        <p:tgtEl>
                                          <p:spTgt spid="1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3" dur="1000" fill="hold"/>
                                        <p:tgtEl>
                                          <p:spTgt spid="1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4" dur="1000" fill="hold"/>
                                        <p:tgtEl>
                                          <p:spTgt spid="1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7" dur="1000"/>
                                        <p:tgtEl>
                                          <p:spTgt spid="1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8" dur="1000" fill="hold"/>
                                        <p:tgtEl>
                                          <p:spTgt spid="1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9" dur="1000" fill="hold"/>
                                        <p:tgtEl>
                                          <p:spTgt spid="1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2" dur="1000"/>
                                        <p:tgtEl>
                                          <p:spTgt spid="1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3" dur="1000" fill="hold"/>
                                        <p:tgtEl>
                                          <p:spTgt spid="1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4" dur="1000" fill="hold"/>
                                        <p:tgtEl>
                                          <p:spTgt spid="1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7" dur="1000"/>
                                        <p:tgtEl>
                                          <p:spTgt spid="1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8" dur="1000" fill="hold"/>
                                        <p:tgtEl>
                                          <p:spTgt spid="1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9" dur="1000" fill="hold"/>
                                        <p:tgtEl>
                                          <p:spTgt spid="1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2" dur="1000"/>
                                        <p:tgtEl>
                                          <p:spTgt spid="10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3" dur="100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4" dur="100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7" dur="1000"/>
                                        <p:tgtEl>
                                          <p:spTgt spid="10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8" dur="1000" fill="hold"/>
                                        <p:tgtEl>
                                          <p:spTgt spid="1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9" dur="1000" fill="hold"/>
                                        <p:tgtEl>
                                          <p:spTgt spid="1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2" dur="1000"/>
                                        <p:tgtEl>
                                          <p:spTgt spid="10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3" dur="1000" fill="hold"/>
                                        <p:tgtEl>
                                          <p:spTgt spid="1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4" dur="1000" fill="hold"/>
                                        <p:tgtEl>
                                          <p:spTgt spid="1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7" dur="1000"/>
                                        <p:tgtEl>
                                          <p:spTgt spid="1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8" dur="1000" fill="hold"/>
                                        <p:tgtEl>
                                          <p:spTgt spid="1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9" dur="1000" fill="hold"/>
                                        <p:tgtEl>
                                          <p:spTgt spid="1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2" dur="1000"/>
                                        <p:tgtEl>
                                          <p:spTgt spid="10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3" dur="1000" fill="hold"/>
                                        <p:tgtEl>
                                          <p:spTgt spid="1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4" dur="1000" fill="hold"/>
                                        <p:tgtEl>
                                          <p:spTgt spid="1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7" dur="1000"/>
                                        <p:tgtEl>
                                          <p:spTgt spid="10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8" dur="1000" fill="hold"/>
                                        <p:tgtEl>
                                          <p:spTgt spid="1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9" dur="1000" fill="hold"/>
                                        <p:tgtEl>
                                          <p:spTgt spid="1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2" dur="1000"/>
                                        <p:tgtEl>
                                          <p:spTgt spid="10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3" dur="1000" fill="hold"/>
                                        <p:tgtEl>
                                          <p:spTgt spid="1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4" dur="1000" fill="hold"/>
                                        <p:tgtEl>
                                          <p:spTgt spid="1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7" dur="1000"/>
                                        <p:tgtEl>
                                          <p:spTgt spid="10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8" dur="1000" fill="hold"/>
                                        <p:tgtEl>
                                          <p:spTgt spid="1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9" dur="1000" fill="hold"/>
                                        <p:tgtEl>
                                          <p:spTgt spid="1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2" dur="1000"/>
                                        <p:tgtEl>
                                          <p:spTgt spid="10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3" dur="1000" fill="hold"/>
                                        <p:tgtEl>
                                          <p:spTgt spid="1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4" dur="1000" fill="hold"/>
                                        <p:tgtEl>
                                          <p:spTgt spid="1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7" dur="1000"/>
                                        <p:tgtEl>
                                          <p:spTgt spid="10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8" dur="1000" fill="hold"/>
                                        <p:tgtEl>
                                          <p:spTgt spid="1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9" dur="1000" fill="hold"/>
                                        <p:tgtEl>
                                          <p:spTgt spid="1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2" dur="1000"/>
                                        <p:tgtEl>
                                          <p:spTgt spid="10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3" dur="1000" fill="hold"/>
                                        <p:tgtEl>
                                          <p:spTgt spid="1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4" dur="1000" fill="hold"/>
                                        <p:tgtEl>
                                          <p:spTgt spid="1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7" dur="1000"/>
                                        <p:tgtEl>
                                          <p:spTgt spid="10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8" dur="1000" fill="hold"/>
                                        <p:tgtEl>
                                          <p:spTgt spid="1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9" dur="1000" fill="hold"/>
                                        <p:tgtEl>
                                          <p:spTgt spid="1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2" dur="1000"/>
                                        <p:tgtEl>
                                          <p:spTgt spid="10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3" dur="1000" fill="hold"/>
                                        <p:tgtEl>
                                          <p:spTgt spid="1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4" dur="1000" fill="hold"/>
                                        <p:tgtEl>
                                          <p:spTgt spid="1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7" dur="1000"/>
                                        <p:tgtEl>
                                          <p:spTgt spid="1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8" dur="100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9" dur="100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2" dur="1000"/>
                                        <p:tgtEl>
                                          <p:spTgt spid="1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3" dur="1000" fill="hold"/>
                                        <p:tgtEl>
                                          <p:spTgt spid="1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4" dur="1000" fill="hold"/>
                                        <p:tgtEl>
                                          <p:spTgt spid="1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7" dur="1000"/>
                                        <p:tgtEl>
                                          <p:spTgt spid="1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8" dur="1000" fill="hold"/>
                                        <p:tgtEl>
                                          <p:spTgt spid="1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9" dur="1000" fill="hold"/>
                                        <p:tgtEl>
                                          <p:spTgt spid="1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2" dur="1000"/>
                                        <p:tgtEl>
                                          <p:spTgt spid="1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3" dur="1000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4" dur="1000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7" dur="1000"/>
                                        <p:tgtEl>
                                          <p:spTgt spid="1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8" dur="100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9" dur="100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2" dur="1000"/>
                                        <p:tgtEl>
                                          <p:spTgt spid="1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3" dur="1000" fill="hold"/>
                                        <p:tgtEl>
                                          <p:spTgt spid="1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4" dur="1000" fill="hold"/>
                                        <p:tgtEl>
                                          <p:spTgt spid="1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7" dur="1000"/>
                                        <p:tgtEl>
                                          <p:spTgt spid="1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8" dur="1000" fill="hold"/>
                                        <p:tgtEl>
                                          <p:spTgt spid="1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9" dur="1000" fill="hold"/>
                                        <p:tgtEl>
                                          <p:spTgt spid="1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2" dur="1000"/>
                                        <p:tgtEl>
                                          <p:spTgt spid="1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3" dur="1000" fill="hold"/>
                                        <p:tgtEl>
                                          <p:spTgt spid="1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4" dur="1000" fill="hold"/>
                                        <p:tgtEl>
                                          <p:spTgt spid="1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7" dur="10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8" dur="1000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9" dur="1000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2" dur="1000"/>
                                        <p:tgtEl>
                                          <p:spTgt spid="1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3" dur="1000" fill="hold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4" dur="1000" fill="hold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7" dur="1000"/>
                                        <p:tgtEl>
                                          <p:spTgt spid="1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8" dur="1000" fill="hold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9" dur="1000" fill="hold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2" dur="10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3" dur="1000" fill="hold"/>
                                        <p:tgtEl>
                                          <p:spTgt spid="1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4" dur="1000" fill="hold"/>
                                        <p:tgtEl>
                                          <p:spTgt spid="1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5" fill="hold">
                      <p:stCondLst>
                        <p:cond delay="indefinite"/>
                      </p:stCondLst>
                      <p:childTnLst>
                        <p:par>
                          <p:cTn id="966" fill="hold">
                            <p:stCondLst>
                              <p:cond delay="0"/>
                            </p:stCondLst>
                            <p:childTnLst>
                              <p:par>
                                <p:cTn id="9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9" dur="1000"/>
                                        <p:tgtEl>
                                          <p:spTgt spid="1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0" dur="1000" fill="hold"/>
                                        <p:tgtEl>
                                          <p:spTgt spid="1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1" dur="1000" fill="hold"/>
                                        <p:tgtEl>
                                          <p:spTgt spid="1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4" dur="1000"/>
                                        <p:tgtEl>
                                          <p:spTgt spid="1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5" dur="1000" fill="hold"/>
                                        <p:tgtEl>
                                          <p:spTgt spid="1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6" dur="1000" fill="hold"/>
                                        <p:tgtEl>
                                          <p:spTgt spid="1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9" dur="1000"/>
                                        <p:tgtEl>
                                          <p:spTgt spid="1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0" dur="1000" fill="hold"/>
                                        <p:tgtEl>
                                          <p:spTgt spid="1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1" dur="1000" fill="hold"/>
                                        <p:tgtEl>
                                          <p:spTgt spid="1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4" dur="1000"/>
                                        <p:tgtEl>
                                          <p:spTgt spid="1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5" dur="1000" fill="hold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6" dur="1000" fill="hold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" grpId="0"/>
      <p:bldP spid="922" grpId="0"/>
      <p:bldP spid="923" grpId="0"/>
      <p:bldP spid="924" grpId="0"/>
      <p:bldP spid="925" grpId="0" animBg="1"/>
      <p:bldP spid="926" grpId="0"/>
      <p:bldP spid="927" grpId="0" animBg="1"/>
      <p:bldP spid="928" grpId="0" animBg="1"/>
      <p:bldP spid="929" grpId="0"/>
      <p:bldP spid="930" grpId="0" animBg="1"/>
      <p:bldP spid="931" grpId="0"/>
      <p:bldP spid="932" grpId="0" animBg="1"/>
      <p:bldP spid="933" grpId="0"/>
      <p:bldP spid="934" grpId="0" animBg="1"/>
      <p:bldP spid="935" grpId="0"/>
      <p:bldP spid="936" grpId="0" animBg="1"/>
      <p:bldP spid="937" grpId="0"/>
      <p:bldP spid="938" grpId="0" animBg="1"/>
      <p:bldP spid="939" grpId="0"/>
      <p:bldP spid="940" grpId="0" animBg="1"/>
      <p:bldP spid="941" grpId="0"/>
      <p:bldP spid="942" grpId="0" animBg="1"/>
      <p:bldP spid="943" grpId="0"/>
      <p:bldP spid="944" grpId="0" animBg="1"/>
      <p:bldP spid="945" grpId="0"/>
      <p:bldP spid="946" grpId="0" animBg="1"/>
      <p:bldP spid="947" grpId="0"/>
      <p:bldP spid="948" grpId="0" animBg="1"/>
      <p:bldP spid="949" grpId="0"/>
      <p:bldP spid="950" grpId="0" animBg="1"/>
      <p:bldP spid="951" grpId="0"/>
      <p:bldP spid="952" grpId="0" animBg="1"/>
      <p:bldP spid="953" grpId="0"/>
      <p:bldP spid="954" grpId="0" animBg="1"/>
      <p:bldP spid="955" grpId="0"/>
      <p:bldP spid="956" grpId="0" animBg="1"/>
      <p:bldP spid="957" grpId="0"/>
      <p:bldP spid="958" grpId="0" animBg="1"/>
      <p:bldP spid="959" grpId="0"/>
      <p:bldP spid="960" grpId="0" animBg="1"/>
      <p:bldP spid="961" grpId="0"/>
      <p:bldP spid="962" grpId="0" animBg="1"/>
      <p:bldP spid="963" grpId="0"/>
      <p:bldP spid="964" grpId="0" animBg="1"/>
      <p:bldP spid="965" grpId="0"/>
      <p:bldP spid="966" grpId="0" animBg="1"/>
      <p:bldP spid="967" grpId="0" animBg="1"/>
      <p:bldP spid="968" grpId="0"/>
      <p:bldP spid="969" grpId="0" animBg="1"/>
      <p:bldP spid="970" grpId="0"/>
      <p:bldP spid="971" grpId="0" animBg="1"/>
      <p:bldP spid="972" grpId="0"/>
      <p:bldP spid="973" grpId="0" animBg="1"/>
      <p:bldP spid="974" grpId="0"/>
      <p:bldP spid="975" grpId="0" animBg="1"/>
      <p:bldP spid="976" grpId="0"/>
      <p:bldP spid="977" grpId="0" animBg="1"/>
      <p:bldP spid="978" grpId="0"/>
      <p:bldP spid="979" grpId="0" animBg="1"/>
      <p:bldP spid="980" grpId="0"/>
      <p:bldP spid="981" grpId="0" animBg="1"/>
      <p:bldP spid="982" grpId="0"/>
      <p:bldP spid="983" grpId="0" animBg="1"/>
      <p:bldP spid="984" grpId="0"/>
      <p:bldP spid="985" grpId="0" animBg="1"/>
      <p:bldP spid="986" grpId="0"/>
      <p:bldP spid="987" grpId="0" animBg="1"/>
      <p:bldP spid="988" grpId="0"/>
      <p:bldP spid="989" grpId="0" animBg="1"/>
      <p:bldP spid="990" grpId="0"/>
      <p:bldP spid="991" grpId="0" animBg="1"/>
      <p:bldP spid="992" grpId="0"/>
      <p:bldP spid="993" grpId="0" animBg="1"/>
      <p:bldP spid="994" grpId="0"/>
      <p:bldP spid="995" grpId="0" animBg="1"/>
      <p:bldP spid="996" grpId="0"/>
      <p:bldP spid="997" grpId="0" animBg="1"/>
      <p:bldP spid="998" grpId="0"/>
      <p:bldP spid="999" grpId="0" animBg="1"/>
      <p:bldP spid="1000" grpId="0"/>
      <p:bldP spid="1001" grpId="0" animBg="1"/>
      <p:bldP spid="1002" grpId="0"/>
      <p:bldP spid="1003" grpId="0" animBg="1"/>
      <p:bldP spid="1004" grpId="0"/>
      <p:bldP spid="1005" grpId="0" animBg="1"/>
      <p:bldP spid="1006" grpId="0"/>
      <p:bldP spid="1007" grpId="0" animBg="1"/>
      <p:bldP spid="1008" grpId="0"/>
      <p:bldP spid="1009" grpId="0" animBg="1"/>
      <p:bldP spid="1010" grpId="0" animBg="1"/>
      <p:bldP spid="1011" grpId="0"/>
      <p:bldP spid="1012" grpId="0" animBg="1"/>
      <p:bldP spid="1013" grpId="0"/>
      <p:bldP spid="1014" grpId="0" animBg="1"/>
      <p:bldP spid="1015" grpId="0"/>
      <p:bldP spid="1016" grpId="0" animBg="1"/>
      <p:bldP spid="1017" grpId="0"/>
      <p:bldP spid="1018" grpId="0" animBg="1"/>
      <p:bldP spid="1019" grpId="0"/>
      <p:bldP spid="1020" grpId="0" animBg="1"/>
      <p:bldP spid="1021" grpId="0"/>
      <p:bldP spid="1022" grpId="0" animBg="1"/>
      <p:bldP spid="1023" grpId="0"/>
      <p:bldP spid="1024" grpId="0" animBg="1"/>
      <p:bldP spid="1025" grpId="0"/>
      <p:bldP spid="1026" grpId="0" animBg="1"/>
      <p:bldP spid="1027" grpId="0"/>
      <p:bldP spid="1028" grpId="0" animBg="1"/>
      <p:bldP spid="1029" grpId="0"/>
      <p:bldP spid="1030" grpId="0" animBg="1"/>
      <p:bldP spid="1031" grpId="0"/>
      <p:bldP spid="1032" grpId="0" animBg="1"/>
      <p:bldP spid="1033" grpId="0"/>
      <p:bldP spid="1034" grpId="0" animBg="1"/>
      <p:bldP spid="1035" grpId="0"/>
      <p:bldP spid="1036" grpId="0" animBg="1"/>
      <p:bldP spid="1037" grpId="0"/>
      <p:bldP spid="1038" grpId="0" animBg="1"/>
      <p:bldP spid="1039" grpId="0"/>
      <p:bldP spid="1040" grpId="0" animBg="1"/>
      <p:bldP spid="1041" grpId="0"/>
      <p:bldP spid="1042" grpId="0" animBg="1"/>
      <p:bldP spid="1043" grpId="0"/>
      <p:bldP spid="1044" grpId="0" animBg="1"/>
      <p:bldP spid="1045" grpId="0"/>
      <p:bldP spid="1046" grpId="0" animBg="1"/>
      <p:bldP spid="1047" grpId="0"/>
      <p:bldP spid="1048" grpId="0" animBg="1"/>
      <p:bldP spid="1049" grpId="0"/>
      <p:bldP spid="1050" grpId="0" animBg="1"/>
      <p:bldP spid="1051" grpId="0"/>
      <p:bldP spid="1052" grpId="0" animBg="1"/>
      <p:bldP spid="1053" grpId="0"/>
      <p:bldP spid="1054" grpId="0" animBg="1"/>
      <p:bldP spid="1055" grpId="0" animBg="1"/>
      <p:bldP spid="1056" grpId="0" animBg="1"/>
      <p:bldP spid="1057" grpId="0"/>
      <p:bldP spid="1058" grpId="0" animBg="1"/>
      <p:bldP spid="1059" grpId="0"/>
      <p:bldP spid="1060" grpId="0" animBg="1"/>
      <p:bldP spid="1061" grpId="0"/>
      <p:bldP spid="1062" grpId="0" animBg="1"/>
      <p:bldP spid="1063" grpId="0"/>
      <p:bldP spid="1064" grpId="0" animBg="1"/>
      <p:bldP spid="1065" grpId="0"/>
      <p:bldP spid="1066" grpId="0" animBg="1"/>
      <p:bldP spid="1067" grpId="0"/>
      <p:bldP spid="1068" grpId="0" animBg="1"/>
      <p:bldP spid="1069" grpId="0"/>
      <p:bldP spid="1070" grpId="0" animBg="1"/>
      <p:bldP spid="1071" grpId="0"/>
      <p:bldP spid="1072" grpId="0" animBg="1"/>
      <p:bldP spid="1073" grpId="0"/>
      <p:bldP spid="1074" grpId="0" animBg="1"/>
      <p:bldP spid="1075" grpId="0"/>
      <p:bldP spid="1076" grpId="0" animBg="1"/>
      <p:bldP spid="1077" grpId="0" animBg="1"/>
      <p:bldP spid="1078" grpId="0" animBg="1"/>
      <p:bldP spid="1079" grpId="0" animBg="1"/>
      <p:bldP spid="1080" grpId="0" animBg="1"/>
      <p:bldP spid="1081" grpId="0" animBg="1"/>
      <p:bldP spid="1082" grpId="0" animBg="1"/>
      <p:bldP spid="1083" grpId="0" animBg="1"/>
      <p:bldP spid="1084" grpId="0" animBg="1"/>
      <p:bldP spid="1085" grpId="0" animBg="1"/>
      <p:bldP spid="1086" grpId="0" animBg="1"/>
      <p:bldP spid="1087" grpId="0" animBg="1"/>
      <p:bldP spid="1088" grpId="0" animBg="1"/>
      <p:bldP spid="1089" grpId="0" animBg="1"/>
      <p:bldP spid="1090" grpId="0" animBg="1"/>
      <p:bldP spid="1091" grpId="0" animBg="1"/>
      <p:bldP spid="1092" grpId="0" animBg="1"/>
      <p:bldP spid="1093" grpId="0" animBg="1"/>
      <p:bldP spid="1094" grpId="0" animBg="1"/>
      <p:bldP spid="1095" grpId="0" animBg="1"/>
      <p:bldP spid="1096" grpId="0" animBg="1"/>
      <p:bldP spid="1097" grpId="0" animBg="1"/>
      <p:bldP spid="1098" grpId="0" animBg="1"/>
      <p:bldP spid="1099" grpId="0" animBg="1"/>
      <p:bldP spid="1100" grpId="0" animBg="1"/>
      <p:bldP spid="1101" grpId="0" animBg="1"/>
      <p:bldP spid="1102" grpId="0" animBg="1"/>
      <p:bldP spid="1103" grpId="0"/>
      <p:bldP spid="1104" grpId="0"/>
      <p:bldP spid="1105" grpId="0"/>
      <p:bldP spid="1106" grpId="0"/>
      <p:bldP spid="1107" grpId="0"/>
      <p:bldP spid="1108" grpId="0"/>
      <p:bldP spid="1178" grpId="0"/>
      <p:bldP spid="117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23A07-8517-49F3-9DCC-4A4570E77CAB}" type="slidenum">
              <a:rPr lang="zh-TW" altLang="en-US" smtClean="0">
                <a:latin typeface="AGBenguiat Mon" pitchFamily="34" charset="0"/>
              </a:rPr>
              <a:pPr/>
              <a:t>4</a:t>
            </a:fld>
            <a:endParaRPr lang="zh-TW" altLang="en-US" dirty="0">
              <a:latin typeface="AGBenguiat Mon" pitchFamily="34" charset="0"/>
            </a:endParaRPr>
          </a:p>
        </p:txBody>
      </p:sp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101154255"/>
              </p:ext>
            </p:extLst>
          </p:nvPr>
        </p:nvGraphicFramePr>
        <p:xfrm>
          <a:off x="4" y="1520825"/>
          <a:ext cx="5114260" cy="2191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3384730515"/>
              </p:ext>
            </p:extLst>
          </p:nvPr>
        </p:nvGraphicFramePr>
        <p:xfrm>
          <a:off x="1" y="3871914"/>
          <a:ext cx="5177579" cy="19653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53643546"/>
              </p:ext>
            </p:extLst>
          </p:nvPr>
        </p:nvGraphicFramePr>
        <p:xfrm>
          <a:off x="5351794" y="1690215"/>
          <a:ext cx="4270878" cy="2112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Chart 11"/>
          <p:cNvGraphicFramePr/>
          <p:nvPr>
            <p:extLst>
              <p:ext uri="{D42A27DB-BD31-4B8C-83A1-F6EECF244321}">
                <p14:modId xmlns:p14="http://schemas.microsoft.com/office/powerpoint/2010/main" val="379419019"/>
              </p:ext>
            </p:extLst>
          </p:nvPr>
        </p:nvGraphicFramePr>
        <p:xfrm>
          <a:off x="5401841" y="3749395"/>
          <a:ext cx="4170779" cy="2326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956044" y="1447800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AGBenguiat Mon" pitchFamily="34" charset="0"/>
                <a:cs typeface="Times New Roman" pitchFamily="18" charset="0"/>
              </a:rPr>
              <a:t>SO</a:t>
            </a:r>
            <a:r>
              <a:rPr lang="en-US" sz="1200" b="1" dirty="0">
                <a:solidFill>
                  <a:srgbClr val="002060"/>
                </a:solidFill>
                <a:latin typeface="AGBenguiat Mon" pitchFamily="34" charset="0"/>
                <a:cs typeface="Times New Roman" pitchFamily="18" charset="0"/>
              </a:rPr>
              <a:t>2</a:t>
            </a:r>
            <a:endParaRPr lang="en-US" b="1" dirty="0">
              <a:solidFill>
                <a:srgbClr val="002060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6044" y="3810000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AGBenguiat Mon" pitchFamily="34" charset="0"/>
                <a:cs typeface="Times New Roman" pitchFamily="18" charset="0"/>
              </a:rPr>
              <a:t>NO</a:t>
            </a:r>
            <a:r>
              <a:rPr lang="en-US" sz="1200" b="1" dirty="0">
                <a:solidFill>
                  <a:srgbClr val="002060"/>
                </a:solidFill>
                <a:latin typeface="AGBenguiat Mon" pitchFamily="34" charset="0"/>
                <a:cs typeface="Times New Roman" pitchFamily="18" charset="0"/>
              </a:rPr>
              <a:t>2</a:t>
            </a:r>
            <a:endParaRPr lang="en-US" b="1" dirty="0">
              <a:solidFill>
                <a:srgbClr val="002060"/>
              </a:solidFill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34200" y="1562619"/>
            <a:ext cx="835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AGBenguiat Mon" pitchFamily="34" charset="0"/>
                <a:cs typeface="Times New Roman" pitchFamily="18" charset="0"/>
              </a:rPr>
              <a:t>PM10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010400" y="3733800"/>
            <a:ext cx="914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AGBenguiat Mon" pitchFamily="34" charset="0"/>
                <a:cs typeface="Times New Roman" pitchFamily="18" charset="0"/>
              </a:rPr>
              <a:t>PM2.5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438400" y="914400"/>
            <a:ext cx="47339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AGBenguiat Mon" pitchFamily="34" charset="0"/>
                <a:cs typeface="Times New Roman" pitchFamily="18" charset="0"/>
              </a:rPr>
              <a:t>SO2, NO2, PM10, PM2.5 yearly mean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341905" y="5867400"/>
            <a:ext cx="4870244" cy="369332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AGBenguiat Mon" pitchFamily="34" charset="0"/>
                <a:cs typeface="Times New Roman" pitchFamily="18" charset="0"/>
              </a:rPr>
              <a:t>Above standard during the last years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724400" y="228039"/>
            <a:ext cx="4953000" cy="4001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r"/>
            <a:r>
              <a:rPr lang="en-US" sz="2000" b="1" dirty="0">
                <a:solidFill>
                  <a:srgbClr val="002060"/>
                </a:solidFill>
                <a:latin typeface="AGBenguiat Mon" pitchFamily="34" charset="0"/>
                <a:cs typeface="Times New Roman" pitchFamily="18" charset="0"/>
              </a:rPr>
              <a:t>AIR QUALITY</a:t>
            </a:r>
            <a:endParaRPr lang="mn-MN" sz="2000" b="1" dirty="0">
              <a:solidFill>
                <a:srgbClr val="002060"/>
              </a:solidFill>
              <a:latin typeface="AGBenguiat Mon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1055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sony\Downloads\2005-2015so2.jpg">
            <a:extLst>
              <a:ext uri="{FF2B5EF4-FFF2-40B4-BE49-F238E27FC236}">
                <a16:creationId xmlns:a16="http://schemas.microsoft.com/office/drawing/2014/main" xmlns="" id="{E3C2C071-A8DD-4232-A411-AC7E88FC63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615" y="1639656"/>
            <a:ext cx="3862224" cy="1931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Users\sony\Downloads\2005-2015no2.jpg">
            <a:extLst>
              <a:ext uri="{FF2B5EF4-FFF2-40B4-BE49-F238E27FC236}">
                <a16:creationId xmlns:a16="http://schemas.microsoft.com/office/drawing/2014/main" xmlns="" id="{1E23C137-3C01-409C-96D4-48BA5A856A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846" y="1650287"/>
            <a:ext cx="3862226" cy="1931113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ctangle 11"/>
          <p:cNvSpPr/>
          <p:nvPr/>
        </p:nvSpPr>
        <p:spPr>
          <a:xfrm>
            <a:off x="552891" y="609600"/>
            <a:ext cx="91823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chemeClr val="tx2"/>
                </a:solidFill>
                <a:latin typeface="AGBenguiat Mon" pitchFamily="34" charset="0"/>
                <a:cs typeface="Times New Roman" pitchFamily="18" charset="0"/>
              </a:rPr>
              <a:t>Number of air quality stations</a:t>
            </a:r>
            <a:r>
              <a:rPr lang="mn-MN" sz="1600" b="1" dirty="0">
                <a:solidFill>
                  <a:schemeClr val="tx2"/>
                </a:solidFill>
                <a:latin typeface="AGBenguiat Mon" pitchFamily="34" charset="0"/>
                <a:cs typeface="Times New Roman" pitchFamily="18" charset="0"/>
              </a:rPr>
              <a:t>: 40 </a:t>
            </a:r>
          </a:p>
          <a:p>
            <a:r>
              <a:rPr lang="mn-MN" sz="1600" dirty="0">
                <a:latin typeface="AGBenguiat Mon" pitchFamily="34" charset="0"/>
                <a:cs typeface="Times New Roman" pitchFamily="18" charset="0"/>
              </a:rPr>
              <a:t>15</a:t>
            </a:r>
            <a:r>
              <a:rPr lang="en-US" sz="1600" dirty="0">
                <a:latin typeface="AGBenguiat Mon" pitchFamily="34" charset="0"/>
                <a:cs typeface="Times New Roman" pitchFamily="18" charset="0"/>
              </a:rPr>
              <a:t> stations in Ulaanbaatar</a:t>
            </a:r>
            <a:r>
              <a:rPr lang="mn-MN" sz="1600" dirty="0">
                <a:latin typeface="AGBenguiat Mon" pitchFamily="34" charset="0"/>
                <a:cs typeface="Times New Roman" pitchFamily="18" charset="0"/>
              </a:rPr>
              <a:t>, </a:t>
            </a:r>
            <a:r>
              <a:rPr lang="en-US" sz="1600" dirty="0">
                <a:latin typeface="AGBenguiat Mon" pitchFamily="34" charset="0"/>
                <a:cs typeface="Times New Roman" pitchFamily="18" charset="0"/>
              </a:rPr>
              <a:t>25 in provinces </a:t>
            </a:r>
          </a:p>
          <a:p>
            <a:r>
              <a:rPr lang="en-US" sz="1600" dirty="0">
                <a:latin typeface="AGBenguiat Mon" pitchFamily="34" charset="0"/>
                <a:cs typeface="Times New Roman" pitchFamily="18" charset="0"/>
              </a:rPr>
              <a:t>Monitoring</a:t>
            </a:r>
            <a:r>
              <a:rPr lang="mn-MN" sz="1600" dirty="0">
                <a:latin typeface="AGBenguiat Mon" pitchFamily="34" charset="0"/>
                <a:cs typeface="Times New Roman" pitchFamily="18" charset="0"/>
              </a:rPr>
              <a:t>: </a:t>
            </a:r>
            <a:r>
              <a:rPr lang="en-US" sz="1600" dirty="0">
                <a:latin typeface="AGBenguiat Mon" pitchFamily="34" charset="0"/>
                <a:cs typeface="Times New Roman" pitchFamily="18" charset="0"/>
              </a:rPr>
              <a:t>sulfur dioxide</a:t>
            </a:r>
            <a:r>
              <a:rPr lang="mn-MN" sz="1600" dirty="0">
                <a:latin typeface="AGBenguiat Mon" pitchFamily="34" charset="0"/>
                <a:cs typeface="Times New Roman" pitchFamily="18" charset="0"/>
              </a:rPr>
              <a:t> </a:t>
            </a:r>
            <a:r>
              <a:rPr lang="en-US" sz="1600" dirty="0">
                <a:latin typeface="AGBenguiat Mon" pitchFamily="34" charset="0"/>
                <a:cs typeface="Times New Roman" pitchFamily="18" charset="0"/>
              </a:rPr>
              <a:t>(SO2), nitrogen dioxides (NO2), PM10, PM2.5, carbon monoxide (CO) </a:t>
            </a:r>
            <a:endParaRPr lang="mn-MN" sz="1600" dirty="0">
              <a:latin typeface="AGBenguiat Mon" pitchFamily="34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 rot="16200000">
            <a:off x="103670" y="4845980"/>
            <a:ext cx="12907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Ulaanbaatar</a:t>
            </a:r>
            <a:endParaRPr lang="en-US" sz="1600" b="1" dirty="0">
              <a:solidFill>
                <a:schemeClr val="tx2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724400" y="228039"/>
            <a:ext cx="4953000" cy="4001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r"/>
            <a:r>
              <a:rPr lang="en-US" sz="2000" b="1" dirty="0">
                <a:solidFill>
                  <a:srgbClr val="002060"/>
                </a:solidFill>
                <a:latin typeface="AGBenguiat Mon" pitchFamily="34" charset="0"/>
                <a:cs typeface="Times New Roman" pitchFamily="18" charset="0"/>
              </a:rPr>
              <a:t>AIR QUALITY</a:t>
            </a:r>
            <a:endParaRPr lang="mn-MN" sz="2000" b="1" dirty="0">
              <a:solidFill>
                <a:srgbClr val="002060"/>
              </a:solidFill>
              <a:latin typeface="AGBenguiat Mon" pitchFamily="34" charset="0"/>
              <a:cs typeface="Times New Roman" pitchFamily="18" charset="0"/>
            </a:endParaRPr>
          </a:p>
        </p:txBody>
      </p:sp>
      <p:graphicFrame>
        <p:nvGraphicFramePr>
          <p:cNvPr id="26" name="Chart 25">
            <a:extLst>
              <a:ext uri="{FF2B5EF4-FFF2-40B4-BE49-F238E27FC236}">
                <a16:creationId xmlns:a16="http://schemas.microsoft.com/office/drawing/2014/main" xmlns="" id="{FBEF0782-3162-4816-991F-3937630CA8E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6742342"/>
              </p:ext>
            </p:extLst>
          </p:nvPr>
        </p:nvGraphicFramePr>
        <p:xfrm>
          <a:off x="5130732" y="3505200"/>
          <a:ext cx="3742507" cy="1621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7" name="Chart 26">
            <a:extLst>
              <a:ext uri="{FF2B5EF4-FFF2-40B4-BE49-F238E27FC236}">
                <a16:creationId xmlns:a16="http://schemas.microsoft.com/office/drawing/2014/main" xmlns="" id="{D65083BA-EFDD-4E13-BE66-2933A478DA2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008782"/>
              </p:ext>
            </p:extLst>
          </p:nvPr>
        </p:nvGraphicFramePr>
        <p:xfrm>
          <a:off x="5160916" y="5029200"/>
          <a:ext cx="3712323" cy="182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5" name="TextBox 24"/>
          <p:cNvSpPr txBox="1"/>
          <p:nvPr/>
        </p:nvSpPr>
        <p:spPr>
          <a:xfrm rot="20118407">
            <a:off x="7240067" y="3193431"/>
            <a:ext cx="2648256" cy="584775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2060"/>
                </a:solidFill>
                <a:latin typeface="AGBenguiat Mon" pitchFamily="34" charset="0"/>
                <a:cs typeface="Times New Roman" pitchFamily="18" charset="0"/>
              </a:rPr>
              <a:t>Above standard in winter</a:t>
            </a:r>
          </a:p>
        </p:txBody>
      </p:sp>
      <p:graphicFrame>
        <p:nvGraphicFramePr>
          <p:cNvPr id="28" name="Chart 27">
            <a:extLst>
              <a:ext uri="{FF2B5EF4-FFF2-40B4-BE49-F238E27FC236}">
                <a16:creationId xmlns:a16="http://schemas.microsoft.com/office/drawing/2014/main" xmlns="" id="{5674B410-5C6F-467E-A80B-BEFC29A35E0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3398760"/>
              </p:ext>
            </p:extLst>
          </p:nvPr>
        </p:nvGraphicFramePr>
        <p:xfrm>
          <a:off x="872739" y="3505200"/>
          <a:ext cx="4121729" cy="1621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9" name="Chart 28">
            <a:extLst>
              <a:ext uri="{FF2B5EF4-FFF2-40B4-BE49-F238E27FC236}">
                <a16:creationId xmlns:a16="http://schemas.microsoft.com/office/drawing/2014/main" xmlns="" id="{77598718-3D8D-4C1D-BA4F-B5F4C38E6BC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2155999"/>
              </p:ext>
            </p:extLst>
          </p:nvPr>
        </p:nvGraphicFramePr>
        <p:xfrm>
          <a:off x="872739" y="4876799"/>
          <a:ext cx="4111005" cy="17531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37449330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1688519" y="-49231"/>
            <a:ext cx="765745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en-US" sz="3200" b="1" cap="all" spc="75" dirty="0">
              <a:solidFill>
                <a:srgbClr val="19B49B"/>
              </a:solidFill>
              <a:latin typeface="AGBenguiat Mon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003201" y="298847"/>
            <a:ext cx="5674196" cy="61555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2000" b="1" cap="all" spc="75" dirty="0">
                <a:solidFill>
                  <a:srgbClr val="002060"/>
                </a:solidFill>
                <a:latin typeface="AGBenguiat Mon" pitchFamily="34" charset="0"/>
                <a:cs typeface="Times New Roman" pitchFamily="18" charset="0"/>
              </a:rPr>
              <a:t>One of reasons of air pollution: urbanization</a:t>
            </a:r>
            <a:r>
              <a:rPr lang="mn-MN" sz="2000" b="1" cap="all" spc="75" dirty="0">
                <a:solidFill>
                  <a:srgbClr val="002060"/>
                </a:solidFill>
                <a:latin typeface="AGBenguiat Mon" pitchFamily="34" charset="0"/>
                <a:cs typeface="Times New Roman" pitchFamily="18" charset="0"/>
              </a:rPr>
              <a:t>,</a:t>
            </a:r>
            <a:r>
              <a:rPr lang="en-US" sz="2000" b="1" cap="all" spc="75" dirty="0">
                <a:solidFill>
                  <a:srgbClr val="002060"/>
                </a:solidFill>
                <a:latin typeface="AGBenguiat Mon" pitchFamily="34" charset="0"/>
                <a:cs typeface="Times New Roman" pitchFamily="18" charset="0"/>
              </a:rPr>
              <a:t> density,</a:t>
            </a:r>
            <a:r>
              <a:rPr lang="mn-MN" sz="2000" b="1" cap="all" spc="75" dirty="0">
                <a:solidFill>
                  <a:srgbClr val="002060"/>
                </a:solidFill>
                <a:latin typeface="AGBenguiat Mon" pitchFamily="34" charset="0"/>
                <a:cs typeface="Times New Roman" pitchFamily="18" charset="0"/>
              </a:rPr>
              <a:t> </a:t>
            </a:r>
            <a:r>
              <a:rPr lang="en-US" sz="2000" b="1" cap="all" spc="75" dirty="0">
                <a:solidFill>
                  <a:srgbClr val="002060"/>
                </a:solidFill>
                <a:latin typeface="AGBenguiat Mon" pitchFamily="34" charset="0"/>
                <a:cs typeface="Times New Roman" pitchFamily="18" charset="0"/>
              </a:rPr>
              <a:t>migration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697549" y="1556067"/>
            <a:ext cx="1236326" cy="1501947"/>
            <a:chOff x="2887369" y="1371601"/>
            <a:chExt cx="1236326" cy="1501947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7369" y="1371601"/>
              <a:ext cx="1006079" cy="1238250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2971797" y="2504216"/>
              <a:ext cx="115189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200" b="1" spc="75" dirty="0">
                  <a:solidFill>
                    <a:srgbClr val="2980B9"/>
                  </a:solidFill>
                  <a:latin typeface="AGBenguiat Mon" pitchFamily="34" charset="0"/>
                  <a:cs typeface="Arial" panose="020B0604020202020204" pitchFamily="34" charset="0"/>
                </a:rPr>
                <a:t>Migration to Ulaanbaatar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664386" y="3505200"/>
            <a:ext cx="1387079" cy="1474238"/>
            <a:chOff x="5851921" y="1371600"/>
            <a:chExt cx="1387079" cy="1474238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1921" y="1371600"/>
              <a:ext cx="1006079" cy="1238250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5887074" y="2476506"/>
              <a:ext cx="1351926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200" b="1" spc="75" dirty="0">
                  <a:solidFill>
                    <a:srgbClr val="16A085"/>
                  </a:solidFill>
                  <a:latin typeface="AGBenguiat Mon" pitchFamily="34" charset="0"/>
                  <a:cs typeface="Arial" panose="020B0604020202020204" pitchFamily="34" charset="0"/>
                </a:rPr>
                <a:t>Migration from Ulaanbaatar</a:t>
              </a:r>
            </a:p>
          </p:txBody>
        </p:sp>
      </p:grpSp>
      <p:sp>
        <p:nvSpPr>
          <p:cNvPr id="4" name="Rectangle 3"/>
          <p:cNvSpPr/>
          <p:nvPr/>
        </p:nvSpPr>
        <p:spPr>
          <a:xfrm>
            <a:off x="457200" y="5562600"/>
            <a:ext cx="92201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GBenguiat Mon" pitchFamily="34" charset="0"/>
              </a:rPr>
              <a:t>Migration to Ulaanbaatar is postponed until 01 January 2020 </a:t>
            </a:r>
          </a:p>
          <a:p>
            <a:pPr algn="ctr"/>
            <a:r>
              <a:rPr lang="en-US" dirty="0">
                <a:latin typeface="AGBenguiat Mon" pitchFamily="34" charset="0"/>
              </a:rPr>
              <a:t>according to the City Governor’s order in 2017.</a:t>
            </a:r>
          </a:p>
        </p:txBody>
      </p:sp>
      <p:sp>
        <p:nvSpPr>
          <p:cNvPr id="5" name="Rectangle 4"/>
          <p:cNvSpPr/>
          <p:nvPr/>
        </p:nvSpPr>
        <p:spPr>
          <a:xfrm>
            <a:off x="3432465" y="1422137"/>
            <a:ext cx="47179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AGBenguiat Mon" pitchFamily="34" charset="0"/>
              </a:rPr>
              <a:t>2005		2010 	</a:t>
            </a:r>
            <a:r>
              <a:rPr lang="en-US" sz="2400" b="1" dirty="0" smtClean="0">
                <a:latin typeface="AGBenguiat Mon" pitchFamily="34" charset="0"/>
              </a:rPr>
              <a:t>	2018</a:t>
            </a:r>
            <a:endParaRPr lang="en-US" sz="2400" b="1" dirty="0">
              <a:latin typeface="AGBenguiat Mon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362784" y="2350212"/>
            <a:ext cx="45849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  <a:latin typeface="AGBenguiat Mon" pitchFamily="34" charset="0"/>
              </a:rPr>
              <a:t>30,207		39,701		6,328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392441" y="4369694"/>
            <a:ext cx="47003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  <a:latin typeface="AGBenguiat Mon" pitchFamily="34" charset="0"/>
              </a:rPr>
              <a:t>2,821		14,547		6,568 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4414560" y="2344285"/>
            <a:ext cx="2828782" cy="331591"/>
            <a:chOff x="3555211" y="2287711"/>
            <a:chExt cx="2828782" cy="331591"/>
          </a:xfrm>
        </p:grpSpPr>
        <p:sp>
          <p:nvSpPr>
            <p:cNvPr id="8" name="Notched Right Arrow 7"/>
            <p:cNvSpPr/>
            <p:nvPr/>
          </p:nvSpPr>
          <p:spPr>
            <a:xfrm rot="20365495">
              <a:off x="3555211" y="2287711"/>
              <a:ext cx="650401" cy="238879"/>
            </a:xfrm>
            <a:prstGeom prst="notchedRightArrow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GBenguiat Mon" pitchFamily="34" charset="0"/>
              </a:endParaRPr>
            </a:p>
          </p:txBody>
        </p:sp>
        <p:sp>
          <p:nvSpPr>
            <p:cNvPr id="16" name="Notched Right Arrow 15"/>
            <p:cNvSpPr/>
            <p:nvPr/>
          </p:nvSpPr>
          <p:spPr>
            <a:xfrm rot="1540672">
              <a:off x="5194395" y="2337305"/>
              <a:ext cx="1189598" cy="281997"/>
            </a:xfrm>
            <a:prstGeom prst="notchedRightArrow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GBenguiat Mon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407727" y="4392400"/>
            <a:ext cx="2566017" cy="255800"/>
            <a:chOff x="3548378" y="4340303"/>
            <a:chExt cx="2566017" cy="255800"/>
          </a:xfrm>
        </p:grpSpPr>
        <p:sp>
          <p:nvSpPr>
            <p:cNvPr id="17" name="Notched Right Arrow 16"/>
            <p:cNvSpPr/>
            <p:nvPr/>
          </p:nvSpPr>
          <p:spPr>
            <a:xfrm rot="20365495">
              <a:off x="3548378" y="4340303"/>
              <a:ext cx="650401" cy="199988"/>
            </a:xfrm>
            <a:prstGeom prst="notchedRightArrow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GBenguiat Mon" pitchFamily="34" charset="0"/>
              </a:endParaRPr>
            </a:p>
          </p:txBody>
        </p:sp>
        <p:sp>
          <p:nvSpPr>
            <p:cNvPr id="18" name="Notched Right Arrow 17"/>
            <p:cNvSpPr/>
            <p:nvPr/>
          </p:nvSpPr>
          <p:spPr>
            <a:xfrm rot="1540672">
              <a:off x="5463994" y="4340597"/>
              <a:ext cx="650401" cy="255506"/>
            </a:xfrm>
            <a:prstGeom prst="notchedRightArrow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GBenguiat Mon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7045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38400" y="203537"/>
            <a:ext cx="7467601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THE LAW ON PAYMENT OF AIR POLLUTION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6138306" y="2133600"/>
            <a:ext cx="3462894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mn-MN" sz="1700" dirty="0">
              <a:solidFill>
                <a:srgbClr val="002060"/>
              </a:solidFill>
              <a:latin typeface="AGBenguiat Mon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US" sz="17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Raw coal</a:t>
            </a:r>
            <a:r>
              <a:rPr lang="mn-MN" sz="17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 1-2 </a:t>
            </a:r>
            <a:r>
              <a:rPr lang="en-US" sz="17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MNT/kg</a:t>
            </a:r>
            <a:endParaRPr lang="mn-MN" sz="1700" dirty="0">
              <a:solidFill>
                <a:srgbClr val="002060"/>
              </a:solidFill>
              <a:latin typeface="AGBenguiat Mon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Ø"/>
            </a:pPr>
            <a:endParaRPr lang="mn-MN" sz="1700" dirty="0">
              <a:solidFill>
                <a:srgbClr val="002060"/>
              </a:solidFill>
              <a:latin typeface="AGBenguiat Mon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US" sz="17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Organic solvents </a:t>
            </a:r>
            <a:r>
              <a:rPr lang="mn-MN" sz="17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10-30</a:t>
            </a:r>
            <a:r>
              <a:rPr lang="en-US" sz="17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 MNT/kg</a:t>
            </a:r>
            <a:endParaRPr lang="mn-MN" sz="1700" dirty="0">
              <a:solidFill>
                <a:srgbClr val="002060"/>
              </a:solidFill>
              <a:latin typeface="AGBenguiat Mon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Ø"/>
            </a:pPr>
            <a:endParaRPr lang="mn-MN" sz="1700" dirty="0">
              <a:solidFill>
                <a:srgbClr val="002060"/>
              </a:solidFill>
              <a:latin typeface="AGBenguiat Mon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US" sz="17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CO from vehicles </a:t>
            </a:r>
            <a:r>
              <a:rPr lang="mn-MN" sz="17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1800-9500 </a:t>
            </a:r>
            <a:r>
              <a:rPr lang="en-US" sz="17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MNT/kg</a:t>
            </a:r>
          </a:p>
          <a:p>
            <a:pPr marL="285750" indent="-285750">
              <a:buFont typeface="Wingdings" pitchFamily="2" charset="2"/>
              <a:buChar char="Ø"/>
            </a:pPr>
            <a:endParaRPr lang="mn-MN" sz="1700" dirty="0">
              <a:solidFill>
                <a:srgbClr val="002060"/>
              </a:solidFill>
              <a:latin typeface="AGBenguiat Mon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US" sz="17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Air pollutants from big polluters </a:t>
            </a:r>
            <a:r>
              <a:rPr lang="mn-MN" sz="17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1-10 </a:t>
            </a:r>
            <a:r>
              <a:rPr lang="en-US" sz="1700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MNT/kg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8600" y="1504950"/>
            <a:ext cx="5791200" cy="413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47700" y="5855190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dirty="0">
                <a:latin typeface="AGBenguiat Mon" panose="020B7200000000000000" pitchFamily="34" charset="0"/>
                <a:cs typeface="Arial" panose="020B0604020202020204" pitchFamily="34" charset="0"/>
              </a:rPr>
              <a:t>ХБГ</a:t>
            </a:r>
            <a:r>
              <a:rPr lang="en-US" dirty="0">
                <a:latin typeface="AGBenguiat Mon" panose="020B7200000000000000" pitchFamily="34" charset="0"/>
                <a:cs typeface="Arial" panose="020B0604020202020204" pitchFamily="34" charset="0"/>
              </a:rPr>
              <a:t>-Expected performance</a:t>
            </a:r>
          </a:p>
        </p:txBody>
      </p:sp>
    </p:spTree>
    <p:extLst>
      <p:ext uri="{BB962C8B-B14F-4D97-AF65-F5344CB8AC3E}">
        <p14:creationId xmlns:p14="http://schemas.microsoft.com/office/powerpoint/2010/main" val="30854686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106"/>
            <a:ext cx="2324239" cy="566330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>
            <a:off x="219474" y="834470"/>
            <a:ext cx="2860278" cy="0"/>
          </a:xfrm>
          <a:prstGeom prst="line">
            <a:avLst/>
          </a:prstGeom>
          <a:ln w="88900" cmpd="sng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595687" y="843440"/>
            <a:ext cx="6048376" cy="0"/>
          </a:xfrm>
          <a:prstGeom prst="line">
            <a:avLst/>
          </a:prstGeom>
          <a:ln w="88900" cmpd="sng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3595688" y="175620"/>
            <a:ext cx="6186488" cy="4001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en-US" sz="2000" b="1" dirty="0">
                <a:solidFill>
                  <a:srgbClr val="0070C0"/>
                </a:solidFill>
                <a:latin typeface="AGBenguiat Mon" pitchFamily="34" charset="0"/>
                <a:cs typeface="Arial" panose="020B0604020202020204" pitchFamily="34" charset="0"/>
              </a:rPr>
              <a:t>BUDGET ON PAST ACTIONS</a:t>
            </a:r>
            <a:endParaRPr lang="mn-MN" sz="2000" b="1" dirty="0">
              <a:solidFill>
                <a:srgbClr val="0070C0"/>
              </a:solidFill>
              <a:latin typeface="AGBenguiat Mon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009416" y="1762435"/>
            <a:ext cx="5359032" cy="579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920"/>
              </a:lnSpc>
            </a:pPr>
            <a:r>
              <a:rPr lang="en-US" sz="2000" b="1" dirty="0">
                <a:solidFill>
                  <a:srgbClr val="FF0000"/>
                </a:solidFill>
                <a:latin typeface="AGBenguiat Mon" pitchFamily="34" charset="0"/>
                <a:cs typeface="Arial" panose="020B0604020202020204" pitchFamily="34" charset="0"/>
              </a:rPr>
              <a:t>Spent amount of money funded by foreign sources</a:t>
            </a:r>
            <a:endParaRPr lang="en-US" sz="2400" b="1" dirty="0">
              <a:solidFill>
                <a:srgbClr val="FF0000"/>
              </a:solidFill>
              <a:latin typeface="AGBenguiat Mon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56911" y="1752600"/>
            <a:ext cx="38669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AGBenguiat Mon" pitchFamily="34" charset="0"/>
                <a:cs typeface="Arial" panose="020B0604020202020204" pitchFamily="34" charset="0"/>
              </a:rPr>
              <a:t>Clean air fund /billion MNT/</a:t>
            </a:r>
          </a:p>
        </p:txBody>
      </p:sp>
      <p:sp>
        <p:nvSpPr>
          <p:cNvPr id="46" name="Rectangle 45"/>
          <p:cNvSpPr/>
          <p:nvPr/>
        </p:nvSpPr>
        <p:spPr>
          <a:xfrm>
            <a:off x="52417" y="6022481"/>
            <a:ext cx="2843183" cy="64079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200" i="1" dirty="0">
                <a:solidFill>
                  <a:schemeClr val="tx1"/>
                </a:solidFill>
                <a:latin typeface="AGBenguiat Mon" pitchFamily="34" charset="0"/>
                <a:cs typeface="Arial" panose="020B0604020202020204" pitchFamily="34" charset="0"/>
              </a:rPr>
              <a:t>*Source from the Ministry of Finance</a:t>
            </a:r>
          </a:p>
        </p:txBody>
      </p:sp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782464"/>
              </p:ext>
            </p:extLst>
          </p:nvPr>
        </p:nvGraphicFramePr>
        <p:xfrm>
          <a:off x="276545" y="2345385"/>
          <a:ext cx="3626622" cy="18422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Rectangle 12"/>
          <p:cNvSpPr/>
          <p:nvPr/>
        </p:nvSpPr>
        <p:spPr>
          <a:xfrm>
            <a:off x="16975" y="4345573"/>
            <a:ext cx="38669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Total</a:t>
            </a:r>
            <a:r>
              <a:rPr lang="mn-MN" sz="16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 93.45 </a:t>
            </a:r>
            <a:r>
              <a:rPr lang="en-US" sz="16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billion MNT</a:t>
            </a:r>
          </a:p>
        </p:txBody>
      </p:sp>
      <p:sp>
        <p:nvSpPr>
          <p:cNvPr id="9" name="Rectangle 8"/>
          <p:cNvSpPr/>
          <p:nvPr/>
        </p:nvSpPr>
        <p:spPr>
          <a:xfrm>
            <a:off x="3863368" y="4579592"/>
            <a:ext cx="390903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Courier New" pitchFamily="49" charset="0"/>
              <a:buChar char="o"/>
            </a:pPr>
            <a:r>
              <a:rPr lang="en-US" sz="165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Ulaanbaatar Clean air project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en-US" sz="165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UB air pollution capacity building, Phase I</a:t>
            </a:r>
            <a:r>
              <a:rPr lang="mn-MN" sz="165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,</a:t>
            </a:r>
            <a:r>
              <a:rPr lang="en-US" sz="165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II</a:t>
            </a:r>
            <a:r>
              <a:rPr lang="mn-MN" sz="165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,</a:t>
            </a:r>
            <a:r>
              <a:rPr lang="en-US" sz="165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III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sz="1650" b="1" dirty="0">
              <a:solidFill>
                <a:srgbClr val="002060"/>
              </a:solidFill>
              <a:latin typeface="AGBenguiat Mon" pitchFamily="34" charset="0"/>
              <a:cs typeface="Arial" panose="020B0604020202020204" pitchFamily="34" charset="0"/>
            </a:endParaRPr>
          </a:p>
        </p:txBody>
      </p:sp>
      <p:sp>
        <p:nvSpPr>
          <p:cNvPr id="26" name="Chevron 25"/>
          <p:cNvSpPr/>
          <p:nvPr/>
        </p:nvSpPr>
        <p:spPr>
          <a:xfrm>
            <a:off x="7783376" y="4713476"/>
            <a:ext cx="533400" cy="190500"/>
          </a:xfrm>
          <a:prstGeom prst="chevron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/>
        </p:nvSpPr>
        <p:spPr>
          <a:xfrm>
            <a:off x="7783376" y="5197408"/>
            <a:ext cx="533400" cy="190500"/>
          </a:xfrm>
          <a:prstGeom prst="chevron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606527"/>
              </p:ext>
            </p:extLst>
          </p:nvPr>
        </p:nvGraphicFramePr>
        <p:xfrm>
          <a:off x="8351177" y="4551239"/>
          <a:ext cx="1250023" cy="118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03648">
                <a:tc>
                  <a:txBody>
                    <a:bodyPr/>
                    <a:lstStyle/>
                    <a:p>
                      <a:r>
                        <a:rPr lang="mn-MN" sz="1200" b="1" dirty="0">
                          <a:solidFill>
                            <a:srgbClr val="002060"/>
                          </a:solidFill>
                          <a:latin typeface="AGBenguiat Mon" pitchFamily="34" charset="0"/>
                          <a:cs typeface="Arial" panose="020B0604020202020204" pitchFamily="34" charset="0"/>
                        </a:rPr>
                        <a:t>9,7 ЗТЭ</a:t>
                      </a:r>
                      <a:endParaRPr lang="en-US" sz="1200" b="1" dirty="0">
                        <a:solidFill>
                          <a:srgbClr val="002060"/>
                        </a:solidFill>
                        <a:latin typeface="AGBenguiat Mon" pitchFamily="34" charset="0"/>
                        <a:cs typeface="Arial" panose="020B0604020202020204" pitchFamily="34" charset="0"/>
                      </a:endParaRPr>
                    </a:p>
                  </a:txBody>
                  <a:tcPr marL="74295" marR="7429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mn-MN" sz="1200" b="1" dirty="0">
                          <a:solidFill>
                            <a:srgbClr val="002060"/>
                          </a:solidFill>
                          <a:latin typeface="AGBenguiat Mon" pitchFamily="34" charset="0"/>
                          <a:cs typeface="Arial" panose="020B0604020202020204" pitchFamily="34" charset="0"/>
                        </a:rPr>
                        <a:t>7,4 ЗТЭ</a:t>
                      </a:r>
                      <a:endParaRPr lang="en-US" sz="1200" b="1" dirty="0">
                        <a:solidFill>
                          <a:srgbClr val="002060"/>
                        </a:solidFill>
                        <a:latin typeface="AGBenguiat Mon" pitchFamily="34" charset="0"/>
                        <a:cs typeface="Arial" panose="020B0604020202020204" pitchFamily="34" charset="0"/>
                      </a:endParaRPr>
                    </a:p>
                  </a:txBody>
                  <a:tcPr marL="74295" marR="7429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7120">
                <a:tc>
                  <a:txBody>
                    <a:bodyPr/>
                    <a:lstStyle/>
                    <a:p>
                      <a:r>
                        <a:rPr lang="mn-MN" sz="1200" b="1" dirty="0">
                          <a:solidFill>
                            <a:srgbClr val="002060"/>
                          </a:solidFill>
                          <a:latin typeface="AGBenguiat Mon" pitchFamily="34" charset="0"/>
                          <a:cs typeface="Arial" panose="020B0604020202020204" pitchFamily="34" charset="0"/>
                        </a:rPr>
                        <a:t>850</a:t>
                      </a:r>
                      <a:r>
                        <a:rPr lang="mn-MN" sz="1200" b="1" baseline="0" dirty="0">
                          <a:solidFill>
                            <a:srgbClr val="002060"/>
                          </a:solidFill>
                          <a:latin typeface="AGBenguiat Mon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2060"/>
                          </a:solidFill>
                          <a:latin typeface="AGBenguiat Mon" pitchFamily="34" charset="0"/>
                          <a:cs typeface="Arial" panose="020B0604020202020204" pitchFamily="34" charset="0"/>
                        </a:rPr>
                        <a:t>mil</a:t>
                      </a:r>
                      <a:r>
                        <a:rPr lang="mn-MN" sz="1200" b="1" baseline="0" dirty="0">
                          <a:solidFill>
                            <a:srgbClr val="002060"/>
                          </a:solidFill>
                          <a:latin typeface="AGBenguiat Mon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i="0" kern="1200" dirty="0">
                          <a:solidFill>
                            <a:schemeClr val="dk1"/>
                          </a:solidFill>
                          <a:effectLst/>
                          <a:latin typeface="AGBenguiat Mon" pitchFamily="34" charset="0"/>
                          <a:ea typeface="+mn-ea"/>
                          <a:cs typeface="+mn-cs"/>
                        </a:rPr>
                        <a:t>¥</a:t>
                      </a:r>
                      <a:endParaRPr lang="en-US" sz="1200" b="1" dirty="0">
                        <a:solidFill>
                          <a:srgbClr val="002060"/>
                        </a:solidFill>
                        <a:latin typeface="AGBenguiat Mon" pitchFamily="34" charset="0"/>
                        <a:cs typeface="Arial" panose="020B0604020202020204" pitchFamily="34" charset="0"/>
                      </a:endParaRPr>
                    </a:p>
                  </a:txBody>
                  <a:tcPr marL="74295" marR="74295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mn-MN" sz="1200" b="1" dirty="0">
                          <a:solidFill>
                            <a:srgbClr val="002060"/>
                          </a:solidFill>
                          <a:latin typeface="AGBenguiat Mon" pitchFamily="34" charset="0"/>
                          <a:cs typeface="Arial" panose="020B0604020202020204" pitchFamily="34" charset="0"/>
                        </a:rPr>
                        <a:t>480 </a:t>
                      </a:r>
                      <a:r>
                        <a:rPr lang="en-US" sz="1200" b="1" dirty="0">
                          <a:solidFill>
                            <a:srgbClr val="002060"/>
                          </a:solidFill>
                          <a:latin typeface="AGBenguiat Mon" pitchFamily="34" charset="0"/>
                          <a:cs typeface="Arial" panose="020B0604020202020204" pitchFamily="34" charset="0"/>
                        </a:rPr>
                        <a:t>mil</a:t>
                      </a:r>
                      <a:r>
                        <a:rPr lang="mn-MN" sz="1200" b="1" baseline="0" dirty="0">
                          <a:solidFill>
                            <a:srgbClr val="002060"/>
                          </a:solidFill>
                          <a:latin typeface="AGBenguiat Mon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i="0" kern="1200" dirty="0">
                          <a:solidFill>
                            <a:schemeClr val="dk1"/>
                          </a:solidFill>
                          <a:effectLst/>
                          <a:latin typeface="AGBenguiat Mon" pitchFamily="34" charset="0"/>
                          <a:ea typeface="+mn-ea"/>
                          <a:cs typeface="+mn-cs"/>
                        </a:rPr>
                        <a:t>¥</a:t>
                      </a:r>
                      <a:endParaRPr lang="en-US" sz="1200" b="1" dirty="0">
                        <a:solidFill>
                          <a:srgbClr val="002060"/>
                        </a:solidFill>
                        <a:latin typeface="AGBenguiat Mon" pitchFamily="34" charset="0"/>
                        <a:cs typeface="Arial" panose="020B0604020202020204" pitchFamily="34" charset="0"/>
                      </a:endParaRPr>
                    </a:p>
                  </a:txBody>
                  <a:tcPr marL="74295" marR="74295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5" name="Rectangle 24"/>
          <p:cNvSpPr/>
          <p:nvPr/>
        </p:nvSpPr>
        <p:spPr>
          <a:xfrm rot="5400000">
            <a:off x="6574778" y="2379074"/>
            <a:ext cx="492443" cy="3617209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AGBenguiat Mon" pitchFamily="34" charset="0"/>
                <a:cs typeface="Arial" panose="020B0604020202020204" pitchFamily="34" charset="0"/>
              </a:rPr>
              <a:t>Now on action</a:t>
            </a:r>
            <a:endParaRPr lang="en-US" sz="2000" b="1" dirty="0"/>
          </a:p>
        </p:txBody>
      </p:sp>
      <p:sp>
        <p:nvSpPr>
          <p:cNvPr id="24" name="Rectangle 23"/>
          <p:cNvSpPr/>
          <p:nvPr/>
        </p:nvSpPr>
        <p:spPr>
          <a:xfrm>
            <a:off x="4439774" y="2605343"/>
            <a:ext cx="4949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mn-MN" sz="16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2008-2016 </a:t>
            </a:r>
            <a:r>
              <a:rPr lang="en-US" sz="16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total: </a:t>
            </a:r>
            <a:endParaRPr lang="mn-MN" sz="1600" b="1" dirty="0">
              <a:solidFill>
                <a:srgbClr val="002060"/>
              </a:solidFill>
              <a:latin typeface="AGBenguiat Mon" pitchFamily="34" charset="0"/>
              <a:cs typeface="Arial" panose="020B0604020202020204" pitchFamily="34" charset="0"/>
            </a:endParaRPr>
          </a:p>
          <a:p>
            <a:pPr marL="285750" indent="-285750">
              <a:buFont typeface="Courier New" pitchFamily="49" charset="0"/>
              <a:buChar char="o"/>
            </a:pPr>
            <a:r>
              <a:rPr lang="en-US" sz="16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104.7 million USD</a:t>
            </a:r>
            <a:endParaRPr lang="mn-MN" sz="1600" b="1" dirty="0">
              <a:solidFill>
                <a:srgbClr val="002060"/>
              </a:solidFill>
              <a:latin typeface="AGBenguiat Mon" pitchFamily="34" charset="0"/>
              <a:cs typeface="Arial" panose="020B0604020202020204" pitchFamily="34" charset="0"/>
            </a:endParaRPr>
          </a:p>
          <a:p>
            <a:pPr marL="285750" indent="-285750">
              <a:buFont typeface="Courier New" pitchFamily="49" charset="0"/>
              <a:buChar char="o"/>
            </a:pPr>
            <a:r>
              <a:rPr lang="mn-MN" sz="16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48.6 </a:t>
            </a:r>
            <a:r>
              <a:rPr lang="en-US" sz="1600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million USD </a:t>
            </a:r>
          </a:p>
        </p:txBody>
      </p:sp>
    </p:spTree>
    <p:extLst>
      <p:ext uri="{BB962C8B-B14F-4D97-AF65-F5344CB8AC3E}">
        <p14:creationId xmlns:p14="http://schemas.microsoft.com/office/powerpoint/2010/main" val="3536498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26" grpId="0" animBg="1"/>
      <p:bldP spid="27" grpId="0" animBg="1"/>
      <p:bldP spid="25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F6888A00-BD55-4194-91ED-C07E9AF10043}"/>
              </a:ext>
            </a:extLst>
          </p:cNvPr>
          <p:cNvGrpSpPr/>
          <p:nvPr/>
        </p:nvGrpSpPr>
        <p:grpSpPr>
          <a:xfrm>
            <a:off x="2289979" y="1141598"/>
            <a:ext cx="2640437" cy="1879747"/>
            <a:chOff x="3809667" y="1076082"/>
            <a:chExt cx="2437326" cy="1879747"/>
          </a:xfrm>
        </p:grpSpPr>
        <p:sp>
          <p:nvSpPr>
            <p:cNvPr id="9" name="Shape 1510">
              <a:extLst>
                <a:ext uri="{FF2B5EF4-FFF2-40B4-BE49-F238E27FC236}">
                  <a16:creationId xmlns:a16="http://schemas.microsoft.com/office/drawing/2014/main" xmlns="" id="{49288BE4-8856-434A-9BFA-DC329F3A2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3850" y="1250281"/>
              <a:ext cx="1853143" cy="1705548"/>
            </a:xfrm>
            <a:custGeom>
              <a:avLst/>
              <a:gdLst>
                <a:gd name="T0" fmla="*/ 47692627 w 21600"/>
                <a:gd name="T1" fmla="*/ 40390187 h 21600"/>
                <a:gd name="T2" fmla="*/ 47692627 w 21600"/>
                <a:gd name="T3" fmla="*/ 40390187 h 21600"/>
                <a:gd name="T4" fmla="*/ 47692627 w 21600"/>
                <a:gd name="T5" fmla="*/ 40390187 h 21600"/>
                <a:gd name="T6" fmla="*/ 47692627 w 21600"/>
                <a:gd name="T7" fmla="*/ 4039018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17023"/>
                  </a:moveTo>
                  <a:lnTo>
                    <a:pt x="12980" y="21600"/>
                  </a:lnTo>
                  <a:cubicBezTo>
                    <a:pt x="14119" y="17621"/>
                    <a:pt x="17535" y="14732"/>
                    <a:pt x="21572" y="14732"/>
                  </a:cubicBezTo>
                  <a:cubicBezTo>
                    <a:pt x="21581" y="14732"/>
                    <a:pt x="21591" y="14733"/>
                    <a:pt x="21600" y="14733"/>
                  </a:cubicBezTo>
                  <a:lnTo>
                    <a:pt x="21584" y="0"/>
                  </a:lnTo>
                  <a:cubicBezTo>
                    <a:pt x="21580" y="0"/>
                    <a:pt x="21576" y="0"/>
                    <a:pt x="21572" y="0"/>
                  </a:cubicBezTo>
                  <a:cubicBezTo>
                    <a:pt x="11494" y="0"/>
                    <a:pt x="2954" y="7143"/>
                    <a:pt x="0" y="17023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 w="889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38100" tIns="38100" rIns="38100" bIns="38100" anchor="ctr"/>
            <a:lstStyle/>
            <a:p>
              <a:endParaRPr lang="en-US">
                <a:latin typeface="Adobe Caslon Pro Bold" pitchFamily="18" charset="0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xmlns="" id="{45D183D7-D7A6-4656-9A5B-3B6393E28DE8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3809667" y="1076082"/>
              <a:ext cx="938818" cy="1585839"/>
              <a:chOff x="6038851" y="5181028"/>
              <a:chExt cx="835297" cy="1226511"/>
            </a:xfrm>
          </p:grpSpPr>
          <p:sp>
            <p:nvSpPr>
              <p:cNvPr id="12" name="Shape 2175">
                <a:extLst>
                  <a:ext uri="{FF2B5EF4-FFF2-40B4-BE49-F238E27FC236}">
                    <a16:creationId xmlns:a16="http://schemas.microsoft.com/office/drawing/2014/main" xmlns="" id="{EBA21E0A-3EFD-41ED-B950-85D80E526381}"/>
                  </a:ext>
                </a:extLst>
              </p:cNvPr>
              <p:cNvSpPr/>
              <p:nvPr/>
            </p:nvSpPr>
            <p:spPr>
              <a:xfrm flipH="1" flipV="1">
                <a:off x="6856554" y="5181028"/>
                <a:ext cx="17594" cy="1226511"/>
              </a:xfrm>
              <a:prstGeom prst="line">
                <a:avLst/>
              </a:prstGeom>
              <a:noFill/>
              <a:ln w="19050" cap="flat">
                <a:solidFill>
                  <a:schemeClr val="bg1">
                    <a:lumMod val="50000"/>
                  </a:schemeClr>
                </a:solidFill>
                <a:prstDash val="solid"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>
                  <a:solidFill>
                    <a:srgbClr val="000000"/>
                  </a:solidFill>
                  <a:latin typeface="Adobe Caslon Pro Bold" pitchFamily="18" charset="0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13" name="Shape 2176">
                <a:extLst>
                  <a:ext uri="{FF2B5EF4-FFF2-40B4-BE49-F238E27FC236}">
                    <a16:creationId xmlns:a16="http://schemas.microsoft.com/office/drawing/2014/main" xmlns="" id="{3CF5A90F-B316-4459-BFBB-4B72BFE03E8E}"/>
                  </a:ext>
                </a:extLst>
              </p:cNvPr>
              <p:cNvSpPr/>
              <p:nvPr/>
            </p:nvSpPr>
            <p:spPr>
              <a:xfrm flipH="1" flipV="1">
                <a:off x="6038851" y="5718459"/>
                <a:ext cx="817708" cy="2"/>
              </a:xfrm>
              <a:prstGeom prst="line">
                <a:avLst/>
              </a:prstGeom>
              <a:noFill/>
              <a:ln w="19050" cap="flat">
                <a:solidFill>
                  <a:schemeClr val="bg1">
                    <a:lumMod val="50000"/>
                  </a:schemeClr>
                </a:solidFill>
                <a:prstDash val="solid"/>
                <a:miter lim="400000"/>
                <a:tailEnd type="oval" w="med" len="med"/>
              </a:ln>
              <a:effectLst/>
            </p:spPr>
            <p:txBody>
              <a:bodyPr lIns="50800" tIns="50800" rIns="50800" bIns="50800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>
                  <a:solidFill>
                    <a:srgbClr val="000000"/>
                  </a:solidFill>
                  <a:latin typeface="Adobe Caslon Pro Bold" pitchFamily="18" charset="0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xmlns="" id="{0A3894DA-7D96-4EEE-ABE1-71214FA7A96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5035651" y="1770965"/>
              <a:ext cx="827889" cy="761954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2177F2C4-985D-4D4D-A330-EA0281C88ECC}"/>
              </a:ext>
            </a:extLst>
          </p:cNvPr>
          <p:cNvGrpSpPr/>
          <p:nvPr/>
        </p:nvGrpSpPr>
        <p:grpSpPr>
          <a:xfrm>
            <a:off x="4930416" y="1256390"/>
            <a:ext cx="3076941" cy="1740859"/>
            <a:chOff x="6242893" y="1214971"/>
            <a:chExt cx="2637587" cy="1740858"/>
          </a:xfrm>
        </p:grpSpPr>
        <p:sp>
          <p:nvSpPr>
            <p:cNvPr id="15" name="Shape 1498">
              <a:extLst>
                <a:ext uri="{FF2B5EF4-FFF2-40B4-BE49-F238E27FC236}">
                  <a16:creationId xmlns:a16="http://schemas.microsoft.com/office/drawing/2014/main" xmlns="" id="{1F631020-52E7-4EC2-B655-398F5FF1D0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2893" y="1250281"/>
              <a:ext cx="1851093" cy="1705548"/>
            </a:xfrm>
            <a:custGeom>
              <a:avLst/>
              <a:gdLst>
                <a:gd name="T0" fmla="*/ 47524517 w 21600"/>
                <a:gd name="T1" fmla="*/ 40459198 h 21600"/>
                <a:gd name="T2" fmla="*/ 47524517 w 21600"/>
                <a:gd name="T3" fmla="*/ 40459198 h 21600"/>
                <a:gd name="T4" fmla="*/ 47524517 w 21600"/>
                <a:gd name="T5" fmla="*/ 40459198 h 21600"/>
                <a:gd name="T6" fmla="*/ 47524517 w 21600"/>
                <a:gd name="T7" fmla="*/ 4045919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6" y="14720"/>
                  </a:moveTo>
                  <a:cubicBezTo>
                    <a:pt x="4054" y="14734"/>
                    <a:pt x="7466" y="17624"/>
                    <a:pt x="8599" y="21600"/>
                  </a:cubicBezTo>
                  <a:lnTo>
                    <a:pt x="21600" y="17016"/>
                  </a:lnTo>
                  <a:cubicBezTo>
                    <a:pt x="18644" y="7144"/>
                    <a:pt x="10092" y="6"/>
                    <a:pt x="0" y="0"/>
                  </a:cubicBezTo>
                  <a:cubicBezTo>
                    <a:pt x="0" y="0"/>
                    <a:pt x="16" y="14720"/>
                    <a:pt x="16" y="14720"/>
                  </a:cubicBezTo>
                  <a:close/>
                </a:path>
              </a:pathLst>
            </a:custGeom>
            <a:solidFill>
              <a:srgbClr val="566577"/>
            </a:solidFill>
            <a:ln w="889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38100" tIns="38100" rIns="38100" bIns="38100" anchor="ctr"/>
            <a:lstStyle/>
            <a:p>
              <a:endParaRPr lang="en-US" sz="2000">
                <a:latin typeface="Adobe Caslon Pro Bold" pitchFamily="18" charset="0"/>
              </a:endParaRP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xmlns="" id="{F4302017-3305-42B3-9338-105DA8E46B4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759850" y="1214971"/>
              <a:ext cx="1120630" cy="1686336"/>
              <a:chOff x="6038850" y="5288453"/>
              <a:chExt cx="997061" cy="1304237"/>
            </a:xfrm>
          </p:grpSpPr>
          <p:sp>
            <p:nvSpPr>
              <p:cNvPr id="17" name="Shape 2175">
                <a:extLst>
                  <a:ext uri="{FF2B5EF4-FFF2-40B4-BE49-F238E27FC236}">
                    <a16:creationId xmlns:a16="http://schemas.microsoft.com/office/drawing/2014/main" xmlns="" id="{51625CC0-EC9A-404F-B0A2-0123C8B32CB4}"/>
                  </a:ext>
                </a:extLst>
              </p:cNvPr>
              <p:cNvSpPr/>
              <p:nvPr/>
            </p:nvSpPr>
            <p:spPr>
              <a:xfrm flipV="1">
                <a:off x="7031066" y="5288453"/>
                <a:ext cx="1" cy="1304237"/>
              </a:xfrm>
              <a:prstGeom prst="line">
                <a:avLst/>
              </a:prstGeom>
              <a:noFill/>
              <a:ln w="19050" cap="flat">
                <a:solidFill>
                  <a:schemeClr val="bg1">
                    <a:lumMod val="50000"/>
                  </a:schemeClr>
                </a:solidFill>
                <a:prstDash val="solid"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600">
                  <a:solidFill>
                    <a:srgbClr val="000000"/>
                  </a:solidFill>
                  <a:latin typeface="Adobe Caslon Pro Bold" pitchFamily="18" charset="0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18" name="Shape 2176">
                <a:extLst>
                  <a:ext uri="{FF2B5EF4-FFF2-40B4-BE49-F238E27FC236}">
                    <a16:creationId xmlns:a16="http://schemas.microsoft.com/office/drawing/2014/main" xmlns="" id="{A073FB68-41E5-4474-A594-A13445A32B97}"/>
                  </a:ext>
                </a:extLst>
              </p:cNvPr>
              <p:cNvSpPr/>
              <p:nvPr/>
            </p:nvSpPr>
            <p:spPr>
              <a:xfrm flipH="1" flipV="1">
                <a:off x="6038850" y="5718459"/>
                <a:ext cx="997061" cy="0"/>
              </a:xfrm>
              <a:prstGeom prst="line">
                <a:avLst/>
              </a:prstGeom>
              <a:noFill/>
              <a:ln w="19050" cap="flat">
                <a:solidFill>
                  <a:schemeClr val="bg1">
                    <a:lumMod val="50000"/>
                  </a:schemeClr>
                </a:solidFill>
                <a:prstDash val="solid"/>
                <a:miter lim="400000"/>
                <a:tailEnd type="oval" w="med" len="med"/>
              </a:ln>
              <a:effectLst/>
            </p:spPr>
            <p:txBody>
              <a:bodyPr lIns="50800" tIns="50800" rIns="50800" bIns="50800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600">
                  <a:solidFill>
                    <a:srgbClr val="000000"/>
                  </a:solidFill>
                  <a:latin typeface="Adobe Caslon Pro Bold" pitchFamily="18" charset="0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9D58C2DD-7B60-4D2C-8CC7-2A6C99707C72}"/>
              </a:ext>
            </a:extLst>
          </p:cNvPr>
          <p:cNvGrpSpPr/>
          <p:nvPr/>
        </p:nvGrpSpPr>
        <p:grpSpPr>
          <a:xfrm>
            <a:off x="5541642" y="2590800"/>
            <a:ext cx="2465711" cy="2530768"/>
            <a:chOff x="6661885" y="2499921"/>
            <a:chExt cx="2276040" cy="2530768"/>
          </a:xfrm>
        </p:grpSpPr>
        <p:sp>
          <p:nvSpPr>
            <p:cNvPr id="20" name="Shape 1501">
              <a:extLst>
                <a:ext uri="{FF2B5EF4-FFF2-40B4-BE49-F238E27FC236}">
                  <a16:creationId xmlns:a16="http://schemas.microsoft.com/office/drawing/2014/main" xmlns="" id="{7A26F465-8B17-413F-9BBC-67591AE66A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1885" y="2499921"/>
              <a:ext cx="1496454" cy="2241462"/>
            </a:xfrm>
            <a:custGeom>
              <a:avLst/>
              <a:gdLst>
                <a:gd name="T0" fmla="*/ 31063220 w 21600"/>
                <a:gd name="T1" fmla="*/ 65675809 h 21600"/>
                <a:gd name="T2" fmla="*/ 31063220 w 21600"/>
                <a:gd name="T3" fmla="*/ 65675809 h 21600"/>
                <a:gd name="T4" fmla="*/ 31063220 w 21600"/>
                <a:gd name="T5" fmla="*/ 65675809 h 21600"/>
                <a:gd name="T6" fmla="*/ 31063220 w 21600"/>
                <a:gd name="T7" fmla="*/ 6567580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4151" y="3598"/>
                  </a:moveTo>
                  <a:cubicBezTo>
                    <a:pt x="4473" y="4314"/>
                    <a:pt x="4647" y="5075"/>
                    <a:pt x="4647" y="5864"/>
                  </a:cubicBezTo>
                  <a:cubicBezTo>
                    <a:pt x="4647" y="8429"/>
                    <a:pt x="2813" y="10698"/>
                    <a:pt x="0" y="12090"/>
                  </a:cubicBezTo>
                  <a:lnTo>
                    <a:pt x="10027" y="21600"/>
                  </a:lnTo>
                  <a:cubicBezTo>
                    <a:pt x="17040" y="18086"/>
                    <a:pt x="21600" y="12395"/>
                    <a:pt x="21600" y="5970"/>
                  </a:cubicBezTo>
                  <a:cubicBezTo>
                    <a:pt x="21600" y="3886"/>
                    <a:pt x="21118" y="1880"/>
                    <a:pt x="20232" y="0"/>
                  </a:cubicBezTo>
                  <a:cubicBezTo>
                    <a:pt x="20232" y="0"/>
                    <a:pt x="4151" y="3598"/>
                    <a:pt x="4151" y="3598"/>
                  </a:cubicBezTo>
                  <a:close/>
                </a:path>
              </a:pathLst>
            </a:custGeom>
            <a:solidFill>
              <a:srgbClr val="9CBC58"/>
            </a:solidFill>
            <a:ln w="889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38100" tIns="38100" rIns="38100" bIns="38100" anchor="ctr"/>
            <a:lstStyle/>
            <a:p>
              <a:endParaRPr lang="en-US" sz="2000">
                <a:latin typeface="Adobe Caslon Pro Bold" pitchFamily="18" charset="0"/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xmlns="" id="{1E517FEF-4411-4030-9925-C9147A527EC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093988" y="3769654"/>
              <a:ext cx="843937" cy="1261035"/>
              <a:chOff x="6038848" y="5485396"/>
              <a:chExt cx="993722" cy="978723"/>
            </a:xfrm>
          </p:grpSpPr>
          <p:sp>
            <p:nvSpPr>
              <p:cNvPr id="23" name="Shape 2175">
                <a:extLst>
                  <a:ext uri="{FF2B5EF4-FFF2-40B4-BE49-F238E27FC236}">
                    <a16:creationId xmlns:a16="http://schemas.microsoft.com/office/drawing/2014/main" xmlns="" id="{F31B6436-4D26-4F93-BA4D-F2A36C19EC49}"/>
                  </a:ext>
                </a:extLst>
              </p:cNvPr>
              <p:cNvSpPr/>
              <p:nvPr/>
            </p:nvSpPr>
            <p:spPr>
              <a:xfrm flipH="1" flipV="1">
                <a:off x="7027742" y="5485396"/>
                <a:ext cx="4828" cy="978723"/>
              </a:xfrm>
              <a:prstGeom prst="line">
                <a:avLst/>
              </a:prstGeom>
              <a:noFill/>
              <a:ln w="19050" cap="flat">
                <a:solidFill>
                  <a:schemeClr val="bg1">
                    <a:lumMod val="50000"/>
                  </a:schemeClr>
                </a:solidFill>
                <a:prstDash val="solid"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600">
                  <a:solidFill>
                    <a:srgbClr val="000000"/>
                  </a:solidFill>
                  <a:latin typeface="Adobe Caslon Pro Bold" pitchFamily="18" charset="0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4" name="Shape 2176">
                <a:extLst>
                  <a:ext uri="{FF2B5EF4-FFF2-40B4-BE49-F238E27FC236}">
                    <a16:creationId xmlns:a16="http://schemas.microsoft.com/office/drawing/2014/main" xmlns="" id="{FA3F6A05-B5C0-4FA4-A1B5-EF5C717290D9}"/>
                  </a:ext>
                </a:extLst>
              </p:cNvPr>
              <p:cNvSpPr/>
              <p:nvPr/>
            </p:nvSpPr>
            <p:spPr>
              <a:xfrm flipH="1">
                <a:off x="6038848" y="5719276"/>
                <a:ext cx="993717" cy="0"/>
              </a:xfrm>
              <a:prstGeom prst="line">
                <a:avLst/>
              </a:prstGeom>
              <a:noFill/>
              <a:ln w="19050" cap="flat">
                <a:solidFill>
                  <a:schemeClr val="bg1">
                    <a:lumMod val="50000"/>
                  </a:schemeClr>
                </a:solidFill>
                <a:prstDash val="solid"/>
                <a:miter lim="400000"/>
                <a:tailEnd type="oval" w="med" len="med"/>
              </a:ln>
              <a:effectLst/>
            </p:spPr>
            <p:txBody>
              <a:bodyPr lIns="50800" tIns="50800" rIns="50800" bIns="50800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600">
                  <a:solidFill>
                    <a:srgbClr val="000000"/>
                  </a:solidFill>
                  <a:latin typeface="Adobe Caslon Pro Bold" pitchFamily="18" charset="0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xmlns="" id="{2FF431C6-EB53-483C-B352-DDDA682FAE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03261" y="3109521"/>
              <a:ext cx="779450" cy="778299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35A95792-2F04-4E87-9E2D-8FBE05953B6A}"/>
              </a:ext>
            </a:extLst>
          </p:cNvPr>
          <p:cNvGrpSpPr/>
          <p:nvPr/>
        </p:nvGrpSpPr>
        <p:grpSpPr>
          <a:xfrm>
            <a:off x="3788225" y="3927043"/>
            <a:ext cx="2471712" cy="1787959"/>
            <a:chOff x="5107228" y="3943131"/>
            <a:chExt cx="2281580" cy="1787958"/>
          </a:xfrm>
        </p:grpSpPr>
        <p:sp>
          <p:nvSpPr>
            <p:cNvPr id="26" name="Shape 1504">
              <a:extLst>
                <a:ext uri="{FF2B5EF4-FFF2-40B4-BE49-F238E27FC236}">
                  <a16:creationId xmlns:a16="http://schemas.microsoft.com/office/drawing/2014/main" xmlns="" id="{3F5D1D3C-E009-452D-B6EE-1B2B21AC91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7228" y="3943131"/>
              <a:ext cx="2281580" cy="1330756"/>
            </a:xfrm>
            <a:custGeom>
              <a:avLst/>
              <a:gdLst>
                <a:gd name="T0" fmla="*/ 72174623 w 21600"/>
                <a:gd name="T1" fmla="*/ 24550790 h 21600"/>
                <a:gd name="T2" fmla="*/ 72174623 w 21600"/>
                <a:gd name="T3" fmla="*/ 24550790 h 21600"/>
                <a:gd name="T4" fmla="*/ 72174623 w 21600"/>
                <a:gd name="T5" fmla="*/ 24550790 h 21600"/>
                <a:gd name="T6" fmla="*/ 72174623 w 21600"/>
                <a:gd name="T7" fmla="*/ 2455079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757" y="2356"/>
                  </a:moveTo>
                  <a:cubicBezTo>
                    <a:pt x="9192" y="2356"/>
                    <a:pt x="7742" y="1510"/>
                    <a:pt x="6552" y="72"/>
                  </a:cubicBezTo>
                  <a:lnTo>
                    <a:pt x="0" y="15661"/>
                  </a:lnTo>
                  <a:cubicBezTo>
                    <a:pt x="3028" y="19398"/>
                    <a:pt x="6742" y="21600"/>
                    <a:pt x="10757" y="21600"/>
                  </a:cubicBezTo>
                  <a:cubicBezTo>
                    <a:pt x="14810" y="21600"/>
                    <a:pt x="18557" y="19356"/>
                    <a:pt x="21600" y="15555"/>
                  </a:cubicBezTo>
                  <a:lnTo>
                    <a:pt x="15022" y="0"/>
                  </a:lnTo>
                  <a:cubicBezTo>
                    <a:pt x="13821" y="1481"/>
                    <a:pt x="12350" y="2356"/>
                    <a:pt x="10757" y="2356"/>
                  </a:cubicBezTo>
                </a:path>
              </a:pathLst>
            </a:custGeom>
            <a:solidFill>
              <a:srgbClr val="13A286"/>
            </a:solidFill>
            <a:ln w="889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38100" tIns="38100" rIns="38100" bIns="38100" anchor="ctr"/>
            <a:lstStyle/>
            <a:p>
              <a:endParaRPr lang="en-US" sz="2000">
                <a:latin typeface="Adobe Caslon Pro Bold" pitchFamily="18" charset="0"/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xmlns="" id="{58B6C69D-5E2D-475D-9EB5-2BFD334DC4CF}"/>
                </a:ext>
              </a:extLst>
            </p:cNvPr>
            <p:cNvGrpSpPr>
              <a:grpSpLocks/>
            </p:cNvGrpSpPr>
            <p:nvPr/>
          </p:nvGrpSpPr>
          <p:grpSpPr bwMode="auto">
            <a:xfrm rot="16200000" flipH="1">
              <a:off x="6012245" y="5209348"/>
              <a:ext cx="457200" cy="586282"/>
              <a:chOff x="6091799" y="5482227"/>
              <a:chExt cx="1001201" cy="453439"/>
            </a:xfrm>
          </p:grpSpPr>
          <p:sp>
            <p:nvSpPr>
              <p:cNvPr id="29" name="Shape 2175">
                <a:extLst>
                  <a:ext uri="{FF2B5EF4-FFF2-40B4-BE49-F238E27FC236}">
                    <a16:creationId xmlns:a16="http://schemas.microsoft.com/office/drawing/2014/main" xmlns="" id="{1D5494E0-35EC-4E36-A4FE-D9DE2885E7B5}"/>
                  </a:ext>
                </a:extLst>
              </p:cNvPr>
              <p:cNvSpPr/>
              <p:nvPr/>
            </p:nvSpPr>
            <p:spPr>
              <a:xfrm flipV="1">
                <a:off x="7093000" y="5482227"/>
                <a:ext cx="0" cy="453439"/>
              </a:xfrm>
              <a:prstGeom prst="line">
                <a:avLst/>
              </a:prstGeom>
              <a:noFill/>
              <a:ln w="19050" cap="flat">
                <a:solidFill>
                  <a:schemeClr val="bg1">
                    <a:lumMod val="50000"/>
                  </a:schemeClr>
                </a:solidFill>
                <a:prstDash val="solid"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600">
                  <a:solidFill>
                    <a:srgbClr val="000000"/>
                  </a:solidFill>
                  <a:latin typeface="Adobe Caslon Pro Bold" pitchFamily="18" charset="0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30" name="Shape 2176">
                <a:extLst>
                  <a:ext uri="{FF2B5EF4-FFF2-40B4-BE49-F238E27FC236}">
                    <a16:creationId xmlns:a16="http://schemas.microsoft.com/office/drawing/2014/main" xmlns="" id="{48194F64-6D34-4A55-A99B-F6B85320D60A}"/>
                  </a:ext>
                </a:extLst>
              </p:cNvPr>
              <p:cNvSpPr/>
              <p:nvPr/>
            </p:nvSpPr>
            <p:spPr>
              <a:xfrm flipH="1" flipV="1">
                <a:off x="6091799" y="5718457"/>
                <a:ext cx="959446" cy="0"/>
              </a:xfrm>
              <a:prstGeom prst="line">
                <a:avLst/>
              </a:prstGeom>
              <a:noFill/>
              <a:ln w="19050" cap="flat">
                <a:solidFill>
                  <a:schemeClr val="bg1">
                    <a:lumMod val="50000"/>
                  </a:schemeClr>
                </a:solidFill>
                <a:prstDash val="solid"/>
                <a:miter lim="400000"/>
                <a:tailEnd type="oval" w="med" len="med"/>
              </a:ln>
              <a:effectLst/>
            </p:spPr>
            <p:txBody>
              <a:bodyPr lIns="50800" tIns="50800" rIns="50800" bIns="50800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600">
                  <a:solidFill>
                    <a:srgbClr val="000000"/>
                  </a:solidFill>
                  <a:latin typeface="Adobe Caslon Pro Bold" pitchFamily="18" charset="0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xmlns="" id="{F573DC85-8727-4491-B74F-32571F4D4A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44561" y="4139677"/>
              <a:ext cx="772406" cy="771266"/>
            </a:xfrm>
            <a:prstGeom prst="rect">
              <a:avLst/>
            </a:prstGeom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FC2D2C59-B123-49A1-B03F-9C2F52C878EA}"/>
              </a:ext>
            </a:extLst>
          </p:cNvPr>
          <p:cNvGrpSpPr/>
          <p:nvPr/>
        </p:nvGrpSpPr>
        <p:grpSpPr>
          <a:xfrm>
            <a:off x="2385123" y="2649078"/>
            <a:ext cx="2082075" cy="2643719"/>
            <a:chOff x="3865857" y="2595040"/>
            <a:chExt cx="1934250" cy="2653668"/>
          </a:xfrm>
        </p:grpSpPr>
        <p:sp>
          <p:nvSpPr>
            <p:cNvPr id="32" name="Shape 1507">
              <a:extLst>
                <a:ext uri="{FF2B5EF4-FFF2-40B4-BE49-F238E27FC236}">
                  <a16:creationId xmlns:a16="http://schemas.microsoft.com/office/drawing/2014/main" xmlns="" id="{8337CE79-CEB3-4D9B-8D30-2D15C343C5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7502" y="2595040"/>
              <a:ext cx="1502605" cy="2183183"/>
            </a:xfrm>
            <a:custGeom>
              <a:avLst/>
              <a:gdLst>
                <a:gd name="T0" fmla="*/ 31324438 w 21600"/>
                <a:gd name="T1" fmla="*/ 66110570 h 21600"/>
                <a:gd name="T2" fmla="*/ 31324438 w 21600"/>
                <a:gd name="T3" fmla="*/ 66110570 h 21600"/>
                <a:gd name="T4" fmla="*/ 31324438 w 21600"/>
                <a:gd name="T5" fmla="*/ 66110570 h 21600"/>
                <a:gd name="T6" fmla="*/ 31324438 w 21600"/>
                <a:gd name="T7" fmla="*/ 6611057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5957"/>
                  </a:moveTo>
                  <a:cubicBezTo>
                    <a:pt x="0" y="12400"/>
                    <a:pt x="4597" y="18103"/>
                    <a:pt x="11654" y="21600"/>
                  </a:cubicBezTo>
                  <a:lnTo>
                    <a:pt x="21600" y="12100"/>
                  </a:lnTo>
                  <a:cubicBezTo>
                    <a:pt x="18748" y="10717"/>
                    <a:pt x="16882" y="8435"/>
                    <a:pt x="16882" y="5851"/>
                  </a:cubicBezTo>
                  <a:cubicBezTo>
                    <a:pt x="16882" y="5059"/>
                    <a:pt x="17057" y="4296"/>
                    <a:pt x="17382" y="3578"/>
                  </a:cubicBezTo>
                  <a:lnTo>
                    <a:pt x="1366" y="0"/>
                  </a:lnTo>
                  <a:cubicBezTo>
                    <a:pt x="480" y="1876"/>
                    <a:pt x="0" y="3878"/>
                    <a:pt x="0" y="5957"/>
                  </a:cubicBezTo>
                </a:path>
              </a:pathLst>
            </a:custGeom>
            <a:solidFill>
              <a:srgbClr val="CF324A"/>
            </a:solidFill>
            <a:ln w="889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38100" tIns="38100" rIns="38100" bIns="38100" anchor="ctr"/>
            <a:lstStyle/>
            <a:p>
              <a:endParaRPr lang="en-US" sz="2000">
                <a:latin typeface="Adobe Caslon Pro Bold" pitchFamily="18" charset="0"/>
              </a:endParaRP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xmlns="" id="{CCC56F17-47D3-43E8-ACDC-DAC1626EF10A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3865857" y="3950835"/>
              <a:ext cx="521835" cy="1297873"/>
              <a:chOff x="6038850" y="5626016"/>
              <a:chExt cx="630720" cy="1007314"/>
            </a:xfrm>
          </p:grpSpPr>
          <p:sp>
            <p:nvSpPr>
              <p:cNvPr id="34" name="Shape 2175">
                <a:extLst>
                  <a:ext uri="{FF2B5EF4-FFF2-40B4-BE49-F238E27FC236}">
                    <a16:creationId xmlns:a16="http://schemas.microsoft.com/office/drawing/2014/main" xmlns="" id="{DB1A54AC-870E-4403-B864-D04E588BBD5A}"/>
                  </a:ext>
                </a:extLst>
              </p:cNvPr>
              <p:cNvSpPr/>
              <p:nvPr/>
            </p:nvSpPr>
            <p:spPr>
              <a:xfrm flipH="1" flipV="1">
                <a:off x="6659660" y="5626016"/>
                <a:ext cx="9910" cy="1007314"/>
              </a:xfrm>
              <a:prstGeom prst="line">
                <a:avLst/>
              </a:prstGeom>
              <a:noFill/>
              <a:ln w="19050" cap="flat">
                <a:solidFill>
                  <a:schemeClr val="bg1">
                    <a:lumMod val="50000"/>
                  </a:schemeClr>
                </a:solidFill>
                <a:prstDash val="solid"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600">
                  <a:solidFill>
                    <a:srgbClr val="000000"/>
                  </a:solidFill>
                  <a:latin typeface="Adobe Caslon Pro Bold" pitchFamily="18" charset="0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35" name="Shape 2176">
                <a:extLst>
                  <a:ext uri="{FF2B5EF4-FFF2-40B4-BE49-F238E27FC236}">
                    <a16:creationId xmlns:a16="http://schemas.microsoft.com/office/drawing/2014/main" xmlns="" id="{B4CE8D28-B39E-4F3C-B2E9-AA03284CCE79}"/>
                  </a:ext>
                </a:extLst>
              </p:cNvPr>
              <p:cNvSpPr/>
              <p:nvPr/>
            </p:nvSpPr>
            <p:spPr>
              <a:xfrm flipH="1" flipV="1">
                <a:off x="6038850" y="5719276"/>
                <a:ext cx="608269" cy="0"/>
              </a:xfrm>
              <a:prstGeom prst="line">
                <a:avLst/>
              </a:prstGeom>
              <a:noFill/>
              <a:ln w="19050" cap="flat">
                <a:solidFill>
                  <a:schemeClr val="bg1">
                    <a:lumMod val="50000"/>
                  </a:schemeClr>
                </a:solidFill>
                <a:prstDash val="solid"/>
                <a:miter lim="400000"/>
                <a:tailEnd type="oval" w="med" len="med"/>
              </a:ln>
              <a:effectLst/>
            </p:spPr>
            <p:txBody>
              <a:bodyPr lIns="50800" tIns="50800" rIns="50800" bIns="50800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600">
                  <a:solidFill>
                    <a:srgbClr val="000000"/>
                  </a:solidFill>
                  <a:latin typeface="Adobe Caslon Pro Bold" pitchFamily="18" charset="0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sp>
        <p:nvSpPr>
          <p:cNvPr id="36" name="Rectangle 35"/>
          <p:cNvSpPr/>
          <p:nvPr/>
        </p:nvSpPr>
        <p:spPr>
          <a:xfrm>
            <a:off x="2475805" y="5715000"/>
            <a:ext cx="527583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>
              <a:defRPr/>
            </a:pPr>
            <a:r>
              <a:rPr lang="en-US" sz="1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Reduction of the air and environmental pollution by decreasing number of urban migrations through improved policy development on the urban planning,  infrastructure development and development of the rural cities</a:t>
            </a:r>
          </a:p>
        </p:txBody>
      </p:sp>
      <p:sp>
        <p:nvSpPr>
          <p:cNvPr id="37" name="Rectangle 36"/>
          <p:cNvSpPr/>
          <p:nvPr/>
        </p:nvSpPr>
        <p:spPr>
          <a:xfrm>
            <a:off x="8153401" y="4042856"/>
            <a:ext cx="160020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>
              <a:defRPr/>
            </a:pPr>
            <a:r>
              <a:rPr lang="en-US" sz="1400" b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Reduce the pollution</a:t>
            </a:r>
            <a:r>
              <a:rPr lang="mn-MN" sz="1400" b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source by introducing more eco-friendly technology and reduce the usage of raw coal </a:t>
            </a:r>
          </a:p>
        </p:txBody>
      </p:sp>
      <p:sp>
        <p:nvSpPr>
          <p:cNvPr id="38" name="Rectangle 37"/>
          <p:cNvSpPr/>
          <p:nvPr/>
        </p:nvSpPr>
        <p:spPr>
          <a:xfrm>
            <a:off x="8153400" y="1288428"/>
            <a:ext cx="1752603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>
              <a:defRPr/>
            </a:pPr>
            <a:r>
              <a:rPr lang="en-US" sz="14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Set up more complex and comprehensive actions towards reducing the emission from transport </a:t>
            </a:r>
          </a:p>
        </p:txBody>
      </p:sp>
      <p:sp>
        <p:nvSpPr>
          <p:cNvPr id="39" name="Rectangle 38"/>
          <p:cNvSpPr/>
          <p:nvPr/>
        </p:nvSpPr>
        <p:spPr>
          <a:xfrm>
            <a:off x="82550" y="3886200"/>
            <a:ext cx="212725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377">
              <a:defRPr/>
            </a:pPr>
            <a:r>
              <a:rPr lang="en-US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Improving the planning process of the management, coordination and financial aspects of the air and environmental pollution and create a system that encourage and incentivize pollution reduction activities</a:t>
            </a:r>
          </a:p>
        </p:txBody>
      </p:sp>
      <p:sp>
        <p:nvSpPr>
          <p:cNvPr id="40" name="Rectangle 39"/>
          <p:cNvSpPr/>
          <p:nvPr/>
        </p:nvSpPr>
        <p:spPr>
          <a:xfrm>
            <a:off x="10711" y="1066800"/>
            <a:ext cx="212288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377">
              <a:defRPr/>
            </a:pPr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Improvement and more public engagement to be more responsible and practice environmentally friendly lifestyle. </a:t>
            </a:r>
          </a:p>
          <a:p>
            <a:pPr algn="r" defTabSz="914377">
              <a:defRPr/>
            </a:pPr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Strengthening environmental pollution monitoring system  and encouraging high-quality research work </a:t>
            </a:r>
          </a:p>
        </p:txBody>
      </p:sp>
      <p:sp>
        <p:nvSpPr>
          <p:cNvPr id="41" name="Rectangle 40"/>
          <p:cNvSpPr/>
          <p:nvPr/>
        </p:nvSpPr>
        <p:spPr>
          <a:xfrm>
            <a:off x="3306429" y="3211453"/>
            <a:ext cx="5613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mn-MN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₮</a:t>
            </a:r>
            <a:endParaRPr lang="en-US" sz="4800" b="1" dirty="0">
              <a:solidFill>
                <a:schemeClr val="bg1"/>
              </a:solidFill>
              <a:latin typeface="Adobe Caslon Pro Bold" pitchFamily="18" charset="0"/>
              <a:cs typeface="Arial" panose="020B0604020202020204" pitchFamily="34" charset="0"/>
            </a:endParaRP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74895" y="1924410"/>
            <a:ext cx="785042" cy="478671"/>
          </a:xfrm>
          <a:prstGeom prst="rect">
            <a:avLst/>
          </a:prstGeom>
        </p:spPr>
      </p:pic>
      <p:sp>
        <p:nvSpPr>
          <p:cNvPr id="43" name="Rectangle 42"/>
          <p:cNvSpPr/>
          <p:nvPr/>
        </p:nvSpPr>
        <p:spPr>
          <a:xfrm>
            <a:off x="3618129" y="143469"/>
            <a:ext cx="6287871" cy="9233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en-US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NATIONAL PROGRAMME ON REDUCING AIR AND ENVIRONMENTAL POLLUTION </a:t>
            </a:r>
            <a:endParaRPr lang="mn-MN" b="1" dirty="0">
              <a:solidFill>
                <a:srgbClr val="002060"/>
              </a:solidFill>
              <a:latin typeface="AGBenguiat Mon" pitchFamily="34" charset="0"/>
              <a:cs typeface="Arial" panose="020B0604020202020204" pitchFamily="34" charset="0"/>
            </a:endParaRPr>
          </a:p>
          <a:p>
            <a:pPr algn="r"/>
            <a:r>
              <a:rPr lang="mn-MN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5 </a:t>
            </a:r>
            <a:r>
              <a:rPr lang="en-US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goals</a:t>
            </a:r>
            <a:r>
              <a:rPr lang="mn-MN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, </a:t>
            </a:r>
            <a:r>
              <a:rPr lang="en-US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over </a:t>
            </a:r>
            <a:r>
              <a:rPr lang="mn-MN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60 </a:t>
            </a:r>
            <a:r>
              <a:rPr lang="en-US" b="1" dirty="0">
                <a:solidFill>
                  <a:srgbClr val="002060"/>
                </a:solidFill>
                <a:latin typeface="AGBenguiat Mon" pitchFamily="34" charset="0"/>
                <a:cs typeface="Arial" panose="020B0604020202020204" pitchFamily="34" charset="0"/>
              </a:rPr>
              <a:t>actions.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6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5387</TotalTime>
  <Words>1173</Words>
  <Application>Microsoft Office PowerPoint</Application>
  <PresentationFormat>A4 Paper (210x297 mm)</PresentationFormat>
  <Paragraphs>286</Paragraphs>
  <Slides>25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41" baseType="lpstr">
      <vt:lpstr>Adobe Caslon Pro Bold</vt:lpstr>
      <vt:lpstr>AGBengaly Mon</vt:lpstr>
      <vt:lpstr>AGBenguiat Mon</vt:lpstr>
      <vt:lpstr>Arial</vt:lpstr>
      <vt:lpstr>Arial Bold</vt:lpstr>
      <vt:lpstr>Calibri</vt:lpstr>
      <vt:lpstr>Courier New</vt:lpstr>
      <vt:lpstr>GeosansLight</vt:lpstr>
      <vt:lpstr>Helvetica Light</vt:lpstr>
      <vt:lpstr>新細明體</vt:lpstr>
      <vt:lpstr>Roboto Black</vt:lpstr>
      <vt:lpstr>Roboto Condensed</vt:lpstr>
      <vt:lpstr>Roboto Condensed Light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205</cp:revision>
  <dcterms:created xsi:type="dcterms:W3CDTF">2019-09-03T05:03:16Z</dcterms:created>
  <dcterms:modified xsi:type="dcterms:W3CDTF">2019-10-29T07:19:11Z</dcterms:modified>
</cp:coreProperties>
</file>