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handoutMasterIdLst>
    <p:handoutMasterId r:id="rId17"/>
  </p:handoutMasterIdLst>
  <p:sldIdLst>
    <p:sldId id="1350" r:id="rId2"/>
    <p:sldId id="1599" r:id="rId3"/>
    <p:sldId id="1626" r:id="rId4"/>
    <p:sldId id="1628" r:id="rId5"/>
    <p:sldId id="1630" r:id="rId6"/>
    <p:sldId id="1631" r:id="rId7"/>
    <p:sldId id="1627" r:id="rId8"/>
    <p:sldId id="1632" r:id="rId9"/>
    <p:sldId id="1635" r:id="rId10"/>
    <p:sldId id="1640" r:id="rId11"/>
    <p:sldId id="1636" r:id="rId12"/>
    <p:sldId id="1637" r:id="rId13"/>
    <p:sldId id="1638" r:id="rId14"/>
    <p:sldId id="1639"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8" userDrawn="1">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urner, Jay" initials="T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BFBFBF"/>
    <a:srgbClr val="9999FF"/>
    <a:srgbClr val="FF66CC"/>
    <a:srgbClr val="CC99FF"/>
    <a:srgbClr val="FFFF21"/>
    <a:srgbClr val="CCCCFF"/>
    <a:srgbClr val="FFFFBD"/>
    <a:srgbClr val="D7C5FF"/>
    <a:srgbClr val="D4C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48" autoAdjust="0"/>
    <p:restoredTop sz="94095" autoAdjust="0"/>
  </p:normalViewPr>
  <p:slideViewPr>
    <p:cSldViewPr snapToGrid="0">
      <p:cViewPr varScale="1">
        <p:scale>
          <a:sx n="86" d="100"/>
          <a:sy n="86" d="100"/>
        </p:scale>
        <p:origin x="1470" y="60"/>
      </p:cViewPr>
      <p:guideLst>
        <p:guide orient="horz" pos="22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582"/>
    </p:cViewPr>
  </p:sorterViewPr>
  <p:notesViewPr>
    <p:cSldViewPr snapToGrid="0">
      <p:cViewPr varScale="1">
        <p:scale>
          <a:sx n="51" d="100"/>
          <a:sy n="51" d="100"/>
        </p:scale>
        <p:origin x="2008" y="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a:defRPr sz="1200"/>
            </a:lvl1pPr>
          </a:lstStyle>
          <a:p>
            <a:pPr>
              <a:defRPr/>
            </a:pPr>
            <a:r>
              <a:rPr lang="en-US"/>
              <a:t>Professional Fellows On-Demand: Mongolia Environment Program</a:t>
            </a:r>
          </a:p>
        </p:txBody>
      </p:sp>
      <p:sp>
        <p:nvSpPr>
          <p:cNvPr id="107523"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a:defRPr sz="1200"/>
            </a:lvl1pPr>
          </a:lstStyle>
          <a:p>
            <a:pPr>
              <a:defRPr/>
            </a:pPr>
            <a:endParaRPr lang="en-US"/>
          </a:p>
        </p:txBody>
      </p:sp>
      <p:sp>
        <p:nvSpPr>
          <p:cNvPr id="107524" name="Rectangle 4"/>
          <p:cNvSpPr>
            <a:spLocks noGrp="1" noChangeArrowheads="1"/>
          </p:cNvSpPr>
          <p:nvPr>
            <p:ph type="ftr" sz="quarter" idx="2"/>
          </p:nvPr>
        </p:nvSpPr>
        <p:spPr bwMode="auto">
          <a:xfrm>
            <a:off x="0" y="9118600"/>
            <a:ext cx="3170238" cy="481013"/>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a:defRPr sz="1200"/>
            </a:lvl1pPr>
          </a:lstStyle>
          <a:p>
            <a:pPr>
              <a:defRPr/>
            </a:pPr>
            <a:r>
              <a:rPr lang="en-US"/>
              <a:t>Jay Turner / July 11, 2019</a:t>
            </a:r>
          </a:p>
        </p:txBody>
      </p:sp>
      <p:sp>
        <p:nvSpPr>
          <p:cNvPr id="107525"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a:defRPr sz="1200"/>
            </a:lvl1pPr>
          </a:lstStyle>
          <a:p>
            <a:pPr>
              <a:defRPr/>
            </a:pPr>
            <a:fld id="{B4AF305A-11AB-4D20-A2E0-9698EE60F125}" type="slidenum">
              <a:rPr lang="en-US"/>
              <a:pPr>
                <a:defRPr/>
              </a:pPr>
              <a:t>‹#›</a:t>
            </a:fld>
            <a:endParaRPr lang="en-US"/>
          </a:p>
        </p:txBody>
      </p:sp>
    </p:spTree>
    <p:extLst>
      <p:ext uri="{BB962C8B-B14F-4D97-AF65-F5344CB8AC3E}">
        <p14:creationId xmlns:p14="http://schemas.microsoft.com/office/powerpoint/2010/main" val="367336692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8770" name="Rectangle 2"/>
          <p:cNvSpPr>
            <a:spLocks noGrp="1" noChangeArrowheads="1"/>
          </p:cNvSpPr>
          <p:nvPr>
            <p:ph type="hdr" sz="quarter"/>
          </p:nvPr>
        </p:nvSpPr>
        <p:spPr bwMode="auto">
          <a:xfrm>
            <a:off x="0" y="1"/>
            <a:ext cx="7189940" cy="477838"/>
          </a:xfrm>
          <a:prstGeom prst="rect">
            <a:avLst/>
          </a:prstGeom>
          <a:noFill/>
          <a:ln w="9525">
            <a:noFill/>
            <a:miter lim="800000"/>
            <a:headEnd/>
            <a:tailEnd/>
          </a:ln>
          <a:effectLst/>
        </p:spPr>
        <p:txBody>
          <a:bodyPr vert="horz" wrap="square" lIns="94851" tIns="47425" rIns="94851" bIns="47425" numCol="1" anchor="t" anchorCtr="0" compatLnSpc="1">
            <a:prstTxWarp prst="textNoShape">
              <a:avLst/>
            </a:prstTxWarp>
          </a:bodyPr>
          <a:lstStyle>
            <a:lvl1pPr defTabSz="947738">
              <a:defRPr lang="en-US" sz="1600" b="0" smtClean="0">
                <a:effectLst/>
              </a:defRPr>
            </a:lvl1pPr>
          </a:lstStyle>
          <a:p>
            <a:pPr>
              <a:defRPr/>
            </a:pPr>
            <a:r>
              <a:rPr lang="en-US"/>
              <a:t>Professional Fellows On-Demand: Mongolia Environment Program</a:t>
            </a:r>
            <a:endParaRPr lang="en-US" dirty="0"/>
          </a:p>
        </p:txBody>
      </p:sp>
      <p:sp>
        <p:nvSpPr>
          <p:cNvPr id="72708"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288773" name="Rectangle 5"/>
          <p:cNvSpPr>
            <a:spLocks noGrp="1" noChangeArrowheads="1"/>
          </p:cNvSpPr>
          <p:nvPr>
            <p:ph type="body" sz="quarter" idx="3"/>
          </p:nvPr>
        </p:nvSpPr>
        <p:spPr bwMode="auto">
          <a:xfrm>
            <a:off x="731838" y="4560888"/>
            <a:ext cx="5851525" cy="4321175"/>
          </a:xfrm>
          <a:prstGeom prst="rect">
            <a:avLst/>
          </a:prstGeom>
          <a:noFill/>
          <a:ln w="9525">
            <a:noFill/>
            <a:miter lim="800000"/>
            <a:headEnd/>
            <a:tailEnd/>
          </a:ln>
          <a:effectLst/>
        </p:spPr>
        <p:txBody>
          <a:bodyPr vert="horz" wrap="square" lIns="94851" tIns="47425" rIns="94851" bIns="474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05EDB7D6-48C3-4D73-92DE-0DB5DF7C7BF6}"/>
              </a:ext>
            </a:extLst>
          </p:cNvPr>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r>
              <a:rPr lang="en-US"/>
              <a:t>Jay Turner / July 11, 2019</a:t>
            </a:r>
            <a:endParaRPr lang="en-US" dirty="0"/>
          </a:p>
        </p:txBody>
      </p:sp>
      <p:sp>
        <p:nvSpPr>
          <p:cNvPr id="5" name="Slide Number Placeholder 4">
            <a:extLst>
              <a:ext uri="{FF2B5EF4-FFF2-40B4-BE49-F238E27FC236}">
                <a16:creationId xmlns:a16="http://schemas.microsoft.com/office/drawing/2014/main" id="{6BC390FF-EB5B-41AB-AD11-E4A5AB01788E}"/>
              </a:ext>
            </a:extLst>
          </p:cNvPr>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A0DD9982-F0A7-48F9-9E6C-787AA86F9F87}" type="slidenum">
              <a:rPr lang="en-US" smtClean="0"/>
              <a:t>‹#›</a:t>
            </a:fld>
            <a:endParaRPr lang="en-US"/>
          </a:p>
        </p:txBody>
      </p:sp>
    </p:spTree>
    <p:extLst>
      <p:ext uri="{BB962C8B-B14F-4D97-AF65-F5344CB8AC3E}">
        <p14:creationId xmlns:p14="http://schemas.microsoft.com/office/powerpoint/2010/main" val="4104086481"/>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2000"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30000"/>
      </a:spcBef>
      <a:spcAft>
        <a:spcPct val="0"/>
      </a:spcAft>
      <a:defRPr sz="2000"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30000"/>
      </a:spcBef>
      <a:spcAft>
        <a:spcPct val="0"/>
      </a:spcAft>
      <a:defRPr sz="2000"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30000"/>
      </a:spcBef>
      <a:spcAft>
        <a:spcPct val="0"/>
      </a:spcAft>
      <a:defRPr sz="2000"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30000"/>
      </a:spcBef>
      <a:spcAft>
        <a:spcPct val="0"/>
      </a:spcAft>
      <a:defRPr sz="2000"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xfrm>
            <a:off x="4143375" y="9118600"/>
            <a:ext cx="3170238" cy="481013"/>
          </a:xfrm>
          <a:prstGeom prst="rect">
            <a:avLst/>
          </a:prstGeom>
          <a:noFill/>
        </p:spPr>
        <p:txBody>
          <a:bodyPr/>
          <a:lstStyle/>
          <a:p>
            <a:fld id="{37661889-BA2C-4DE1-ABA3-5DAA5F6DA016}" type="slidenum">
              <a:rPr lang="en-US" smtClean="0"/>
              <a:pPr/>
              <a:t>1</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dirty="0"/>
          </a:p>
        </p:txBody>
      </p:sp>
      <p:sp>
        <p:nvSpPr>
          <p:cNvPr id="2" name="Footer Placeholder 1"/>
          <p:cNvSpPr>
            <a:spLocks noGrp="1"/>
          </p:cNvSpPr>
          <p:nvPr>
            <p:ph type="ftr" sz="quarter" idx="10"/>
          </p:nvPr>
        </p:nvSpPr>
        <p:spPr>
          <a:xfrm>
            <a:off x="0" y="9118600"/>
            <a:ext cx="3170238" cy="481013"/>
          </a:xfrm>
          <a:prstGeom prst="rect">
            <a:avLst/>
          </a:prstGeom>
        </p:spPr>
        <p:txBody>
          <a:bodyPr/>
          <a:lstStyle/>
          <a:p>
            <a:pPr>
              <a:defRPr/>
            </a:pPr>
            <a:r>
              <a:rPr lang="en-US"/>
              <a:t>Jay Turner / July 11, 2019</a:t>
            </a:r>
          </a:p>
        </p:txBody>
      </p:sp>
      <p:sp>
        <p:nvSpPr>
          <p:cNvPr id="3" name="Header Placeholder 2"/>
          <p:cNvSpPr>
            <a:spLocks noGrp="1"/>
          </p:cNvSpPr>
          <p:nvPr>
            <p:ph type="hdr" sz="quarter" idx="11"/>
          </p:nvPr>
        </p:nvSpPr>
        <p:spPr/>
        <p:txBody>
          <a:bodyPr/>
          <a:lstStyle/>
          <a:p>
            <a:pPr>
              <a:defRPr/>
            </a:pPr>
            <a:r>
              <a:rPr lang="en-US"/>
              <a:t>Professional Fellows On-Demand: Mongolia Environment Program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gap – this applies even to reference-grade monitors!</a:t>
            </a:r>
          </a:p>
          <a:p>
            <a:r>
              <a:rPr lang="en-US" dirty="0"/>
              <a:t>Last bullet, e.g. estimating exposure contrast across a city versus characterizing the effectiveness of an intervention within a specific building</a:t>
            </a:r>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11</a:t>
            </a:fld>
            <a:endParaRPr lang="en-US" dirty="0"/>
          </a:p>
        </p:txBody>
      </p:sp>
    </p:spTree>
    <p:extLst>
      <p:ext uri="{BB962C8B-B14F-4D97-AF65-F5344CB8AC3E}">
        <p14:creationId xmlns:p14="http://schemas.microsoft.com/office/powerpoint/2010/main" val="1549306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12</a:t>
            </a:fld>
            <a:endParaRPr lang="en-US" dirty="0"/>
          </a:p>
        </p:txBody>
      </p:sp>
    </p:spTree>
    <p:extLst>
      <p:ext uri="{BB962C8B-B14F-4D97-AF65-F5344CB8AC3E}">
        <p14:creationId xmlns:p14="http://schemas.microsoft.com/office/powerpoint/2010/main" val="2455829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13</a:t>
            </a:fld>
            <a:endParaRPr lang="en-US" dirty="0"/>
          </a:p>
        </p:txBody>
      </p:sp>
    </p:spTree>
    <p:extLst>
      <p:ext uri="{BB962C8B-B14F-4D97-AF65-F5344CB8AC3E}">
        <p14:creationId xmlns:p14="http://schemas.microsoft.com/office/powerpoint/2010/main" val="3765999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took this photo from an airplane departing UB.  You can see the power plant stacks above the inversion, but you cannot see the city below the inversion because of air pollution.  (For this case, the power plants do not significantly impact ground-level air quality in UB.)</a:t>
            </a:r>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a:t>Jay Turner / July 11, 2019</a:t>
            </a:r>
            <a:endParaRPr lang="en-US" dirty="0"/>
          </a:p>
        </p:txBody>
      </p:sp>
      <p:sp>
        <p:nvSpPr>
          <p:cNvPr id="6" name="Slide Number Placeholder 5">
            <a:extLst>
              <a:ext uri="{FF2B5EF4-FFF2-40B4-BE49-F238E27FC236}">
                <a16:creationId xmlns:a16="http://schemas.microsoft.com/office/drawing/2014/main" id="{677D5FD1-34B7-435D-84BD-6F12883C50DD}"/>
              </a:ext>
            </a:extLst>
          </p:cNvPr>
          <p:cNvSpPr>
            <a:spLocks noGrp="1"/>
          </p:cNvSpPr>
          <p:nvPr>
            <p:ph type="sldNum" sz="quarter" idx="5"/>
          </p:nvPr>
        </p:nvSpPr>
        <p:spPr/>
        <p:txBody>
          <a:bodyPr/>
          <a:lstStyle/>
          <a:p>
            <a:fld id="{A0DD9982-F0A7-48F9-9E6C-787AA86F9F87}" type="slidenum">
              <a:rPr lang="en-US" smtClean="0"/>
              <a:t>14</a:t>
            </a:fld>
            <a:endParaRPr lang="en-US"/>
          </a:p>
        </p:txBody>
      </p:sp>
    </p:spTree>
    <p:extLst>
      <p:ext uri="{BB962C8B-B14F-4D97-AF65-F5344CB8AC3E}">
        <p14:creationId xmlns:p14="http://schemas.microsoft.com/office/powerpoint/2010/main" val="2898748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2</a:t>
            </a:fld>
            <a:endParaRPr lang="en-US" dirty="0"/>
          </a:p>
        </p:txBody>
      </p:sp>
    </p:spTree>
    <p:extLst>
      <p:ext uri="{BB962C8B-B14F-4D97-AF65-F5344CB8AC3E}">
        <p14:creationId xmlns:p14="http://schemas.microsoft.com/office/powerpoint/2010/main" val="2546746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3</a:t>
            </a:fld>
            <a:endParaRPr lang="en-US" dirty="0"/>
          </a:p>
        </p:txBody>
      </p:sp>
    </p:spTree>
    <p:extLst>
      <p:ext uri="{BB962C8B-B14F-4D97-AF65-F5344CB8AC3E}">
        <p14:creationId xmlns:p14="http://schemas.microsoft.com/office/powerpoint/2010/main" val="2337327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4</a:t>
            </a:fld>
            <a:endParaRPr lang="en-US" dirty="0"/>
          </a:p>
        </p:txBody>
      </p:sp>
    </p:spTree>
    <p:extLst>
      <p:ext uri="{BB962C8B-B14F-4D97-AF65-F5344CB8AC3E}">
        <p14:creationId xmlns:p14="http://schemas.microsoft.com/office/powerpoint/2010/main" val="2075798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5</a:t>
            </a:fld>
            <a:endParaRPr lang="en-US" dirty="0"/>
          </a:p>
        </p:txBody>
      </p:sp>
    </p:spTree>
    <p:extLst>
      <p:ext uri="{BB962C8B-B14F-4D97-AF65-F5344CB8AC3E}">
        <p14:creationId xmlns:p14="http://schemas.microsoft.com/office/powerpoint/2010/main" val="638117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a:t>Jay Turner / July 11, 2019</a:t>
            </a:r>
            <a:endParaRPr lang="en-US" dirty="0"/>
          </a:p>
        </p:txBody>
      </p:sp>
      <p:sp>
        <p:nvSpPr>
          <p:cNvPr id="6" name="Slide Number Placeholder 5">
            <a:extLst>
              <a:ext uri="{FF2B5EF4-FFF2-40B4-BE49-F238E27FC236}">
                <a16:creationId xmlns:a16="http://schemas.microsoft.com/office/drawing/2014/main" id="{23A1A921-53FD-447A-B998-6987A3DF1395}"/>
              </a:ext>
            </a:extLst>
          </p:cNvPr>
          <p:cNvSpPr>
            <a:spLocks noGrp="1"/>
          </p:cNvSpPr>
          <p:nvPr>
            <p:ph type="sldNum" sz="quarter" idx="5"/>
          </p:nvPr>
        </p:nvSpPr>
        <p:spPr/>
        <p:txBody>
          <a:bodyPr/>
          <a:lstStyle/>
          <a:p>
            <a:fld id="{A0DD9982-F0A7-48F9-9E6C-787AA86F9F87}" type="slidenum">
              <a:rPr lang="en-US" smtClean="0"/>
              <a:t>6</a:t>
            </a:fld>
            <a:endParaRPr lang="en-US"/>
          </a:p>
        </p:txBody>
      </p:sp>
    </p:spTree>
    <p:extLst>
      <p:ext uri="{BB962C8B-B14F-4D97-AF65-F5344CB8AC3E}">
        <p14:creationId xmlns:p14="http://schemas.microsoft.com/office/powerpoint/2010/main" val="4186165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7</a:t>
            </a:fld>
            <a:endParaRPr lang="en-US" dirty="0"/>
          </a:p>
        </p:txBody>
      </p:sp>
    </p:spTree>
    <p:extLst>
      <p:ext uri="{BB962C8B-B14F-4D97-AF65-F5344CB8AC3E}">
        <p14:creationId xmlns:p14="http://schemas.microsoft.com/office/powerpoint/2010/main" val="2138301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THIS FIGURE IS TOO COMPLICATED!  RUFUS TO PROVIDE A FIGURE WITH JUST TWO LINES AND THE COLORS I REQUESTED</a:t>
            </a:r>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8</a:t>
            </a:fld>
            <a:endParaRPr lang="en-US" dirty="0"/>
          </a:p>
        </p:txBody>
      </p:sp>
    </p:spTree>
    <p:extLst>
      <p:ext uri="{BB962C8B-B14F-4D97-AF65-F5344CB8AC3E}">
        <p14:creationId xmlns:p14="http://schemas.microsoft.com/office/powerpoint/2010/main" val="1538870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Mobile measurements in UB – acknowledge previous work by Ryan Allen</a:t>
            </a:r>
          </a:p>
        </p:txBody>
      </p:sp>
      <p:sp>
        <p:nvSpPr>
          <p:cNvPr id="4" name="Header Placeholder 3"/>
          <p:cNvSpPr>
            <a:spLocks noGrp="1"/>
          </p:cNvSpPr>
          <p:nvPr>
            <p:ph type="hdr" sz="quarter"/>
          </p:nvPr>
        </p:nvSpPr>
        <p:spPr/>
        <p:txBody>
          <a:bodyPr/>
          <a:lstStyle/>
          <a:p>
            <a:pPr>
              <a:defRPr/>
            </a:pPr>
            <a:r>
              <a:rPr lang="en-US"/>
              <a:t>Professional Fellows On-Demand: Mongolia Environment Program</a:t>
            </a:r>
            <a:endParaRPr lang="en-US" dirty="0"/>
          </a:p>
        </p:txBody>
      </p:sp>
      <p:sp>
        <p:nvSpPr>
          <p:cNvPr id="5" name="Footer Placeholder 4"/>
          <p:cNvSpPr>
            <a:spLocks noGrp="1"/>
          </p:cNvSpPr>
          <p:nvPr>
            <p:ph type="ftr" sz="quarter" idx="4"/>
          </p:nvPr>
        </p:nvSpPr>
        <p:spPr>
          <a:xfrm>
            <a:off x="0" y="9118600"/>
            <a:ext cx="3170238" cy="481013"/>
          </a:xfrm>
          <a:prstGeom prst="rect">
            <a:avLst/>
          </a:prstGeom>
        </p:spPr>
        <p:txBody>
          <a:bodyPr/>
          <a:lstStyle/>
          <a:p>
            <a:pPr>
              <a:defRPr/>
            </a:pPr>
            <a:r>
              <a:rPr lang="en-US" dirty="0"/>
              <a:t>Jay Turner / July 11, 2019</a:t>
            </a:r>
          </a:p>
        </p:txBody>
      </p:sp>
      <p:sp>
        <p:nvSpPr>
          <p:cNvPr id="6" name="Slide Number Placeholder 5">
            <a:extLst>
              <a:ext uri="{FF2B5EF4-FFF2-40B4-BE49-F238E27FC236}">
                <a16:creationId xmlns:a16="http://schemas.microsoft.com/office/drawing/2014/main" id="{0B6D5666-B644-4351-8A88-7101512D0B31}"/>
              </a:ext>
            </a:extLst>
          </p:cNvPr>
          <p:cNvSpPr>
            <a:spLocks noGrp="1"/>
          </p:cNvSpPr>
          <p:nvPr>
            <p:ph type="sldNum" sz="quarter" idx="5"/>
          </p:nvPr>
        </p:nvSpPr>
        <p:spPr/>
        <p:txBody>
          <a:bodyPr/>
          <a:lstStyle/>
          <a:p>
            <a:fld id="{A0DD9982-F0A7-48F9-9E6C-787AA86F9F87}" type="slidenum">
              <a:rPr lang="en-US" smtClean="0"/>
              <a:t>9</a:t>
            </a:fld>
            <a:endParaRPr lang="en-US" dirty="0"/>
          </a:p>
        </p:txBody>
      </p:sp>
    </p:spTree>
    <p:extLst>
      <p:ext uri="{BB962C8B-B14F-4D97-AF65-F5344CB8AC3E}">
        <p14:creationId xmlns:p14="http://schemas.microsoft.com/office/powerpoint/2010/main" val="2496539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DBD94-6FFF-4B66-8217-F8B773E9702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ED2D277-F4BC-4F8C-85B7-458FA1952B5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18F5095-AEBE-4411-8ADC-950E6DDA916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3EED0095-7AD4-4E30-AD2D-4187CF753BDA}"/>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ECF966DD-0930-450A-9BD6-0C806C678546}"/>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15329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6459F-7FE5-4F49-8CAE-A5948B279F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603731-7125-41E5-A2B0-779960D113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12DDB9-A080-48F9-9872-46E5DD9D75F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5A7C0E98-E77B-44BA-8C3E-8F5A00D835B1}"/>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93ED40FF-5913-4131-8F76-33FA67EEB108}"/>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3210872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00A34C-9913-4B64-BDAE-C7058E132BEF}"/>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040821E-4856-41D4-B17A-0ED64DC6BDF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0AC0B-4E45-45C5-B806-2109B0F5E81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21B6A6B1-E319-4D4E-ABBB-DE3369BF5F00}"/>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AA46ED40-A446-420B-8442-FA54FE45121F}"/>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439257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6E0BF-17AA-4802-B046-57AC6C749F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3F822C-533A-4E99-9FAE-39551DD0B0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0D8C53-8C5A-4F99-9CAF-37A9BE3A61E1}"/>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5D35C60D-F3F3-43CB-93FA-64B799DA4F32}"/>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D47B53CE-E311-4124-88F0-7D8564835AC9}"/>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2344745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41BFA-EF12-4762-8F04-717716CCA870}"/>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336610A-C9EC-4E64-A0A1-A9CC3674164D}"/>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EC5A46-F4C9-47AF-8B7F-AEEA5F01E74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C1491E9F-87ED-4F5A-A6FF-DCC6310F15F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5CF13786-5BC9-4C71-AA4D-E2ADF794E4F4}"/>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2967254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4DD81-4552-4494-BD31-F146AB8B36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2D7B6D-25BB-4839-A949-54C475C3AC1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C4A92B-5C37-4C00-81AA-5A6064FD82BE}"/>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0A61BC-FC34-4FB3-AF92-4259E2B5DC90}"/>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7B688D13-0060-4172-B3CB-D56B1D1C971E}"/>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FC1F1CAC-ED21-4933-A994-A9B1864CADD1}"/>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2531280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5706F-F2B9-47D9-B0A8-FF557F2E809E}"/>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9841C8-2453-4421-A368-D9FD7B121D1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51AE0205-B214-42D9-9839-1C70DFAD24A2}"/>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958747-E55F-44A2-B43F-17353D59FE2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BAFA8D8-3890-4F87-BDCD-35FB0CF2E938}"/>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596631-420B-458C-BDC3-BB68F76E7F84}"/>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B70562A5-7479-49B8-B67D-D8E94AF67E0D}"/>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116C95ED-DE37-4055-96AC-D618CDB0FBE9}"/>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4258374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9688F-7BDC-4887-94ED-79A1E1FED5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0C302E-1CAF-41AE-A670-C63E3798F580}"/>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789B0ECE-D336-4EE1-8658-C7B51DA107E2}"/>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35295789-5DDE-49E0-AA5D-F08D804636BB}"/>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188545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467548-BEB3-4776-A688-B07F7ABC36FA}"/>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5CDF929B-CC93-465A-899F-D624D4A43369}"/>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6302F589-D73C-495B-9869-7E55A4CB788C}"/>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110537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3D7C8-75B9-4B0F-B8E9-5F1814FFEFF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879E82D5-10E9-4E5B-BC5F-96B01B81385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4BD4FC-220A-4230-B8F4-B7959D2E584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DF7B39A-D31B-4C06-8A13-56FA68609989}"/>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E6AAB796-E4C5-492E-8095-2BAFF46B8BA7}"/>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104F6172-A52C-445E-874F-F8E210070784}"/>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3182697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F8610-C5C0-413A-BD03-4A1E196C4D2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71D0D34-99E8-4994-9E17-622A5919DFD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F722107E-A22A-4E67-A167-C952601456D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38155A-70E3-41F9-8160-87E1B4C7B94F}"/>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EDCB6C5E-0523-4217-AD91-DFFFC1D3DD70}"/>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38E841F1-9A4E-4611-8272-C76B9CDAD6B3}"/>
              </a:ext>
            </a:extLst>
          </p:cNvPr>
          <p:cNvSpPr>
            <a:spLocks noGrp="1"/>
          </p:cNvSpPr>
          <p:nvPr>
            <p:ph type="sldNum" sz="quarter" idx="12"/>
          </p:nvPr>
        </p:nvSpPr>
        <p:spPr/>
        <p:txBody>
          <a:bodyPr/>
          <a:lstStyle/>
          <a:p>
            <a:fld id="{44134047-1784-43BB-9D78-DCD48B927094}" type="slidenum">
              <a:rPr lang="en-US" smtClean="0"/>
              <a:t>‹#›</a:t>
            </a:fld>
            <a:endParaRPr lang="en-US"/>
          </a:p>
        </p:txBody>
      </p:sp>
    </p:spTree>
    <p:extLst>
      <p:ext uri="{BB962C8B-B14F-4D97-AF65-F5344CB8AC3E}">
        <p14:creationId xmlns:p14="http://schemas.microsoft.com/office/powerpoint/2010/main" val="169963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BBBAD0-AD45-4A25-B828-1DCF3BDD571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2EA0F9-524F-49F2-B414-11328189DD7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11C91C-CD15-4467-92D7-0A3468178CF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86246364-21BF-4492-B762-D64AD9324A9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A9F9DF09-D8CD-4D8A-BD1B-3DDC127D78F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4134047-1784-43BB-9D78-DCD48B927094}" type="slidenum">
              <a:rPr lang="en-US" smtClean="0"/>
              <a:t>‹#›</a:t>
            </a:fld>
            <a:endParaRPr lang="en-US"/>
          </a:p>
        </p:txBody>
      </p:sp>
    </p:spTree>
    <p:extLst>
      <p:ext uri="{BB962C8B-B14F-4D97-AF65-F5344CB8AC3E}">
        <p14:creationId xmlns:p14="http://schemas.microsoft.com/office/powerpoint/2010/main" val="31909132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bchuluunbaatar@unicef.or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Documents and Settings\jrturner.SEAS\Desktop\Directories\CleanedUp\Mongolia\Mongolia_Photos_Jan2013\Site-2\IMG_2715.JPG">
            <a:extLst>
              <a:ext uri="{FF2B5EF4-FFF2-40B4-BE49-F238E27FC236}">
                <a16:creationId xmlns:a16="http://schemas.microsoft.com/office/drawing/2014/main" id="{13195519-7562-43C7-92ED-3D2BB1462517}"/>
              </a:ext>
            </a:extLst>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7171" name="Rectangle 20"/>
          <p:cNvSpPr>
            <a:spLocks noGrp="1" noChangeArrowheads="1"/>
          </p:cNvSpPr>
          <p:nvPr>
            <p:ph type="ctrTitle"/>
          </p:nvPr>
        </p:nvSpPr>
        <p:spPr>
          <a:xfrm>
            <a:off x="0" y="7090"/>
            <a:ext cx="9144000" cy="1154742"/>
          </a:xfrm>
        </p:spPr>
        <p:txBody>
          <a:bodyPr>
            <a:normAutofit/>
          </a:bodyPr>
          <a:lstStyle/>
          <a:p>
            <a:pPr>
              <a:spcAft>
                <a:spcPts val="1200"/>
              </a:spcAft>
            </a:pPr>
            <a:r>
              <a:rPr lang="mn-MN" sz="3200" b="1" dirty="0" smtClean="0"/>
              <a:t>Азийн орнуудын гадаад болон дотоод орчны агаарын чанарын хяналт</a:t>
            </a:r>
            <a:endParaRPr lang="en-US" sz="3200" b="1" dirty="0"/>
          </a:p>
        </p:txBody>
      </p:sp>
      <p:sp>
        <p:nvSpPr>
          <p:cNvPr id="7172" name="Rectangle 21"/>
          <p:cNvSpPr>
            <a:spLocks noGrp="1" noChangeArrowheads="1"/>
          </p:cNvSpPr>
          <p:nvPr>
            <p:ph type="subTitle" idx="1"/>
          </p:nvPr>
        </p:nvSpPr>
        <p:spPr>
          <a:xfrm>
            <a:off x="12691" y="1161832"/>
            <a:ext cx="9134856" cy="1974015"/>
          </a:xfrm>
        </p:spPr>
        <p:txBody>
          <a:bodyPr>
            <a:normAutofit/>
          </a:bodyPr>
          <a:lstStyle/>
          <a:p>
            <a:pPr algn="r"/>
            <a:r>
              <a:rPr lang="ru-RU" sz="2400" b="1" i="1" dirty="0">
                <a:solidFill>
                  <a:srgbClr val="212529"/>
                </a:solidFill>
                <a:latin typeface="Roboto"/>
              </a:rPr>
              <a:t>Жей </a:t>
            </a:r>
            <a:r>
              <a:rPr lang="ru-RU" sz="2400" b="1" i="1" dirty="0" smtClean="0">
                <a:solidFill>
                  <a:srgbClr val="212529"/>
                </a:solidFill>
                <a:latin typeface="Roboto"/>
              </a:rPr>
              <a:t>Турнер</a:t>
            </a:r>
            <a:r>
              <a:rPr lang="ru-RU" sz="2400" b="1" i="1" dirty="0">
                <a:solidFill>
                  <a:srgbClr val="212529"/>
                </a:solidFill>
                <a:latin typeface="Roboto"/>
              </a:rPr>
              <a:t> </a:t>
            </a:r>
            <a:endParaRPr lang="mn-MN" sz="2400" b="1" i="1" dirty="0" smtClean="0">
              <a:solidFill>
                <a:srgbClr val="212529"/>
              </a:solidFill>
              <a:latin typeface="Roboto"/>
            </a:endParaRPr>
          </a:p>
          <a:p>
            <a:pPr algn="r"/>
            <a:r>
              <a:rPr lang="ru-RU" sz="2400" b="1" i="1" dirty="0" smtClean="0">
                <a:solidFill>
                  <a:srgbClr val="212529"/>
                </a:solidFill>
                <a:latin typeface="Roboto"/>
              </a:rPr>
              <a:t>Сент </a:t>
            </a:r>
            <a:r>
              <a:rPr lang="ru-RU" sz="2400" b="1" i="1" dirty="0">
                <a:solidFill>
                  <a:srgbClr val="212529"/>
                </a:solidFill>
                <a:latin typeface="Roboto"/>
              </a:rPr>
              <a:t>Луис дэх Вашингтоны их сургууль, АНУ</a:t>
            </a:r>
            <a:endParaRPr lang="en-US" sz="2400" b="1" i="1" dirty="0"/>
          </a:p>
        </p:txBody>
      </p:sp>
      <p:sp>
        <p:nvSpPr>
          <p:cNvPr id="5" name="Rectangle 21">
            <a:extLst>
              <a:ext uri="{FF2B5EF4-FFF2-40B4-BE49-F238E27FC236}">
                <a16:creationId xmlns:a16="http://schemas.microsoft.com/office/drawing/2014/main" id="{AC1CB601-09F0-44A6-9176-EE006E429F45}"/>
              </a:ext>
            </a:extLst>
          </p:cNvPr>
          <p:cNvSpPr txBox="1">
            <a:spLocks noChangeArrowheads="1"/>
          </p:cNvSpPr>
          <p:nvPr/>
        </p:nvSpPr>
        <p:spPr bwMode="auto">
          <a:xfrm>
            <a:off x="12691" y="5848350"/>
            <a:ext cx="9134856" cy="9919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000">
                <a:solidFill>
                  <a:schemeClr val="tx1"/>
                </a:solidFill>
                <a:latin typeface="+mn-lt"/>
                <a:ea typeface="+mn-ea"/>
                <a:cs typeface="+mn-cs"/>
              </a:defRPr>
            </a:lvl1pPr>
            <a:lvl2pPr marL="457200" indent="0" algn="ctr" rtl="0" eaLnBrk="0" fontAlgn="base" hangingPunct="0">
              <a:spcBef>
                <a:spcPct val="20000"/>
              </a:spcBef>
              <a:spcAft>
                <a:spcPct val="0"/>
              </a:spcAft>
              <a:buNone/>
              <a:defRPr sz="2000">
                <a:solidFill>
                  <a:schemeClr val="tx1"/>
                </a:solidFill>
                <a:latin typeface="+mn-lt"/>
              </a:defRPr>
            </a:lvl2pPr>
            <a:lvl3pPr marL="914400" indent="0" algn="ctr" rtl="0" eaLnBrk="0" fontAlgn="base" hangingPunct="0">
              <a:spcBef>
                <a:spcPct val="20000"/>
              </a:spcBef>
              <a:spcAft>
                <a:spcPct val="0"/>
              </a:spcAft>
              <a:buNone/>
              <a:defRPr sz="20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spcBef>
                <a:spcPts val="0"/>
              </a:spcBef>
            </a:pPr>
            <a:r>
              <a:rPr lang="mn-MN" sz="1600" b="1" kern="0" dirty="0" smtClean="0"/>
              <a:t>Азийн хот, суурин газрын агаарын  бохирдлын эх, хүүхдийн эрүүл мэндэд </a:t>
            </a:r>
          </a:p>
          <a:p>
            <a:pPr eaLnBrk="1" hangingPunct="1">
              <a:spcBef>
                <a:spcPts val="0"/>
              </a:spcBef>
            </a:pPr>
            <a:r>
              <a:rPr lang="mn-MN" sz="1600" b="1" kern="0" dirty="0" smtClean="0"/>
              <a:t>үзүүлэх нөлөөг бууруулах нь</a:t>
            </a:r>
            <a:r>
              <a:rPr lang="en-US" sz="1600" b="1" kern="0" dirty="0" smtClean="0"/>
              <a:t>: </a:t>
            </a:r>
            <a:endParaRPr lang="en-US" sz="1600" b="1" kern="0" dirty="0"/>
          </a:p>
          <a:p>
            <a:pPr eaLnBrk="1" hangingPunct="1">
              <a:spcBef>
                <a:spcPts val="0"/>
              </a:spcBef>
            </a:pPr>
            <a:r>
              <a:rPr lang="mn-MN" sz="1600" b="1" kern="0" dirty="0" smtClean="0"/>
              <a:t>НҮБ-ын Хүүхдийн Сан</a:t>
            </a:r>
            <a:r>
              <a:rPr lang="en-US" sz="1600" b="1" kern="0" dirty="0" smtClean="0"/>
              <a:t>, </a:t>
            </a:r>
            <a:r>
              <a:rPr lang="mn-MN" sz="1600" b="1" kern="0" dirty="0" smtClean="0"/>
              <a:t>Улаанбаатар хот, Монгол улс</a:t>
            </a:r>
            <a:endParaRPr lang="en-US" sz="1600" b="1" kern="0" dirty="0"/>
          </a:p>
          <a:p>
            <a:pPr eaLnBrk="1" hangingPunct="1">
              <a:spcBef>
                <a:spcPts val="0"/>
              </a:spcBef>
            </a:pPr>
            <a:r>
              <a:rPr lang="mn-MN" sz="1600" b="1" kern="0" dirty="0" smtClean="0"/>
              <a:t>2019.10.29-30</a:t>
            </a:r>
            <a:endParaRPr lang="en-US" sz="1600" b="1" kern="0" dirty="0"/>
          </a:p>
          <a:p>
            <a:pPr eaLnBrk="1" hangingPunct="1">
              <a:spcBef>
                <a:spcPts val="0"/>
              </a:spcBef>
            </a:pPr>
            <a:endParaRPr lang="en-US" sz="1600" b="1" i="1" kern="0" dirty="0"/>
          </a:p>
          <a:p>
            <a:pPr algn="r" eaLnBrk="1" hangingPunct="1">
              <a:spcBef>
                <a:spcPts val="0"/>
              </a:spcBef>
            </a:pPr>
            <a:endParaRPr lang="en-US" sz="1600" b="1" i="1" kern="0" dirty="0"/>
          </a:p>
        </p:txBody>
      </p:sp>
      <p:sp>
        <p:nvSpPr>
          <p:cNvPr id="2" name="Rectangle 1"/>
          <p:cNvSpPr/>
          <p:nvPr/>
        </p:nvSpPr>
        <p:spPr>
          <a:xfrm>
            <a:off x="3061009" y="3244334"/>
            <a:ext cx="3021981" cy="369332"/>
          </a:xfrm>
          <a:prstGeom prst="rect">
            <a:avLst/>
          </a:prstGeom>
        </p:spPr>
        <p:txBody>
          <a:bodyPr wrap="none">
            <a:spAutoFit/>
          </a:bodyPr>
          <a:lstStyle/>
          <a:p>
            <a:r>
              <a:rPr lang="en-US">
                <a:solidFill>
                  <a:srgbClr val="1A73E8"/>
                </a:solidFill>
                <a:latin typeface="Roboto"/>
                <a:hlinkClick r:id="rId4"/>
              </a:rPr>
              <a:t>bchuluunbaatar@unicef.org</a:t>
            </a:r>
            <a:endParaRPr lang="en-US"/>
          </a:p>
        </p:txBody>
      </p:sp>
    </p:spTree>
    <p:extLst>
      <p:ext uri="{BB962C8B-B14F-4D97-AF65-F5344CB8AC3E}">
        <p14:creationId xmlns:p14="http://schemas.microsoft.com/office/powerpoint/2010/main" val="2672487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3ACAE15A-1900-4A66-BBC4-E08FE59070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508" y="702644"/>
            <a:ext cx="7966399" cy="6155356"/>
          </a:xfrm>
          <a:prstGeom prst="rect">
            <a:avLst/>
          </a:prstGeom>
        </p:spPr>
      </p:pic>
      <p:sp>
        <p:nvSpPr>
          <p:cNvPr id="4" name="Title 1">
            <a:extLst>
              <a:ext uri="{FF2B5EF4-FFF2-40B4-BE49-F238E27FC236}">
                <a16:creationId xmlns:a16="http://schemas.microsoft.com/office/drawing/2014/main" id="{30C36B7E-6622-4414-B2AD-8C164C5B3082}"/>
              </a:ext>
            </a:extLst>
          </p:cNvPr>
          <p:cNvSpPr>
            <a:spLocks noGrp="1"/>
          </p:cNvSpPr>
          <p:nvPr>
            <p:ph type="title"/>
          </p:nvPr>
        </p:nvSpPr>
        <p:spPr>
          <a:xfrm>
            <a:off x="0" y="292608"/>
            <a:ext cx="9144000" cy="762000"/>
          </a:xfrm>
        </p:spPr>
        <p:txBody>
          <a:bodyPr>
            <a:normAutofit fontScale="90000"/>
          </a:bodyPr>
          <a:lstStyle/>
          <a:p>
            <a:r>
              <a:rPr lang="mn-MN" sz="3600" dirty="0" smtClean="0"/>
              <a:t>Жишээ</a:t>
            </a:r>
            <a:r>
              <a:rPr lang="en-US" sz="3600" dirty="0" smtClean="0"/>
              <a:t>: </a:t>
            </a:r>
            <a:r>
              <a:rPr lang="mn-MN" sz="3600" dirty="0"/>
              <a:t>Улаанбаатар </a:t>
            </a:r>
            <a:r>
              <a:rPr lang="mn-MN" sz="3600" dirty="0" smtClean="0"/>
              <a:t>дахь сүлжээний</a:t>
            </a:r>
            <a:r>
              <a:rPr lang="en-US" sz="3600" dirty="0"/>
              <a:t/>
            </a:r>
            <a:br>
              <a:rPr lang="en-US" sz="3600" dirty="0"/>
            </a:br>
            <a:r>
              <a:rPr lang="mn-MN" sz="3600" dirty="0" smtClean="0"/>
              <a:t> бага нягтралтай байршил</a:t>
            </a:r>
            <a:endParaRPr lang="en-US" sz="3600" dirty="0"/>
          </a:p>
        </p:txBody>
      </p:sp>
      <p:sp>
        <p:nvSpPr>
          <p:cNvPr id="5" name="TextBox 4">
            <a:extLst>
              <a:ext uri="{FF2B5EF4-FFF2-40B4-BE49-F238E27FC236}">
                <a16:creationId xmlns:a16="http://schemas.microsoft.com/office/drawing/2014/main" id="{428F29BC-5894-4F10-A0CC-71455CDB3A26}"/>
              </a:ext>
            </a:extLst>
          </p:cNvPr>
          <p:cNvSpPr txBox="1"/>
          <p:nvPr/>
        </p:nvSpPr>
        <p:spPr>
          <a:xfrm>
            <a:off x="0" y="6488007"/>
            <a:ext cx="6520759" cy="369332"/>
          </a:xfrm>
          <a:prstGeom prst="rect">
            <a:avLst/>
          </a:prstGeom>
          <a:noFill/>
        </p:spPr>
        <p:txBody>
          <a:bodyPr wrap="none" rtlCol="0">
            <a:spAutoFit/>
          </a:bodyPr>
          <a:lstStyle/>
          <a:p>
            <a:r>
              <a:rPr lang="en-US" dirty="0"/>
              <a:t>data collected by NAMEM; unvalidated data obtained from </a:t>
            </a:r>
            <a:r>
              <a:rPr lang="en-US" dirty="0" err="1"/>
              <a:t>openAQ</a:t>
            </a:r>
            <a:endParaRPr lang="en-US" dirty="0"/>
          </a:p>
        </p:txBody>
      </p:sp>
    </p:spTree>
    <p:extLst>
      <p:ext uri="{BB962C8B-B14F-4D97-AF65-F5344CB8AC3E}">
        <p14:creationId xmlns:p14="http://schemas.microsoft.com/office/powerpoint/2010/main" val="3228483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2608"/>
            <a:ext cx="9144000" cy="762000"/>
          </a:xfrm>
        </p:spPr>
        <p:txBody>
          <a:bodyPr>
            <a:normAutofit/>
          </a:bodyPr>
          <a:lstStyle/>
          <a:p>
            <a:r>
              <a:rPr lang="mn-MN" sz="3600" dirty="0" smtClean="0"/>
              <a:t>Шийдвэрлэх шаардлагатай зүйлс</a:t>
            </a:r>
            <a:endParaRPr lang="en-US" sz="3600" dirty="0"/>
          </a:p>
        </p:txBody>
      </p:sp>
      <p:sp>
        <p:nvSpPr>
          <p:cNvPr id="3" name="Content Placeholder 2"/>
          <p:cNvSpPr>
            <a:spLocks noGrp="1"/>
          </p:cNvSpPr>
          <p:nvPr>
            <p:ph idx="1"/>
          </p:nvPr>
        </p:nvSpPr>
        <p:spPr>
          <a:xfrm>
            <a:off x="329184" y="1299411"/>
            <a:ext cx="8539394" cy="5360696"/>
          </a:xfrm>
        </p:spPr>
        <p:txBody>
          <a:bodyPr>
            <a:normAutofit/>
          </a:bodyPr>
          <a:lstStyle/>
          <a:p>
            <a:pPr marL="0" indent="0">
              <a:buNone/>
            </a:pPr>
            <a:r>
              <a:rPr lang="mn-MN" sz="3200" dirty="0" smtClean="0"/>
              <a:t>Агаар бохирдуулагчдыг хянах ажиллагааг өөр өөр орчинд хэр сайн ажиллаж байгааг тодорхойлох</a:t>
            </a:r>
            <a:endParaRPr lang="en-US" sz="3200" dirty="0"/>
          </a:p>
          <a:p>
            <a:pPr lvl="1"/>
            <a:r>
              <a:rPr lang="mn-MN" sz="2900" dirty="0" smtClean="0"/>
              <a:t>Жишээлбэл</a:t>
            </a:r>
            <a:r>
              <a:rPr lang="en-US" sz="2900" dirty="0" smtClean="0"/>
              <a:t>, </a:t>
            </a:r>
            <a:r>
              <a:rPr lang="mn-MN" sz="2900" dirty="0" smtClean="0"/>
              <a:t>бид саяхан Монгол дахь НҮБ-ын Хүүхдийн сантай түншлэл эхлүүлсэн</a:t>
            </a:r>
            <a:endParaRPr lang="en-US" sz="2900" dirty="0"/>
          </a:p>
          <a:p>
            <a:pPr lvl="1"/>
            <a:r>
              <a:rPr lang="mn-MN" sz="2900" dirty="0" smtClean="0"/>
              <a:t>Азийн орнуудад төстэй судалгааг хэрэгжүүлэх</a:t>
            </a:r>
          </a:p>
          <a:p>
            <a:pPr marL="342900" lvl="1" indent="0">
              <a:buNone/>
            </a:pPr>
            <a:r>
              <a:rPr lang="mn-MN" sz="2900" dirty="0" smtClean="0"/>
              <a:t>Агаарын чанарын хяналтыг эрүүл мэндийн судалгааны зорилго болон загвартай уялдуулах</a:t>
            </a:r>
            <a:endParaRPr lang="en-US" sz="3200" dirty="0"/>
          </a:p>
          <a:p>
            <a:pPr lvl="1"/>
            <a:r>
              <a:rPr lang="mn-MN" sz="2800" dirty="0" smtClean="0"/>
              <a:t>Эрүүл мэндийн судалгаанд одооны сүлжээг ашиглах нь найдвартай байж чадах уу</a:t>
            </a:r>
            <a:r>
              <a:rPr lang="en-US" sz="2800" dirty="0" smtClean="0"/>
              <a:t>?</a:t>
            </a:r>
            <a:endParaRPr lang="en-US" sz="2800" dirty="0"/>
          </a:p>
          <a:p>
            <a:pPr lvl="1"/>
            <a:r>
              <a:rPr lang="mn-MN" sz="2800" dirty="0" smtClean="0"/>
              <a:t>Агаарын чанарын мэдээлэлд ямар нарийвчлал шаардлагатай байна вэ</a:t>
            </a:r>
            <a:r>
              <a:rPr lang="en-US" sz="2800" dirty="0" smtClean="0"/>
              <a:t>? </a:t>
            </a:r>
            <a:endParaRPr lang="en-US" sz="29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2800" b="1" dirty="0"/>
          </a:p>
          <a:p>
            <a:pPr marL="342900" lvl="1" indent="0">
              <a:buNone/>
            </a:pPr>
            <a:endParaRPr lang="en-US" sz="2500" dirty="0"/>
          </a:p>
          <a:p>
            <a:pPr lvl="1"/>
            <a:endParaRPr lang="en-US" sz="2100" dirty="0"/>
          </a:p>
          <a:p>
            <a:pPr lvl="1"/>
            <a:endParaRPr lang="en-US" sz="2100" dirty="0"/>
          </a:p>
          <a:p>
            <a:endParaRPr lang="en-US" sz="2400" dirty="0"/>
          </a:p>
        </p:txBody>
      </p:sp>
    </p:spTree>
    <p:extLst>
      <p:ext uri="{BB962C8B-B14F-4D97-AF65-F5344CB8AC3E}">
        <p14:creationId xmlns:p14="http://schemas.microsoft.com/office/powerpoint/2010/main" val="3956543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2608"/>
            <a:ext cx="9144000" cy="762000"/>
          </a:xfrm>
        </p:spPr>
        <p:txBody>
          <a:bodyPr>
            <a:normAutofit/>
          </a:bodyPr>
          <a:lstStyle/>
          <a:p>
            <a:r>
              <a:rPr lang="mn-MN" sz="3600" dirty="0" smtClean="0"/>
              <a:t>Дүгнэлт </a:t>
            </a:r>
            <a:endParaRPr lang="en-US" sz="3600" dirty="0"/>
          </a:p>
        </p:txBody>
      </p:sp>
      <p:sp>
        <p:nvSpPr>
          <p:cNvPr id="3" name="Content Placeholder 2"/>
          <p:cNvSpPr>
            <a:spLocks noGrp="1"/>
          </p:cNvSpPr>
          <p:nvPr>
            <p:ph idx="1"/>
          </p:nvPr>
        </p:nvSpPr>
        <p:spPr>
          <a:xfrm>
            <a:off x="253388" y="1145754"/>
            <a:ext cx="8890612" cy="5514353"/>
          </a:xfrm>
        </p:spPr>
        <p:txBody>
          <a:bodyPr>
            <a:normAutofit fontScale="92500" lnSpcReduction="10000"/>
          </a:bodyPr>
          <a:lstStyle/>
          <a:p>
            <a:r>
              <a:rPr lang="mn-MN" sz="3200" dirty="0" smtClean="0">
                <a:solidFill>
                  <a:srgbClr val="FF0000"/>
                </a:solidFill>
              </a:rPr>
              <a:t>Юуг, хаана, хэрхэн хэмжих нь зорилгоос хамаарна</a:t>
            </a:r>
            <a:endParaRPr lang="en-US" sz="3200" dirty="0">
              <a:solidFill>
                <a:srgbClr val="FF0000"/>
              </a:solidFill>
            </a:endParaRPr>
          </a:p>
          <a:p>
            <a:r>
              <a:rPr lang="en-US" sz="3200" dirty="0"/>
              <a:t> </a:t>
            </a:r>
            <a:r>
              <a:rPr lang="mn-MN" sz="3200" dirty="0" smtClean="0"/>
              <a:t>Хяналтын гүйцэтгэл нь тухайн орчны онцлог шинж чанараас хамаардаг</a:t>
            </a:r>
            <a:r>
              <a:rPr lang="en-US" sz="3200" dirty="0" smtClean="0"/>
              <a:t> (</a:t>
            </a:r>
            <a:r>
              <a:rPr lang="mn-MN" sz="3200" dirty="0" smtClean="0"/>
              <a:t>тоосонцрын найрлага, цаг уурын нөхцөл байдал г.м</a:t>
            </a:r>
            <a:r>
              <a:rPr lang="en-US" sz="3200" dirty="0" smtClean="0"/>
              <a:t>) </a:t>
            </a:r>
            <a:endParaRPr lang="en-US" sz="3200" dirty="0"/>
          </a:p>
          <a:p>
            <a:r>
              <a:rPr lang="mn-MN" sz="3200" dirty="0" smtClean="0"/>
              <a:t>Эрүүл мэнд болон өртөлт, агаарын бохирдлын хяналтын мэргэжилтнүүд хоорондоо нягт холбоотой хамтран ажиллах шаардлагатай</a:t>
            </a:r>
          </a:p>
          <a:p>
            <a:endParaRPr lang="mn-MN" sz="3200" b="1" dirty="0"/>
          </a:p>
          <a:p>
            <a:pPr marL="0" indent="0">
              <a:buNone/>
            </a:pPr>
            <a:r>
              <a:rPr lang="mn-MN" sz="3200" b="1" dirty="0" smtClean="0"/>
              <a:t>Төгсгөлд нь</a:t>
            </a:r>
            <a:r>
              <a:rPr lang="en-US" sz="3200" b="1" dirty="0" smtClean="0"/>
              <a:t>: </a:t>
            </a:r>
            <a:endParaRPr lang="en-US" sz="3200" b="1" dirty="0"/>
          </a:p>
          <a:p>
            <a:r>
              <a:rPr lang="mn-MN" sz="3200" dirty="0"/>
              <a:t>А</a:t>
            </a:r>
            <a:r>
              <a:rPr lang="mn-MN" sz="3200" dirty="0" smtClean="0"/>
              <a:t>гаарын бохирдлын сөрөг нөлөөлөл нь бага </a:t>
            </a:r>
            <a:r>
              <a:rPr lang="mn-MN" sz="3200" dirty="0"/>
              <a:t>насны хүүхдэд </a:t>
            </a:r>
            <a:r>
              <a:rPr lang="mn-MN" sz="3200" dirty="0" smtClean="0"/>
              <a:t> амьдралынх нь хожим үед илэрч болдог гэдгийг бид бүгд мэдэж байгаа...</a:t>
            </a: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2800" b="1" dirty="0"/>
          </a:p>
          <a:p>
            <a:pPr marL="342900" lvl="1" indent="0">
              <a:buNone/>
            </a:pPr>
            <a:endParaRPr lang="en-US" sz="2500" dirty="0"/>
          </a:p>
          <a:p>
            <a:pPr lvl="1"/>
            <a:endParaRPr lang="en-US" sz="2100" dirty="0"/>
          </a:p>
          <a:p>
            <a:pPr lvl="1"/>
            <a:endParaRPr lang="en-US" sz="2100" dirty="0"/>
          </a:p>
          <a:p>
            <a:endParaRPr lang="en-US" sz="2400" dirty="0"/>
          </a:p>
        </p:txBody>
      </p:sp>
    </p:spTree>
    <p:extLst>
      <p:ext uri="{BB962C8B-B14F-4D97-AF65-F5344CB8AC3E}">
        <p14:creationId xmlns:p14="http://schemas.microsoft.com/office/powerpoint/2010/main" val="2570367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id="{5E72982C-8905-4B2A-B186-7EA905632EAD}"/>
              </a:ext>
            </a:extLst>
          </p:cNvPr>
          <p:cNvGraphicFramePr>
            <a:graphicFrameLocks noChangeAspect="1"/>
          </p:cNvGraphicFramePr>
          <p:nvPr>
            <p:extLst>
              <p:ext uri="{D42A27DB-BD31-4B8C-83A1-F6EECF244321}">
                <p14:modId xmlns:p14="http://schemas.microsoft.com/office/powerpoint/2010/main" val="3574596331"/>
              </p:ext>
            </p:extLst>
          </p:nvPr>
        </p:nvGraphicFramePr>
        <p:xfrm>
          <a:off x="253388" y="1798153"/>
          <a:ext cx="4318612" cy="4208145"/>
        </p:xfrm>
        <a:graphic>
          <a:graphicData uri="http://schemas.openxmlformats.org/presentationml/2006/ole">
            <mc:AlternateContent xmlns:mc="http://schemas.openxmlformats.org/markup-compatibility/2006">
              <mc:Choice xmlns:v="urn:schemas-microsoft-com:vml" Requires="v">
                <p:oleObj spid="_x0000_s8249" name="SPW 14.0 Graph" r:id="rId4" imgW="5958669" imgH="5804858" progId="SigmaPlotGraphicObject.13">
                  <p:embed/>
                </p:oleObj>
              </mc:Choice>
              <mc:Fallback>
                <p:oleObj name="SPW 14.0 Graph" r:id="rId4" imgW="5958669" imgH="5804858" progId="SigmaPlotGraphicObject.13">
                  <p:embed/>
                  <p:pic>
                    <p:nvPicPr>
                      <p:cNvPr id="5" name="Object 4">
                        <a:extLst>
                          <a:ext uri="{FF2B5EF4-FFF2-40B4-BE49-F238E27FC236}">
                            <a16:creationId xmlns:a16="http://schemas.microsoft.com/office/drawing/2014/main" id="{50F25005-CA67-435B-9F88-AF3D0467B8AD}"/>
                          </a:ext>
                        </a:extLst>
                      </p:cNvPr>
                      <p:cNvPicPr/>
                      <p:nvPr/>
                    </p:nvPicPr>
                    <p:blipFill>
                      <a:blip r:embed="rId5"/>
                      <a:stretch>
                        <a:fillRect/>
                      </a:stretch>
                    </p:blipFill>
                    <p:spPr>
                      <a:xfrm>
                        <a:off x="253388" y="1798153"/>
                        <a:ext cx="4318612" cy="4208145"/>
                      </a:xfrm>
                      <a:prstGeom prst="rect">
                        <a:avLst/>
                      </a:prstGeom>
                    </p:spPr>
                  </p:pic>
                </p:oleObj>
              </mc:Fallback>
            </mc:AlternateContent>
          </a:graphicData>
        </a:graphic>
      </p:graphicFrame>
      <p:sp>
        <p:nvSpPr>
          <p:cNvPr id="3" name="Content Placeholder 2"/>
          <p:cNvSpPr>
            <a:spLocks noGrp="1"/>
          </p:cNvSpPr>
          <p:nvPr>
            <p:ph idx="1"/>
          </p:nvPr>
        </p:nvSpPr>
        <p:spPr>
          <a:xfrm>
            <a:off x="253388" y="1161281"/>
            <a:ext cx="8890612" cy="5592060"/>
          </a:xfrm>
        </p:spPr>
        <p:txBody>
          <a:bodyPr/>
          <a:lstStyle/>
          <a:p>
            <a:pPr marL="0" indent="0">
              <a:buNone/>
            </a:pPr>
            <a:r>
              <a:rPr lang="mn-MN" sz="2800" dirty="0">
                <a:latin typeface="+mj-lt"/>
              </a:rPr>
              <a:t>Зүүн болон зүүн өмнөд Ази </a:t>
            </a:r>
            <a:r>
              <a:rPr lang="mn-MN" sz="2800" dirty="0" smtClean="0">
                <a:latin typeface="+mj-lt"/>
              </a:rPr>
              <a:t>дахь гадаад орчны агаар дахь хамгийн өндөр агууламжтай </a:t>
            </a:r>
            <a:r>
              <a:rPr lang="en-US" sz="2800" dirty="0" smtClean="0">
                <a:latin typeface="Symbol" panose="05050102010706020507" pitchFamily="18" charset="2"/>
              </a:rPr>
              <a:t>S</a:t>
            </a:r>
            <a:r>
              <a:rPr lang="en-US" sz="2800" dirty="0" smtClean="0">
                <a:latin typeface="+mj-lt"/>
              </a:rPr>
              <a:t>PAH </a:t>
            </a:r>
            <a:r>
              <a:rPr lang="mn-MN" sz="2800" dirty="0" smtClean="0">
                <a:latin typeface="+mj-lt"/>
              </a:rPr>
              <a:t> </a:t>
            </a:r>
            <a:r>
              <a:rPr lang="en-US" sz="2800" dirty="0" smtClean="0">
                <a:latin typeface="+mj-lt"/>
              </a:rPr>
              <a:t>(</a:t>
            </a:r>
            <a:r>
              <a:rPr lang="mn-MN" sz="2000" dirty="0" smtClean="0">
                <a:latin typeface="+mj-lt"/>
              </a:rPr>
              <a:t>сүүлийн үеийн судалгаанаас</a:t>
            </a:r>
            <a:r>
              <a:rPr lang="en-US" sz="2800" dirty="0" smtClean="0">
                <a:latin typeface="+mj-lt"/>
              </a:rPr>
              <a:t>)</a:t>
            </a: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2800" dirty="0">
              <a:latin typeface="+mj-lt"/>
            </a:endParaRP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2800" b="1" dirty="0"/>
          </a:p>
          <a:p>
            <a:pPr marL="342900" lvl="1" indent="0">
              <a:buNone/>
            </a:pPr>
            <a:endParaRPr lang="en-US" sz="2500" dirty="0"/>
          </a:p>
          <a:p>
            <a:pPr lvl="1"/>
            <a:endParaRPr lang="en-US" sz="2100" dirty="0"/>
          </a:p>
          <a:p>
            <a:pPr lvl="1"/>
            <a:endParaRPr lang="en-US" sz="2100" dirty="0"/>
          </a:p>
          <a:p>
            <a:endParaRPr lang="en-US" sz="2400" dirty="0"/>
          </a:p>
        </p:txBody>
      </p:sp>
      <p:sp>
        <p:nvSpPr>
          <p:cNvPr id="2" name="Title 1"/>
          <p:cNvSpPr>
            <a:spLocks noGrp="1"/>
          </p:cNvSpPr>
          <p:nvPr>
            <p:ph type="title"/>
          </p:nvPr>
        </p:nvSpPr>
        <p:spPr>
          <a:xfrm>
            <a:off x="0" y="292608"/>
            <a:ext cx="9144000" cy="762000"/>
          </a:xfrm>
        </p:spPr>
        <p:txBody>
          <a:bodyPr>
            <a:normAutofit fontScale="90000"/>
          </a:bodyPr>
          <a:lstStyle/>
          <a:p>
            <a:r>
              <a:rPr lang="mn-MN" sz="3600" dirty="0" smtClean="0"/>
              <a:t>Улаанбаатар дахь тоосонцортой холбогдсон</a:t>
            </a:r>
            <a:r>
              <a:rPr lang="en-US" sz="3600" dirty="0" smtClean="0"/>
              <a:t> PAHs</a:t>
            </a:r>
            <a:endParaRPr lang="en-US" sz="3600" dirty="0"/>
          </a:p>
        </p:txBody>
      </p:sp>
      <p:sp>
        <p:nvSpPr>
          <p:cNvPr id="8" name="Rectangle 7">
            <a:extLst>
              <a:ext uri="{FF2B5EF4-FFF2-40B4-BE49-F238E27FC236}">
                <a16:creationId xmlns:a16="http://schemas.microsoft.com/office/drawing/2014/main" id="{B637F3E7-A1DE-4DFF-BDBD-E11448B48D9E}"/>
              </a:ext>
            </a:extLst>
          </p:cNvPr>
          <p:cNvSpPr/>
          <p:nvPr/>
        </p:nvSpPr>
        <p:spPr>
          <a:xfrm>
            <a:off x="1002535" y="5541484"/>
            <a:ext cx="3260993" cy="3855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January                         April, 2013</a:t>
            </a:r>
          </a:p>
        </p:txBody>
      </p:sp>
      <p:cxnSp>
        <p:nvCxnSpPr>
          <p:cNvPr id="10" name="Straight Arrow Connector 9">
            <a:extLst>
              <a:ext uri="{FF2B5EF4-FFF2-40B4-BE49-F238E27FC236}">
                <a16:creationId xmlns:a16="http://schemas.microsoft.com/office/drawing/2014/main" id="{98096914-3777-47F7-850F-FF782BD5A2F4}"/>
              </a:ext>
            </a:extLst>
          </p:cNvPr>
          <p:cNvCxnSpPr/>
          <p:nvPr/>
        </p:nvCxnSpPr>
        <p:spPr>
          <a:xfrm>
            <a:off x="1938969" y="5750805"/>
            <a:ext cx="1112704" cy="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66AEF9CD-F8AF-4A08-8820-A2CC4B47842C}"/>
              </a:ext>
            </a:extLst>
          </p:cNvPr>
          <p:cNvSpPr txBox="1">
            <a:spLocks/>
          </p:cNvSpPr>
          <p:nvPr/>
        </p:nvSpPr>
        <p:spPr bwMode="auto">
          <a:xfrm>
            <a:off x="4698694" y="2132039"/>
            <a:ext cx="4131324" cy="43051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mn-MN" b="1" kern="0" dirty="0" smtClean="0"/>
              <a:t>4 байршлын дундаж</a:t>
            </a:r>
            <a:r>
              <a:rPr lang="en-US" b="1" kern="0" dirty="0" smtClean="0"/>
              <a:t> </a:t>
            </a:r>
            <a:r>
              <a:rPr lang="en-US" sz="2200" b="1" kern="0" dirty="0" smtClean="0">
                <a:latin typeface="Symbol" panose="05050102010706020507" pitchFamily="18" charset="2"/>
              </a:rPr>
              <a:t>S</a:t>
            </a:r>
            <a:r>
              <a:rPr lang="en-US" b="1" kern="0" dirty="0" smtClean="0"/>
              <a:t>PAH</a:t>
            </a:r>
            <a:endParaRPr lang="en-US" kern="0" dirty="0"/>
          </a:p>
          <a:p>
            <a:pPr marL="0" indent="0">
              <a:buFontTx/>
              <a:buNone/>
            </a:pPr>
            <a:r>
              <a:rPr lang="en-US" kern="0" dirty="0" smtClean="0"/>
              <a:t>24-</a:t>
            </a:r>
            <a:r>
              <a:rPr lang="mn-MN" kern="0" dirty="0" smtClean="0"/>
              <a:t>цаг Дээд тал нь </a:t>
            </a:r>
            <a:endParaRPr lang="en-US" kern="0" dirty="0"/>
          </a:p>
          <a:p>
            <a:r>
              <a:rPr lang="en-US" kern="0" dirty="0"/>
              <a:t>3500 </a:t>
            </a:r>
            <a:r>
              <a:rPr lang="mn-MN" kern="0" dirty="0" smtClean="0"/>
              <a:t>мг</a:t>
            </a:r>
            <a:r>
              <a:rPr lang="en-US" kern="0" dirty="0" smtClean="0"/>
              <a:t>/</a:t>
            </a:r>
            <a:r>
              <a:rPr lang="mn-MN" kern="0" dirty="0" smtClean="0"/>
              <a:t>м</a:t>
            </a:r>
            <a:r>
              <a:rPr lang="en-US" kern="0" baseline="30000" dirty="0" smtClean="0"/>
              <a:t>3</a:t>
            </a:r>
            <a:r>
              <a:rPr lang="en-US" kern="0" dirty="0" smtClean="0"/>
              <a:t> (</a:t>
            </a:r>
            <a:r>
              <a:rPr lang="mn-MN" kern="0" dirty="0" smtClean="0"/>
              <a:t>4 байршлын дундаж</a:t>
            </a:r>
            <a:r>
              <a:rPr lang="en-US" kern="0" dirty="0" smtClean="0"/>
              <a:t>)</a:t>
            </a:r>
            <a:endParaRPr lang="en-US" kern="0" dirty="0"/>
          </a:p>
          <a:p>
            <a:r>
              <a:rPr lang="en-US" kern="0" dirty="0"/>
              <a:t>4700 </a:t>
            </a:r>
            <a:r>
              <a:rPr lang="mn-MN" kern="0" dirty="0" smtClean="0"/>
              <a:t>нг</a:t>
            </a:r>
            <a:r>
              <a:rPr lang="en-US" kern="0" dirty="0" smtClean="0"/>
              <a:t>/</a:t>
            </a:r>
            <a:r>
              <a:rPr lang="mn-MN" kern="0" dirty="0"/>
              <a:t>м</a:t>
            </a:r>
            <a:r>
              <a:rPr lang="en-US" kern="0" baseline="30000" dirty="0" smtClean="0"/>
              <a:t>3</a:t>
            </a:r>
            <a:r>
              <a:rPr lang="en-US" kern="0" dirty="0" smtClean="0"/>
              <a:t> (</a:t>
            </a:r>
            <a:r>
              <a:rPr lang="mn-MN" kern="0" dirty="0" smtClean="0"/>
              <a:t>1 байршил</a:t>
            </a:r>
            <a:r>
              <a:rPr lang="en-US" kern="0" dirty="0" smtClean="0"/>
              <a:t>)</a:t>
            </a:r>
            <a:endParaRPr lang="en-US" kern="0" dirty="0"/>
          </a:p>
          <a:p>
            <a:pPr marL="0" indent="0">
              <a:buNone/>
            </a:pPr>
            <a:endParaRPr lang="mn-MN" sz="2400" dirty="0" smtClean="0"/>
          </a:p>
          <a:p>
            <a:pPr marL="0" indent="0">
              <a:buNone/>
            </a:pPr>
            <a:r>
              <a:rPr lang="en-US" sz="2400" dirty="0" smtClean="0"/>
              <a:t>PAH</a:t>
            </a:r>
            <a:r>
              <a:rPr lang="mn-MN" sz="2400" dirty="0" smtClean="0"/>
              <a:t>-ийн өртөлтийг бууруулахын тулд орон сууцны халаалтыг цэвэр </a:t>
            </a:r>
            <a:r>
              <a:rPr lang="mn-MN" sz="2400" dirty="0"/>
              <a:t>эрчим хүчний эх үүсвэртэй </a:t>
            </a:r>
            <a:r>
              <a:rPr lang="mn-MN" sz="2400" dirty="0" smtClean="0"/>
              <a:t>болгох шаардлагатай байна.</a:t>
            </a:r>
            <a:endParaRPr lang="en-US" kern="0" dirty="0"/>
          </a:p>
        </p:txBody>
      </p:sp>
      <p:sp>
        <p:nvSpPr>
          <p:cNvPr id="9" name="TextBox 8">
            <a:extLst>
              <a:ext uri="{FF2B5EF4-FFF2-40B4-BE49-F238E27FC236}">
                <a16:creationId xmlns:a16="http://schemas.microsoft.com/office/drawing/2014/main" id="{2A79C460-9DF3-4B3E-BE58-F78900918009}"/>
              </a:ext>
            </a:extLst>
          </p:cNvPr>
          <p:cNvSpPr txBox="1"/>
          <p:nvPr/>
        </p:nvSpPr>
        <p:spPr>
          <a:xfrm>
            <a:off x="-5510" y="5960127"/>
            <a:ext cx="3287951" cy="954107"/>
          </a:xfrm>
          <a:prstGeom prst="rect">
            <a:avLst/>
          </a:prstGeom>
          <a:noFill/>
        </p:spPr>
        <p:txBody>
          <a:bodyPr wrap="none" rtlCol="0">
            <a:spAutoFit/>
          </a:bodyPr>
          <a:lstStyle/>
          <a:p>
            <a:r>
              <a:rPr lang="en-US" sz="1400" dirty="0"/>
              <a:t>S Simon, A. Dang, J. Turner and B. Williams</a:t>
            </a:r>
          </a:p>
          <a:p>
            <a:r>
              <a:rPr lang="en-US" sz="1400" dirty="0"/>
              <a:t>Washington University in St. Louis/USA</a:t>
            </a:r>
          </a:p>
          <a:p>
            <a:r>
              <a:rPr lang="en-US" sz="1400" dirty="0"/>
              <a:t>R. Edwards</a:t>
            </a:r>
          </a:p>
          <a:p>
            <a:r>
              <a:rPr lang="en-US" sz="1400" dirty="0"/>
              <a:t>University of California – Irvine/USA</a:t>
            </a:r>
          </a:p>
        </p:txBody>
      </p:sp>
    </p:spTree>
    <p:extLst>
      <p:ext uri="{BB962C8B-B14F-4D97-AF65-F5344CB8AC3E}">
        <p14:creationId xmlns:p14="http://schemas.microsoft.com/office/powerpoint/2010/main" val="514187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DEE81E-7DC1-4926-B2CE-42A700F230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332" r="8765"/>
          <a:stretch/>
        </p:blipFill>
        <p:spPr>
          <a:xfrm>
            <a:off x="0" y="-21236"/>
            <a:ext cx="9144000" cy="6900472"/>
          </a:xfrm>
          <a:prstGeom prst="rect">
            <a:avLst/>
          </a:prstGeom>
        </p:spPr>
      </p:pic>
      <p:sp>
        <p:nvSpPr>
          <p:cNvPr id="3" name="Title 1">
            <a:extLst>
              <a:ext uri="{FF2B5EF4-FFF2-40B4-BE49-F238E27FC236}">
                <a16:creationId xmlns:a16="http://schemas.microsoft.com/office/drawing/2014/main" id="{56A7BD65-EED1-4E3B-8571-69A551EA20B7}"/>
              </a:ext>
            </a:extLst>
          </p:cNvPr>
          <p:cNvSpPr txBox="1">
            <a:spLocks/>
          </p:cNvSpPr>
          <p:nvPr/>
        </p:nvSpPr>
        <p:spPr>
          <a:xfrm>
            <a:off x="0" y="88992"/>
            <a:ext cx="9364431" cy="660903"/>
          </a:xfrm>
          <a:prstGeom prst="rect">
            <a:avLst/>
          </a:prstGeom>
        </p:spPr>
        <p:txBody>
          <a:bodyPr>
            <a:noAutofit/>
          </a:bodyPr>
          <a:lst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a:lstStyle>
          <a:p>
            <a:pPr algn="l"/>
            <a:r>
              <a:rPr lang="mn-MN" sz="2800" kern="0" dirty="0" smtClean="0">
                <a:solidFill>
                  <a:schemeClr val="tx1"/>
                </a:solidFill>
                <a:latin typeface="Arial" panose="020B0604020202020204" pitchFamily="34" charset="0"/>
                <a:cs typeface="Arial" panose="020B0604020202020204" pitchFamily="34" charset="0"/>
              </a:rPr>
              <a:t>Улаанбаатар</a:t>
            </a:r>
            <a:r>
              <a:rPr lang="en-US" sz="2800" kern="0" dirty="0" smtClean="0">
                <a:solidFill>
                  <a:schemeClr val="tx1"/>
                </a:solidFill>
                <a:latin typeface="Arial" panose="020B0604020202020204" pitchFamily="34" charset="0"/>
                <a:cs typeface="Arial" panose="020B0604020202020204" pitchFamily="34" charset="0"/>
              </a:rPr>
              <a:t>:</a:t>
            </a:r>
            <a:endParaRPr lang="en-US" sz="2800" kern="0" dirty="0">
              <a:solidFill>
                <a:schemeClr val="tx1"/>
              </a:solidFill>
              <a:latin typeface="Arial" panose="020B0604020202020204" pitchFamily="34" charset="0"/>
              <a:cs typeface="Arial" panose="020B0604020202020204" pitchFamily="34" charset="0"/>
            </a:endParaRPr>
          </a:p>
          <a:p>
            <a:pPr algn="l"/>
            <a:r>
              <a:rPr lang="mn-MN" sz="2800" kern="0" dirty="0" smtClean="0">
                <a:solidFill>
                  <a:schemeClr val="tx1"/>
                </a:solidFill>
                <a:latin typeface="Arial" panose="020B0604020202020204" pitchFamily="34" charset="0"/>
                <a:cs typeface="Arial" panose="020B0604020202020204" pitchFamily="34" charset="0"/>
              </a:rPr>
              <a:t>Дулаан цахилгаан станцын бөөгнөрсөн ялгарал нь инверцийн давхаргаас дээш байна.</a:t>
            </a:r>
            <a:endParaRPr lang="en-US" sz="2800"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688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1" y="257439"/>
            <a:ext cx="9144000" cy="762000"/>
          </a:xfrm>
        </p:spPr>
        <p:txBody>
          <a:bodyPr>
            <a:normAutofit fontScale="90000"/>
          </a:bodyPr>
          <a:lstStyle/>
          <a:p>
            <a:r>
              <a:rPr lang="mn-MN" sz="3600" dirty="0" smtClean="0"/>
              <a:t>Азийн орнуудын эх, хүүхдийн эрүүл мэндийн байдал</a:t>
            </a:r>
            <a:endParaRPr lang="en-US" sz="3600" dirty="0"/>
          </a:p>
        </p:txBody>
      </p:sp>
      <p:sp>
        <p:nvSpPr>
          <p:cNvPr id="3" name="Content Placeholder 2"/>
          <p:cNvSpPr>
            <a:spLocks noGrp="1"/>
          </p:cNvSpPr>
          <p:nvPr>
            <p:ph idx="1"/>
          </p:nvPr>
        </p:nvSpPr>
        <p:spPr>
          <a:xfrm>
            <a:off x="329184" y="1299411"/>
            <a:ext cx="8814815" cy="5360696"/>
          </a:xfrm>
        </p:spPr>
        <p:txBody>
          <a:bodyPr/>
          <a:lstStyle/>
          <a:p>
            <a:pPr marL="0" indent="0">
              <a:buNone/>
            </a:pPr>
            <a:r>
              <a:rPr lang="mn-MN" sz="3200" dirty="0" smtClean="0"/>
              <a:t>Нэгдсэн хуралдаан </a:t>
            </a:r>
            <a:r>
              <a:rPr lang="en-US" sz="3200" dirty="0" smtClean="0"/>
              <a:t>3 “</a:t>
            </a:r>
            <a:r>
              <a:rPr lang="mn-MN" sz="3200" dirty="0" smtClean="0"/>
              <a:t>Асуултууд</a:t>
            </a:r>
            <a:r>
              <a:rPr lang="en-US" sz="3200" dirty="0" smtClean="0"/>
              <a:t>” </a:t>
            </a:r>
            <a:r>
              <a:rPr lang="mn-MN" sz="3200" dirty="0" smtClean="0"/>
              <a:t>болон миний сонирхол</a:t>
            </a:r>
            <a:endParaRPr lang="en-US" sz="3200" dirty="0"/>
          </a:p>
          <a:p>
            <a:r>
              <a:rPr lang="mn-MN" sz="2800" dirty="0" smtClean="0"/>
              <a:t>Агаарын чанар болон </a:t>
            </a:r>
            <a:r>
              <a:rPr lang="mn-MN" sz="2800" dirty="0" smtClean="0">
                <a:solidFill>
                  <a:schemeClr val="bg2"/>
                </a:solidFill>
              </a:rPr>
              <a:t>эрүүл мэндийн үзүүлэлтийг</a:t>
            </a:r>
            <a:r>
              <a:rPr lang="mn-MN" sz="2800" dirty="0" smtClean="0"/>
              <a:t> хэрхэн хянах вэ</a:t>
            </a:r>
            <a:r>
              <a:rPr lang="en-US" sz="2800" dirty="0" smtClean="0"/>
              <a:t>?</a:t>
            </a:r>
            <a:endParaRPr lang="en-US" sz="2800" dirty="0"/>
          </a:p>
          <a:p>
            <a:r>
              <a:rPr lang="mn-MN" sz="2800" dirty="0" smtClean="0"/>
              <a:t> Хяналтын </a:t>
            </a:r>
            <a:r>
              <a:rPr lang="en-US" sz="2800" dirty="0" smtClean="0"/>
              <a:t>[</a:t>
            </a:r>
            <a:r>
              <a:rPr lang="mn-MN" sz="2800" dirty="0" smtClean="0"/>
              <a:t>агаарын чанар</a:t>
            </a:r>
            <a:r>
              <a:rPr lang="en-US" sz="2800" dirty="0" smtClean="0"/>
              <a:t>]</a:t>
            </a:r>
            <a:r>
              <a:rPr lang="mn-MN" sz="2800" dirty="0" smtClean="0"/>
              <a:t>мэдээллийг хэрхэн ашиглах вэ</a:t>
            </a:r>
            <a:r>
              <a:rPr lang="en-US" sz="2800" dirty="0" smtClean="0"/>
              <a:t>?</a:t>
            </a:r>
            <a:endParaRPr lang="en-US" sz="2800" dirty="0"/>
          </a:p>
          <a:p>
            <a:r>
              <a:rPr lang="mn-MN" sz="2800" dirty="0">
                <a:solidFill>
                  <a:schemeClr val="bg1">
                    <a:lumMod val="75000"/>
                  </a:schemeClr>
                </a:solidFill>
              </a:rPr>
              <a:t>А</a:t>
            </a:r>
            <a:r>
              <a:rPr lang="mn-MN" sz="2800" dirty="0" smtClean="0">
                <a:solidFill>
                  <a:schemeClr val="bg1">
                    <a:lumMod val="75000"/>
                  </a:schemeClr>
                </a:solidFill>
              </a:rPr>
              <a:t>гаарын бохирдлын </a:t>
            </a:r>
            <a:r>
              <a:rPr lang="mn-MN" sz="2800" dirty="0">
                <a:solidFill>
                  <a:schemeClr val="bg1">
                    <a:lumMod val="75000"/>
                  </a:schemeClr>
                </a:solidFill>
              </a:rPr>
              <a:t>нөлөөллийг  </a:t>
            </a:r>
            <a:r>
              <a:rPr lang="mn-MN" sz="2800" dirty="0" smtClean="0">
                <a:solidFill>
                  <a:schemeClr val="bg1">
                    <a:lumMod val="75000"/>
                  </a:schemeClr>
                </a:solidFill>
              </a:rPr>
              <a:t>хэрхэн</a:t>
            </a:r>
            <a:r>
              <a:rPr lang="en-US" sz="2800" dirty="0" smtClean="0">
                <a:solidFill>
                  <a:schemeClr val="bg1">
                    <a:lumMod val="75000"/>
                  </a:schemeClr>
                </a:solidFill>
              </a:rPr>
              <a:t> </a:t>
            </a:r>
            <a:r>
              <a:rPr lang="mn-MN" sz="2800" dirty="0" smtClean="0">
                <a:solidFill>
                  <a:schemeClr val="bg1">
                    <a:lumMod val="75000"/>
                  </a:schemeClr>
                </a:solidFill>
              </a:rPr>
              <a:t>бууруулах вэ</a:t>
            </a:r>
            <a:r>
              <a:rPr lang="en-US" sz="2800" dirty="0" smtClean="0">
                <a:solidFill>
                  <a:schemeClr val="bg1">
                    <a:lumMod val="75000"/>
                  </a:schemeClr>
                </a:solidFill>
              </a:rPr>
              <a:t>?</a:t>
            </a:r>
            <a:endParaRPr lang="en-US" sz="2800" dirty="0">
              <a:solidFill>
                <a:schemeClr val="bg1">
                  <a:lumMod val="75000"/>
                </a:schemeClr>
              </a:solidFill>
            </a:endParaRPr>
          </a:p>
          <a:p>
            <a:r>
              <a:rPr lang="mn-MN" sz="2800" dirty="0" smtClean="0">
                <a:solidFill>
                  <a:schemeClr val="bg1">
                    <a:lumMod val="75000"/>
                  </a:schemeClr>
                </a:solidFill>
              </a:rPr>
              <a:t>Нөлөөллийг бууруулахын тулд эрүүл мэндийн үйлчилгээг хэрхэн бэхжүүлэх вэ</a:t>
            </a:r>
            <a:r>
              <a:rPr lang="en-US" sz="2800" dirty="0" smtClean="0">
                <a:solidFill>
                  <a:schemeClr val="bg1">
                    <a:lumMod val="75000"/>
                  </a:schemeClr>
                </a:solidFill>
              </a:rPr>
              <a:t>?</a:t>
            </a:r>
            <a:endParaRPr lang="en-US" sz="2800" dirty="0">
              <a:solidFill>
                <a:schemeClr val="bg1">
                  <a:lumMod val="75000"/>
                </a:schemeClr>
              </a:solidFill>
            </a:endParaRPr>
          </a:p>
          <a:p>
            <a:r>
              <a:rPr lang="mn-MN" sz="2800" dirty="0"/>
              <a:t>Ш</a:t>
            </a:r>
            <a:r>
              <a:rPr lang="mn-MN" sz="2800" dirty="0" smtClean="0"/>
              <a:t>ийдвэрлэх </a:t>
            </a:r>
            <a:r>
              <a:rPr lang="mn-MN" sz="2800" dirty="0"/>
              <a:t>шаардлагатай </a:t>
            </a:r>
            <a:r>
              <a:rPr lang="mn-MN" sz="2800" dirty="0" smtClean="0"/>
              <a:t>ямар </a:t>
            </a:r>
            <a:r>
              <a:rPr lang="mn-MN" sz="2800" dirty="0"/>
              <a:t>алдаа </a:t>
            </a:r>
            <a:r>
              <a:rPr lang="mn-MN" sz="2800" dirty="0" smtClean="0"/>
              <a:t>дутагдалууд </a:t>
            </a:r>
            <a:r>
              <a:rPr lang="mn-MN" sz="2800" dirty="0"/>
              <a:t>байна </a:t>
            </a:r>
            <a:r>
              <a:rPr lang="mn-MN" sz="2800" dirty="0" smtClean="0"/>
              <a:t>вэ</a:t>
            </a:r>
            <a:r>
              <a:rPr lang="en-US" sz="2800" dirty="0" smtClean="0"/>
              <a:t>?</a:t>
            </a:r>
            <a:endParaRPr lang="en-US" sz="2800" dirty="0"/>
          </a:p>
          <a:p>
            <a:pPr lvl="1"/>
            <a:endParaRPr lang="en-US" sz="2500" dirty="0"/>
          </a:p>
          <a:p>
            <a:pPr lvl="1"/>
            <a:endParaRPr lang="en-US" sz="2100" dirty="0"/>
          </a:p>
          <a:p>
            <a:pPr lvl="1"/>
            <a:endParaRPr lang="en-US" sz="2100" dirty="0"/>
          </a:p>
          <a:p>
            <a:endParaRPr lang="en-US" sz="2400" dirty="0"/>
          </a:p>
        </p:txBody>
      </p:sp>
    </p:spTree>
    <p:extLst>
      <p:ext uri="{BB962C8B-B14F-4D97-AF65-F5344CB8AC3E}">
        <p14:creationId xmlns:p14="http://schemas.microsoft.com/office/powerpoint/2010/main" val="666503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08" y="163654"/>
            <a:ext cx="9144000" cy="762000"/>
          </a:xfrm>
        </p:spPr>
        <p:txBody>
          <a:bodyPr>
            <a:normAutofit/>
          </a:bodyPr>
          <a:lstStyle/>
          <a:p>
            <a:r>
              <a:rPr lang="mn-MN" sz="3600" dirty="0" smtClean="0"/>
              <a:t>Гадаад орчны агаарын чанары</a:t>
            </a:r>
            <a:r>
              <a:rPr lang="mn-MN" sz="3600" dirty="0"/>
              <a:t>г</a:t>
            </a:r>
            <a:r>
              <a:rPr lang="mn-MN" sz="3600" dirty="0" smtClean="0"/>
              <a:t> хянах зорилго</a:t>
            </a:r>
            <a:endParaRPr lang="en-US" sz="3600" dirty="0"/>
          </a:p>
        </p:txBody>
      </p:sp>
      <p:sp>
        <p:nvSpPr>
          <p:cNvPr id="3" name="Content Placeholder 2"/>
          <p:cNvSpPr>
            <a:spLocks noGrp="1"/>
          </p:cNvSpPr>
          <p:nvPr>
            <p:ph idx="1"/>
          </p:nvPr>
        </p:nvSpPr>
        <p:spPr>
          <a:xfrm>
            <a:off x="329185" y="1189822"/>
            <a:ext cx="8517360" cy="5470285"/>
          </a:xfrm>
        </p:spPr>
        <p:txBody>
          <a:bodyPr>
            <a:normAutofit fontScale="92500" lnSpcReduction="10000"/>
          </a:bodyPr>
          <a:lstStyle/>
          <a:p>
            <a:pPr marL="0" indent="0">
              <a:buNone/>
            </a:pPr>
            <a:r>
              <a:rPr lang="mn-MN" sz="3200" dirty="0" smtClean="0">
                <a:solidFill>
                  <a:srgbClr val="FF0000"/>
                </a:solidFill>
              </a:rPr>
              <a:t>Юуг, хаана, яаж хянах нь тухайн зорилгоос хамаардаг</a:t>
            </a:r>
            <a:r>
              <a:rPr lang="en-US" sz="3200" dirty="0" smtClean="0">
                <a:solidFill>
                  <a:srgbClr val="FF0000"/>
                </a:solidFill>
              </a:rPr>
              <a:t>  </a:t>
            </a:r>
            <a:endParaRPr lang="mn-MN" sz="3200" dirty="0">
              <a:solidFill>
                <a:srgbClr val="FF0000"/>
              </a:solidFill>
            </a:endParaRPr>
          </a:p>
          <a:p>
            <a:pPr marL="0" indent="0">
              <a:buNone/>
            </a:pPr>
            <a:r>
              <a:rPr lang="mn-MN" sz="3000" b="1" dirty="0" smtClean="0"/>
              <a:t>Гадаад орчны хяналтын нийтлэг зорилго</a:t>
            </a:r>
            <a:r>
              <a:rPr lang="en-US" sz="3000" b="1" dirty="0" smtClean="0"/>
              <a:t> </a:t>
            </a:r>
            <a:r>
              <a:rPr lang="en-US" sz="3000" dirty="0" smtClean="0"/>
              <a:t>(</a:t>
            </a:r>
            <a:r>
              <a:rPr lang="mn-MN" sz="3000" dirty="0" smtClean="0"/>
              <a:t>жагсаалт</a:t>
            </a:r>
            <a:r>
              <a:rPr lang="en-US" sz="3000" dirty="0" smtClean="0"/>
              <a:t>)</a:t>
            </a:r>
            <a:r>
              <a:rPr lang="en-US" sz="3000" b="1" dirty="0" smtClean="0"/>
              <a:t>: </a:t>
            </a:r>
            <a:endParaRPr lang="en-US" sz="3000" b="1" dirty="0"/>
          </a:p>
          <a:p>
            <a:r>
              <a:rPr lang="mn-MN" sz="2800" dirty="0" smtClean="0"/>
              <a:t>Агаарын чанарын стандартад нийцэж байгааг эсэхийг тодорхойлох</a:t>
            </a:r>
            <a:r>
              <a:rPr lang="en-US" sz="2800" dirty="0" smtClean="0"/>
              <a:t> </a:t>
            </a:r>
            <a:endParaRPr lang="en-US" sz="2800" dirty="0"/>
          </a:p>
          <a:p>
            <a:r>
              <a:rPr lang="mn-MN" sz="2800" dirty="0" smtClean="0"/>
              <a:t>Гол ялгарлын эх үүсвэрийг илрүүлж, хэмжих</a:t>
            </a:r>
            <a:endParaRPr lang="en-US" sz="2800" dirty="0"/>
          </a:p>
          <a:p>
            <a:r>
              <a:rPr lang="mn-MN" sz="2800" dirty="0" smtClean="0"/>
              <a:t>Урт хугацааны чиг хандлага ялангуяа ялгарлыг хянах хөтөлбөрийн үр нөлөөг хянах</a:t>
            </a:r>
            <a:endParaRPr lang="mn-MN" sz="2800" dirty="0"/>
          </a:p>
          <a:p>
            <a:r>
              <a:rPr lang="mn-MN" sz="2800" dirty="0" smtClean="0">
                <a:solidFill>
                  <a:schemeClr val="bg1">
                    <a:lumMod val="50000"/>
                  </a:schemeClr>
                </a:solidFill>
              </a:rPr>
              <a:t>Агаар мандлын шинжлэх ухааны судалгааг мэдээллээр хангах </a:t>
            </a:r>
            <a:r>
              <a:rPr lang="en-US" sz="2800" dirty="0" smtClean="0">
                <a:solidFill>
                  <a:schemeClr val="bg1">
                    <a:lumMod val="50000"/>
                  </a:schemeClr>
                </a:solidFill>
              </a:rPr>
              <a:t>(</a:t>
            </a:r>
            <a:r>
              <a:rPr lang="mn-MN" sz="2800" dirty="0" smtClean="0">
                <a:solidFill>
                  <a:schemeClr val="bg1">
                    <a:lumMod val="50000"/>
                  </a:schemeClr>
                </a:solidFill>
              </a:rPr>
              <a:t>жишээ</a:t>
            </a:r>
            <a:r>
              <a:rPr lang="en-US" sz="2800" dirty="0" smtClean="0">
                <a:solidFill>
                  <a:schemeClr val="bg1">
                    <a:lumMod val="50000"/>
                  </a:schemeClr>
                </a:solidFill>
              </a:rPr>
              <a:t>., </a:t>
            </a:r>
            <a:r>
              <a:rPr lang="mn-MN" sz="2800" dirty="0" smtClean="0">
                <a:solidFill>
                  <a:schemeClr val="bg1">
                    <a:lumMod val="50000"/>
                  </a:schemeClr>
                </a:solidFill>
              </a:rPr>
              <a:t>химийн тээвэрлэлтийн загварыг баталгаажуулах</a:t>
            </a:r>
            <a:r>
              <a:rPr lang="en-US" sz="2800" dirty="0" smtClean="0">
                <a:solidFill>
                  <a:schemeClr val="bg1">
                    <a:lumMod val="50000"/>
                  </a:schemeClr>
                </a:solidFill>
              </a:rPr>
              <a:t>) </a:t>
            </a:r>
            <a:endParaRPr lang="en-US" sz="2800" dirty="0">
              <a:solidFill>
                <a:schemeClr val="bg1">
                  <a:lumMod val="50000"/>
                </a:schemeClr>
              </a:solidFill>
            </a:endParaRPr>
          </a:p>
          <a:p>
            <a:r>
              <a:rPr lang="mn-MN" sz="2800" b="1" dirty="0" smtClean="0"/>
              <a:t>Агаарын чанарыг тухайн бодит цаг хугацаанд мэдээллэх</a:t>
            </a:r>
            <a:endParaRPr lang="en-US" sz="2800" b="1" dirty="0"/>
          </a:p>
          <a:p>
            <a:r>
              <a:rPr lang="mn-MN" sz="2800" b="1" dirty="0" smtClean="0"/>
              <a:t>Эрүүл мэндийн судалгааны мэдээллээр хангах</a:t>
            </a:r>
            <a:endParaRPr lang="en-US" sz="2800" b="1" dirty="0"/>
          </a:p>
          <a:p>
            <a:endParaRPr lang="en-US" sz="2800" b="1" dirty="0"/>
          </a:p>
          <a:p>
            <a:pPr lvl="1"/>
            <a:endParaRPr lang="en-US" sz="2500" dirty="0"/>
          </a:p>
          <a:p>
            <a:pPr lvl="1"/>
            <a:endParaRPr lang="en-US" sz="2100" dirty="0"/>
          </a:p>
          <a:p>
            <a:pPr lvl="1"/>
            <a:endParaRPr lang="en-US" sz="2100" dirty="0"/>
          </a:p>
          <a:p>
            <a:endParaRPr lang="en-US" sz="2400" dirty="0"/>
          </a:p>
        </p:txBody>
      </p:sp>
    </p:spTree>
    <p:extLst>
      <p:ext uri="{BB962C8B-B14F-4D97-AF65-F5344CB8AC3E}">
        <p14:creationId xmlns:p14="http://schemas.microsoft.com/office/powerpoint/2010/main" val="247100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27" y="119378"/>
            <a:ext cx="9144000" cy="762000"/>
          </a:xfrm>
        </p:spPr>
        <p:txBody>
          <a:bodyPr>
            <a:normAutofit/>
          </a:bodyPr>
          <a:lstStyle/>
          <a:p>
            <a:r>
              <a:rPr lang="mn-MN" sz="3600" dirty="0" smtClean="0"/>
              <a:t>Нарийн ширхэглэгт тоосонцор</a:t>
            </a:r>
            <a:r>
              <a:rPr lang="en-US" sz="3600" dirty="0" smtClean="0"/>
              <a:t> </a:t>
            </a:r>
            <a:r>
              <a:rPr lang="en-US" sz="3600" dirty="0"/>
              <a:t>(PM)</a:t>
            </a:r>
          </a:p>
        </p:txBody>
      </p:sp>
      <p:sp>
        <p:nvSpPr>
          <p:cNvPr id="3" name="Content Placeholder 2"/>
          <p:cNvSpPr>
            <a:spLocks noGrp="1"/>
          </p:cNvSpPr>
          <p:nvPr>
            <p:ph idx="1"/>
          </p:nvPr>
        </p:nvSpPr>
        <p:spPr>
          <a:xfrm>
            <a:off x="329184" y="1299411"/>
            <a:ext cx="8814815" cy="5360696"/>
          </a:xfrm>
        </p:spPr>
        <p:txBody>
          <a:bodyPr>
            <a:normAutofit/>
          </a:bodyPr>
          <a:lstStyle/>
          <a:p>
            <a:r>
              <a:rPr lang="mn-MN" sz="3000" dirty="0" smtClean="0"/>
              <a:t>Мэдээллийн </a:t>
            </a:r>
            <a:r>
              <a:rPr lang="mn-MN" sz="3000" u="sng" dirty="0" smtClean="0"/>
              <a:t>үнэн зөв байдал болон харьцуулалт </a:t>
            </a:r>
            <a:r>
              <a:rPr lang="mn-MN" sz="3000" dirty="0" smtClean="0"/>
              <a:t>хэмжилтийн </a:t>
            </a:r>
            <a:r>
              <a:rPr lang="en-US" sz="3000" dirty="0" smtClean="0"/>
              <a:t>(</a:t>
            </a:r>
            <a:r>
              <a:rPr lang="mn-MN" sz="3000" dirty="0" smtClean="0"/>
              <a:t>аргачлал</a:t>
            </a:r>
            <a:r>
              <a:rPr lang="en-US" sz="3000" dirty="0" smtClean="0"/>
              <a:t>)</a:t>
            </a:r>
            <a:r>
              <a:rPr lang="mn-MN" sz="3000" dirty="0" smtClean="0"/>
              <a:t>-с хамаардаг</a:t>
            </a:r>
            <a:endParaRPr lang="en-US" sz="3000" dirty="0"/>
          </a:p>
          <a:p>
            <a:r>
              <a:rPr lang="mn-MN" sz="3000" dirty="0" smtClean="0"/>
              <a:t>Хяналтыг зохих ёсоор хийж байгаа ч агаарын бодит найрлагыг хэмжиж чадахгүй байх боломжтой</a:t>
            </a:r>
            <a:endParaRPr lang="en-US" sz="3000" dirty="0"/>
          </a:p>
        </p:txBody>
      </p:sp>
      <p:sp>
        <p:nvSpPr>
          <p:cNvPr id="6" name="TextBox 5">
            <a:extLst>
              <a:ext uri="{FF2B5EF4-FFF2-40B4-BE49-F238E27FC236}">
                <a16:creationId xmlns:a16="http://schemas.microsoft.com/office/drawing/2014/main" id="{0DC67E14-3B50-4A24-93F5-BE2DE650C777}"/>
              </a:ext>
            </a:extLst>
          </p:cNvPr>
          <p:cNvSpPr txBox="1"/>
          <p:nvPr/>
        </p:nvSpPr>
        <p:spPr>
          <a:xfrm>
            <a:off x="7279677" y="3552721"/>
            <a:ext cx="1864322" cy="2862322"/>
          </a:xfrm>
          <a:prstGeom prst="rect">
            <a:avLst/>
          </a:prstGeom>
          <a:noFill/>
        </p:spPr>
        <p:txBody>
          <a:bodyPr wrap="square" rtlCol="0">
            <a:spAutoFit/>
          </a:bodyPr>
          <a:lstStyle/>
          <a:p>
            <a:r>
              <a:rPr lang="mn-MN" u="sng" dirty="0" smtClean="0"/>
              <a:t>Гадна орчны агаарын мэдээ</a:t>
            </a:r>
            <a:endParaRPr lang="en-US" u="sng" dirty="0"/>
          </a:p>
          <a:p>
            <a:endParaRPr lang="en-US" dirty="0"/>
          </a:p>
          <a:p>
            <a:r>
              <a:rPr lang="en-US" dirty="0"/>
              <a:t>PM</a:t>
            </a:r>
            <a:r>
              <a:rPr lang="en-US" baseline="-25000" dirty="0"/>
              <a:t>10</a:t>
            </a:r>
            <a:r>
              <a:rPr lang="en-US" dirty="0"/>
              <a:t> (NAMHEM) </a:t>
            </a:r>
            <a:r>
              <a:rPr lang="mn-MN" dirty="0" smtClean="0"/>
              <a:t>харуулын цэг дэх бодит цагийн хэмжилт</a:t>
            </a:r>
            <a:endParaRPr lang="en-US" dirty="0"/>
          </a:p>
          <a:p>
            <a:endParaRPr lang="en-US" dirty="0"/>
          </a:p>
          <a:p>
            <a:r>
              <a:rPr lang="en-US" dirty="0"/>
              <a:t>PM</a:t>
            </a:r>
            <a:r>
              <a:rPr lang="en-US" baseline="-25000" dirty="0"/>
              <a:t>2.5</a:t>
            </a:r>
            <a:r>
              <a:rPr lang="en-US" dirty="0"/>
              <a:t> (MCA) </a:t>
            </a:r>
            <a:r>
              <a:rPr lang="mn-MN" dirty="0" smtClean="0"/>
              <a:t>цугларсан мэдээ</a:t>
            </a:r>
            <a:endParaRPr lang="en-US" dirty="0"/>
          </a:p>
        </p:txBody>
      </p:sp>
      <p:grpSp>
        <p:nvGrpSpPr>
          <p:cNvPr id="9" name="Group 8">
            <a:extLst>
              <a:ext uri="{FF2B5EF4-FFF2-40B4-BE49-F238E27FC236}">
                <a16:creationId xmlns:a16="http://schemas.microsoft.com/office/drawing/2014/main" id="{1C7A1019-6B11-4F99-AFF7-C5661052F179}"/>
              </a:ext>
            </a:extLst>
          </p:cNvPr>
          <p:cNvGrpSpPr/>
          <p:nvPr/>
        </p:nvGrpSpPr>
        <p:grpSpPr>
          <a:xfrm>
            <a:off x="97827" y="3238500"/>
            <a:ext cx="7181850" cy="3421607"/>
            <a:chOff x="97827" y="3213664"/>
            <a:chExt cx="7181850" cy="3446443"/>
          </a:xfrm>
        </p:grpSpPr>
        <p:grpSp>
          <p:nvGrpSpPr>
            <p:cNvPr id="5" name="Group 4">
              <a:extLst>
                <a:ext uri="{FF2B5EF4-FFF2-40B4-BE49-F238E27FC236}">
                  <a16:creationId xmlns:a16="http://schemas.microsoft.com/office/drawing/2014/main" id="{4DCBCABB-EFAF-4F3C-8EF5-FFAAB5170388}"/>
                </a:ext>
              </a:extLst>
            </p:cNvPr>
            <p:cNvGrpSpPr/>
            <p:nvPr/>
          </p:nvGrpSpPr>
          <p:grpSpPr>
            <a:xfrm>
              <a:off x="97827" y="3307307"/>
              <a:ext cx="7181850" cy="3352800"/>
              <a:chOff x="329184" y="3307307"/>
              <a:chExt cx="7181850" cy="3352800"/>
            </a:xfrm>
          </p:grpSpPr>
          <p:pic>
            <p:nvPicPr>
              <p:cNvPr id="9218" name="Picture 7" descr="image002">
                <a:extLst>
                  <a:ext uri="{FF2B5EF4-FFF2-40B4-BE49-F238E27FC236}">
                    <a16:creationId xmlns:a16="http://schemas.microsoft.com/office/drawing/2014/main" id="{6A12940A-7CD8-4B01-B6E1-98B28EC1CA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84" y="3307307"/>
                <a:ext cx="718185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F1A4A8BE-8415-4C8F-928C-E2F48B824E27}"/>
                  </a:ext>
                </a:extLst>
              </p:cNvPr>
              <p:cNvSpPr txBox="1"/>
              <p:nvPr/>
            </p:nvSpPr>
            <p:spPr>
              <a:xfrm>
                <a:off x="903453" y="6191863"/>
                <a:ext cx="601447" cy="338554"/>
              </a:xfrm>
              <a:prstGeom prst="rect">
                <a:avLst/>
              </a:prstGeom>
              <a:noFill/>
            </p:spPr>
            <p:txBody>
              <a:bodyPr wrap="none" rtlCol="0">
                <a:spAutoFit/>
              </a:bodyPr>
              <a:lstStyle/>
              <a:p>
                <a:r>
                  <a:rPr lang="en-US" sz="1600" dirty="0"/>
                  <a:t>2013</a:t>
                </a:r>
              </a:p>
            </p:txBody>
          </p:sp>
        </p:grpSp>
        <p:sp>
          <p:nvSpPr>
            <p:cNvPr id="7" name="Rectangle 6">
              <a:extLst>
                <a:ext uri="{FF2B5EF4-FFF2-40B4-BE49-F238E27FC236}">
                  <a16:creationId xmlns:a16="http://schemas.microsoft.com/office/drawing/2014/main" id="{E1019444-ACD1-453F-A42A-463E8A2DA44C}"/>
                </a:ext>
              </a:extLst>
            </p:cNvPr>
            <p:cNvSpPr/>
            <p:nvPr/>
          </p:nvSpPr>
          <p:spPr>
            <a:xfrm>
              <a:off x="826266" y="3657600"/>
              <a:ext cx="6323682" cy="1156771"/>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n-MN" i="1" dirty="0" smtClean="0">
                  <a:solidFill>
                    <a:schemeClr val="tx1"/>
                  </a:solidFill>
                </a:rPr>
                <a:t>Бодит бус</a:t>
              </a:r>
              <a:endParaRPr lang="en-US" i="1" dirty="0">
                <a:solidFill>
                  <a:schemeClr val="tx1"/>
                </a:solidFill>
              </a:endParaRPr>
            </a:p>
          </p:txBody>
        </p:sp>
        <p:sp>
          <p:nvSpPr>
            <p:cNvPr id="8" name="TextBox 7">
              <a:extLst>
                <a:ext uri="{FF2B5EF4-FFF2-40B4-BE49-F238E27FC236}">
                  <a16:creationId xmlns:a16="http://schemas.microsoft.com/office/drawing/2014/main" id="{52A76E1A-8597-4597-82B5-6E64972F0171}"/>
                </a:ext>
              </a:extLst>
            </p:cNvPr>
            <p:cNvSpPr txBox="1"/>
            <p:nvPr/>
          </p:nvSpPr>
          <p:spPr>
            <a:xfrm>
              <a:off x="479895" y="3213664"/>
              <a:ext cx="985847" cy="369332"/>
            </a:xfrm>
            <a:prstGeom prst="rect">
              <a:avLst/>
            </a:prstGeom>
            <a:noFill/>
          </p:spPr>
          <p:txBody>
            <a:bodyPr wrap="none" rtlCol="0">
              <a:spAutoFit/>
            </a:bodyPr>
            <a:lstStyle/>
            <a:p>
              <a:r>
                <a:rPr lang="en-US" dirty="0"/>
                <a:t>log scale</a:t>
              </a:r>
            </a:p>
          </p:txBody>
        </p:sp>
      </p:grpSp>
      <p:sp>
        <p:nvSpPr>
          <p:cNvPr id="11" name="TextBox 10">
            <a:extLst>
              <a:ext uri="{FF2B5EF4-FFF2-40B4-BE49-F238E27FC236}">
                <a16:creationId xmlns:a16="http://schemas.microsoft.com/office/drawing/2014/main" id="{665FA51B-CD4D-4F59-B35D-CA404253143C}"/>
              </a:ext>
            </a:extLst>
          </p:cNvPr>
          <p:cNvSpPr txBox="1"/>
          <p:nvPr/>
        </p:nvSpPr>
        <p:spPr>
          <a:xfrm>
            <a:off x="466407" y="6511414"/>
            <a:ext cx="5960126" cy="307777"/>
          </a:xfrm>
          <a:prstGeom prst="rect">
            <a:avLst/>
          </a:prstGeom>
          <a:noFill/>
        </p:spPr>
        <p:txBody>
          <a:bodyPr wrap="square" rtlCol="0">
            <a:spAutoFit/>
          </a:bodyPr>
          <a:lstStyle/>
          <a:p>
            <a:r>
              <a:rPr lang="en-US" sz="1400" dirty="0"/>
              <a:t>Jay Turner, Washington University in St. Louis/USA</a:t>
            </a:r>
          </a:p>
        </p:txBody>
      </p:sp>
    </p:spTree>
    <p:extLst>
      <p:ext uri="{BB962C8B-B14F-4D97-AF65-F5344CB8AC3E}">
        <p14:creationId xmlns:p14="http://schemas.microsoft.com/office/powerpoint/2010/main" val="368540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1" y="222270"/>
            <a:ext cx="9144000" cy="762000"/>
          </a:xfrm>
        </p:spPr>
        <p:txBody>
          <a:bodyPr>
            <a:normAutofit/>
          </a:bodyPr>
          <a:lstStyle/>
          <a:p>
            <a:r>
              <a:rPr lang="mn-MN" sz="3600" dirty="0" smtClean="0"/>
              <a:t>Азийн орнуудад тулгарч буй бэрхшээл </a:t>
            </a:r>
            <a:endParaRPr lang="en-US" sz="3600" dirty="0"/>
          </a:p>
        </p:txBody>
      </p:sp>
      <p:sp>
        <p:nvSpPr>
          <p:cNvPr id="3" name="Content Placeholder 2"/>
          <p:cNvSpPr>
            <a:spLocks noGrp="1"/>
          </p:cNvSpPr>
          <p:nvPr>
            <p:ph idx="1"/>
          </p:nvPr>
        </p:nvSpPr>
        <p:spPr>
          <a:xfrm>
            <a:off x="329184" y="1299411"/>
            <a:ext cx="8814815" cy="5360696"/>
          </a:xfrm>
        </p:spPr>
        <p:txBody>
          <a:bodyPr>
            <a:normAutofit lnSpcReduction="10000"/>
          </a:bodyPr>
          <a:lstStyle/>
          <a:p>
            <a:pPr marL="0" indent="0">
              <a:buNone/>
            </a:pPr>
            <a:r>
              <a:rPr lang="en-US" sz="3000" dirty="0" smtClean="0"/>
              <a:t>PM</a:t>
            </a:r>
            <a:r>
              <a:rPr lang="mn-MN" sz="3000" dirty="0" smtClean="0"/>
              <a:t> тоосонцрын агууламжийн нарийвчлал</a:t>
            </a:r>
            <a:r>
              <a:rPr lang="en-US" sz="3000" dirty="0" smtClean="0"/>
              <a:t>:</a:t>
            </a:r>
            <a:endParaRPr lang="en-US" sz="3000" dirty="0"/>
          </a:p>
          <a:p>
            <a:r>
              <a:rPr lang="mn-MN" sz="3000" dirty="0" smtClean="0"/>
              <a:t>Монгол улс болон Хятадын хойд хэсэгт тулгарч буй бэрхшээл нь тоосонцроос нитрат болон органик бодисын хагас задралыг </a:t>
            </a:r>
            <a:r>
              <a:rPr lang="mn-MN" sz="3000" u="sng" dirty="0" smtClean="0"/>
              <a:t>ууршуулахгүй</a:t>
            </a:r>
            <a:r>
              <a:rPr lang="mn-MN" sz="3000" dirty="0" smtClean="0"/>
              <a:t> байх явдал юм</a:t>
            </a:r>
            <a:endParaRPr lang="en-US" sz="3000" dirty="0"/>
          </a:p>
          <a:p>
            <a:r>
              <a:rPr lang="mn-MN" sz="3000" dirty="0" smtClean="0"/>
              <a:t>Чийглэг ихтэй Зүүн Өмнөд Азийн орнуудын хувьд тоосонцроос </a:t>
            </a:r>
            <a:r>
              <a:rPr lang="mn-MN" sz="3000" u="sng" dirty="0" smtClean="0"/>
              <a:t>усыг ууршуулах</a:t>
            </a:r>
            <a:r>
              <a:rPr lang="mn-MN" sz="3000" dirty="0" smtClean="0"/>
              <a:t> нь тулгамдаж буй асуудал болж байна</a:t>
            </a:r>
            <a:endParaRPr lang="en-US" sz="3000" dirty="0"/>
          </a:p>
          <a:p>
            <a:pPr marL="0" indent="0">
              <a:buNone/>
            </a:pPr>
            <a:endParaRPr lang="en-US" sz="3300" dirty="0"/>
          </a:p>
          <a:p>
            <a:pPr marL="0" indent="0">
              <a:buNone/>
            </a:pPr>
            <a:r>
              <a:rPr lang="mn-MN" sz="3000" u="sng" dirty="0" smtClean="0"/>
              <a:t>Системтэйгээр</a:t>
            </a:r>
            <a:r>
              <a:rPr lang="mn-MN" sz="3000" dirty="0" smtClean="0"/>
              <a:t>, </a:t>
            </a:r>
            <a:r>
              <a:rPr lang="mn-MN" sz="3000" u="sng" dirty="0" smtClean="0"/>
              <a:t>тогтмол байдлаар</a:t>
            </a:r>
            <a:r>
              <a:rPr lang="mn-MN" sz="3000" dirty="0" smtClean="0"/>
              <a:t> хэмжих нь чухал бөгөөд зарим тохиолдолд мэдээлэлд алдаа гардаг гэдгийг ойлгох хэрэгтэй</a:t>
            </a:r>
            <a:endParaRPr lang="en-US" sz="3000" dirty="0"/>
          </a:p>
          <a:p>
            <a:endParaRPr lang="en-US" sz="3000" dirty="0"/>
          </a:p>
        </p:txBody>
      </p:sp>
    </p:spTree>
    <p:extLst>
      <p:ext uri="{BB962C8B-B14F-4D97-AF65-F5344CB8AC3E}">
        <p14:creationId xmlns:p14="http://schemas.microsoft.com/office/powerpoint/2010/main" val="500635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72" y="91491"/>
            <a:ext cx="8747393" cy="1260485"/>
          </a:xfrm>
        </p:spPr>
        <p:txBody>
          <a:bodyPr/>
          <a:lstStyle/>
          <a:p>
            <a:r>
              <a:rPr lang="mn-MN" sz="3600" dirty="0"/>
              <a:t>АНУ-ын Төрийн </a:t>
            </a:r>
            <a:r>
              <a:rPr lang="mn-MN" sz="3600" dirty="0" smtClean="0"/>
              <a:t>Департаментын </a:t>
            </a:r>
            <a:r>
              <a:rPr lang="mn-MN" sz="3600" dirty="0"/>
              <a:t>сүлжээ</a:t>
            </a:r>
            <a:r>
              <a:rPr lang="en-US" dirty="0"/>
              <a:t/>
            </a:r>
            <a:br>
              <a:rPr lang="en-US" dirty="0"/>
            </a:br>
            <a:r>
              <a:rPr lang="en-US" sz="2400" dirty="0" smtClean="0"/>
              <a:t>(</a:t>
            </a:r>
            <a:r>
              <a:rPr lang="mn-MN" sz="2400" dirty="0" smtClean="0"/>
              <a:t>Зүүн</a:t>
            </a:r>
            <a:r>
              <a:rPr lang="en-US" sz="2400" dirty="0" smtClean="0"/>
              <a:t>/</a:t>
            </a:r>
            <a:r>
              <a:rPr lang="mn-MN" sz="2400" dirty="0" smtClean="0"/>
              <a:t>Зүүн өмнөд Ази</a:t>
            </a:r>
            <a:r>
              <a:rPr lang="en-US" sz="2400" dirty="0" smtClean="0"/>
              <a:t>) </a:t>
            </a:r>
            <a:endParaRPr lang="en-US" sz="2400" dirty="0"/>
          </a:p>
        </p:txBody>
      </p:sp>
      <p:pic>
        <p:nvPicPr>
          <p:cNvPr id="5" name="Picture 4" descr="A close up of a map&#10;&#10;Description automatically generated">
            <a:extLst>
              <a:ext uri="{FF2B5EF4-FFF2-40B4-BE49-F238E27FC236}">
                <a16:creationId xmlns:a16="http://schemas.microsoft.com/office/drawing/2014/main" id="{8CAAD95A-9139-4427-BE4D-42A54ED54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221" y="1351976"/>
            <a:ext cx="6511258" cy="5031427"/>
          </a:xfrm>
          <a:prstGeom prst="rect">
            <a:avLst/>
          </a:prstGeom>
        </p:spPr>
      </p:pic>
      <p:sp>
        <p:nvSpPr>
          <p:cNvPr id="3" name="Content Placeholder 2"/>
          <p:cNvSpPr>
            <a:spLocks noGrp="1"/>
          </p:cNvSpPr>
          <p:nvPr>
            <p:ph idx="1"/>
          </p:nvPr>
        </p:nvSpPr>
        <p:spPr>
          <a:xfrm>
            <a:off x="6180463" y="1454227"/>
            <a:ext cx="2963537" cy="5403773"/>
          </a:xfrm>
        </p:spPr>
        <p:txBody>
          <a:bodyPr>
            <a:normAutofit lnSpcReduction="10000"/>
          </a:bodyPr>
          <a:lstStyle/>
          <a:p>
            <a:pPr marL="0" indent="0">
              <a:buNone/>
            </a:pPr>
            <a:r>
              <a:rPr lang="en-US" sz="2000" dirty="0"/>
              <a:t>2018 </a:t>
            </a:r>
            <a:r>
              <a:rPr lang="en-US" sz="2000" dirty="0" smtClean="0"/>
              <a:t>24-</a:t>
            </a:r>
            <a:r>
              <a:rPr lang="mn-MN" sz="2000" dirty="0" smtClean="0"/>
              <a:t>цаг</a:t>
            </a:r>
            <a:r>
              <a:rPr lang="en-US" sz="2000" dirty="0" smtClean="0"/>
              <a:t> </a:t>
            </a:r>
            <a:r>
              <a:rPr lang="en-US" sz="2000" dirty="0"/>
              <a:t>PM</a:t>
            </a:r>
            <a:r>
              <a:rPr lang="en-US" sz="2000" baseline="-25000" dirty="0"/>
              <a:t>2.5</a:t>
            </a:r>
            <a:r>
              <a:rPr lang="en-US" sz="2000" dirty="0"/>
              <a:t> 99</a:t>
            </a:r>
            <a:r>
              <a:rPr lang="en-US" sz="2000" baseline="30000" dirty="0"/>
              <a:t>th</a:t>
            </a:r>
            <a:r>
              <a:rPr lang="en-US" sz="2000" dirty="0"/>
              <a:t> </a:t>
            </a:r>
            <a:r>
              <a:rPr lang="mn-MN" sz="2000" dirty="0" smtClean="0"/>
              <a:t>персентилийн агууламжийг өнгөөр ялгасан дүрслэл </a:t>
            </a:r>
            <a:r>
              <a:rPr lang="en-US" sz="2000" dirty="0" smtClean="0"/>
              <a:t> </a:t>
            </a:r>
            <a:r>
              <a:rPr lang="mn-MN" sz="2000" dirty="0" smtClean="0"/>
              <a:t>- ДЭМБ-ын зорилт </a:t>
            </a:r>
            <a:r>
              <a:rPr lang="en-US" sz="2000" dirty="0" smtClean="0"/>
              <a:t>I </a:t>
            </a:r>
            <a:r>
              <a:rPr lang="en-US" sz="2000" dirty="0"/>
              <a:t>(IT-1)</a:t>
            </a:r>
          </a:p>
          <a:p>
            <a:pPr marL="0" indent="0">
              <a:buNone/>
            </a:pPr>
            <a:endParaRPr lang="en-US" sz="2000" dirty="0"/>
          </a:p>
          <a:p>
            <a:pPr marL="0" indent="0">
              <a:buNone/>
            </a:pPr>
            <a:r>
              <a:rPr lang="mn-MN" sz="2000" b="1" dirty="0" smtClean="0"/>
              <a:t>Тогтмол хэмжилт </a:t>
            </a:r>
            <a:r>
              <a:rPr lang="en-US" sz="2000" dirty="0" smtClean="0"/>
              <a:t>(</a:t>
            </a:r>
            <a:r>
              <a:rPr lang="mn-MN" sz="2000" dirty="0" smtClean="0"/>
              <a:t>ижил хяналт</a:t>
            </a:r>
            <a:r>
              <a:rPr lang="en-US" sz="2000" dirty="0" smtClean="0"/>
              <a:t>, </a:t>
            </a:r>
            <a:r>
              <a:rPr lang="mn-MN" sz="2000" dirty="0" smtClean="0"/>
              <a:t>ижил үйл ажиллагааны протокол</a:t>
            </a:r>
            <a:r>
              <a:rPr lang="en-US" sz="2000" dirty="0" smtClean="0"/>
              <a:t>) </a:t>
            </a:r>
            <a:r>
              <a:rPr lang="mn-MN" sz="2000" dirty="0" smtClean="0"/>
              <a:t>гэхдээ агаар дахь тоосонцортой харьцуулахад алдаатай байдаг</a:t>
            </a:r>
            <a:endParaRPr lang="en-US" sz="2000" dirty="0"/>
          </a:p>
          <a:p>
            <a:pPr marL="0" indent="0">
              <a:buNone/>
            </a:pPr>
            <a:endParaRPr lang="en-US" sz="2000" dirty="0"/>
          </a:p>
          <a:p>
            <a:pPr marL="0" indent="0">
              <a:buNone/>
            </a:pPr>
            <a:r>
              <a:rPr lang="mn-MN" sz="2000" b="1" dirty="0" smtClean="0"/>
              <a:t>Сүлжээний нягтрал багатай байх нь</a:t>
            </a:r>
            <a:r>
              <a:rPr lang="mn-MN" sz="2000" dirty="0" smtClean="0"/>
              <a:t> эрүүл мэндийн судалгааны утгыг хязгаарладаг</a:t>
            </a:r>
            <a:endParaRPr lang="en-US" sz="2000" dirty="0"/>
          </a:p>
          <a:p>
            <a:pPr marL="0" indent="0">
              <a:buNone/>
            </a:pPr>
            <a:endParaRPr lang="en-US" sz="2000" dirty="0"/>
          </a:p>
          <a:p>
            <a:pPr marL="0" indent="0">
              <a:buNone/>
            </a:pPr>
            <a:endParaRPr lang="en-US" sz="2000" dirty="0"/>
          </a:p>
        </p:txBody>
      </p:sp>
      <p:sp>
        <p:nvSpPr>
          <p:cNvPr id="4" name="TextBox 3">
            <a:extLst>
              <a:ext uri="{FF2B5EF4-FFF2-40B4-BE49-F238E27FC236}">
                <a16:creationId xmlns:a16="http://schemas.microsoft.com/office/drawing/2014/main" id="{928EBD48-83AF-46BD-B12F-4B50A9357BF4}"/>
              </a:ext>
            </a:extLst>
          </p:cNvPr>
          <p:cNvSpPr txBox="1"/>
          <p:nvPr/>
        </p:nvSpPr>
        <p:spPr>
          <a:xfrm>
            <a:off x="121186" y="6313190"/>
            <a:ext cx="4516301" cy="523220"/>
          </a:xfrm>
          <a:prstGeom prst="rect">
            <a:avLst/>
          </a:prstGeom>
          <a:noFill/>
        </p:spPr>
        <p:txBody>
          <a:bodyPr wrap="none" rtlCol="0">
            <a:spAutoFit/>
          </a:bodyPr>
          <a:lstStyle/>
          <a:p>
            <a:r>
              <a:rPr lang="en-US" sz="1400" dirty="0"/>
              <a:t>Zhiyao Li, Maryssa Loehr , Pradeep Prathibha and Jay Turner</a:t>
            </a:r>
          </a:p>
          <a:p>
            <a:r>
              <a:rPr lang="en-US" sz="1400" dirty="0"/>
              <a:t>Washington University in St. Louis/USA</a:t>
            </a:r>
          </a:p>
        </p:txBody>
      </p:sp>
    </p:spTree>
    <p:extLst>
      <p:ext uri="{BB962C8B-B14F-4D97-AF65-F5344CB8AC3E}">
        <p14:creationId xmlns:p14="http://schemas.microsoft.com/office/powerpoint/2010/main" val="319902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2608"/>
            <a:ext cx="9144000" cy="762000"/>
          </a:xfrm>
        </p:spPr>
        <p:txBody>
          <a:bodyPr>
            <a:normAutofit/>
          </a:bodyPr>
          <a:lstStyle/>
          <a:p>
            <a:r>
              <a:rPr lang="mn-MN" sz="3600" dirty="0" smtClean="0"/>
              <a:t>Дотоод орчны агаарын чанарыг хянах зорилго</a:t>
            </a:r>
            <a:endParaRPr lang="en-US" sz="3600" dirty="0"/>
          </a:p>
        </p:txBody>
      </p:sp>
      <p:sp>
        <p:nvSpPr>
          <p:cNvPr id="3" name="Content Placeholder 2"/>
          <p:cNvSpPr>
            <a:spLocks noGrp="1"/>
          </p:cNvSpPr>
          <p:nvPr>
            <p:ph idx="1"/>
          </p:nvPr>
        </p:nvSpPr>
        <p:spPr>
          <a:xfrm>
            <a:off x="329184" y="1299411"/>
            <a:ext cx="8814815" cy="5360696"/>
          </a:xfrm>
        </p:spPr>
        <p:txBody>
          <a:bodyPr/>
          <a:lstStyle/>
          <a:p>
            <a:pPr marL="0" indent="0">
              <a:buNone/>
            </a:pPr>
            <a:r>
              <a:rPr lang="mn-MN" sz="3200" dirty="0" smtClean="0">
                <a:solidFill>
                  <a:srgbClr val="FF0000"/>
                </a:solidFill>
              </a:rPr>
              <a:t>Юуг, хаана, хэрхэн хянах нь зорилгоос хамаардаг.</a:t>
            </a:r>
            <a:r>
              <a:rPr lang="en-US" sz="3200" dirty="0" smtClean="0">
                <a:solidFill>
                  <a:srgbClr val="FF0000"/>
                </a:solidFill>
              </a:rPr>
              <a:t> </a:t>
            </a:r>
            <a:endParaRPr lang="en-US" sz="3200" dirty="0">
              <a:solidFill>
                <a:srgbClr val="FF0000"/>
              </a:solidFill>
            </a:endParaRPr>
          </a:p>
          <a:p>
            <a:pPr marL="0" indent="0">
              <a:buNone/>
            </a:pPr>
            <a:r>
              <a:rPr lang="mn-MN" sz="3000" b="1" dirty="0" smtClean="0"/>
              <a:t>Агаарын чанарын хяналтын нийтлэг зорилго</a:t>
            </a:r>
            <a:r>
              <a:rPr lang="en-US" sz="3000" b="1" dirty="0" smtClean="0"/>
              <a:t>: </a:t>
            </a:r>
            <a:endParaRPr lang="en-US" sz="3000" b="1" dirty="0"/>
          </a:p>
          <a:p>
            <a:r>
              <a:rPr lang="mn-MN" sz="2800" dirty="0" smtClean="0">
                <a:solidFill>
                  <a:schemeClr val="bg1">
                    <a:lumMod val="50000"/>
                  </a:schemeClr>
                </a:solidFill>
              </a:rPr>
              <a:t>Агаарын чанарын стандарт болон удирдамжтай нийцэж байгааг тодорхойлох</a:t>
            </a:r>
            <a:r>
              <a:rPr lang="en-US" sz="2800" dirty="0" smtClean="0">
                <a:solidFill>
                  <a:schemeClr val="bg1">
                    <a:lumMod val="50000"/>
                  </a:schemeClr>
                </a:solidFill>
              </a:rPr>
              <a:t> (</a:t>
            </a:r>
            <a:r>
              <a:rPr lang="mn-MN" sz="2800" dirty="0" smtClean="0">
                <a:solidFill>
                  <a:schemeClr val="bg1">
                    <a:lumMod val="50000"/>
                  </a:schemeClr>
                </a:solidFill>
              </a:rPr>
              <a:t>цөөн</a:t>
            </a:r>
            <a:r>
              <a:rPr lang="en-US" sz="2800" dirty="0" smtClean="0">
                <a:solidFill>
                  <a:schemeClr val="bg1">
                    <a:lumMod val="50000"/>
                  </a:schemeClr>
                </a:solidFill>
              </a:rPr>
              <a:t>/</a:t>
            </a:r>
            <a:r>
              <a:rPr lang="mn-MN" sz="2800" dirty="0" smtClean="0">
                <a:solidFill>
                  <a:schemeClr val="bg1">
                    <a:lumMod val="50000"/>
                  </a:schemeClr>
                </a:solidFill>
              </a:rPr>
              <a:t>байхгүй</a:t>
            </a:r>
            <a:r>
              <a:rPr lang="en-US" sz="2800" dirty="0" smtClean="0">
                <a:solidFill>
                  <a:schemeClr val="bg1">
                    <a:lumMod val="50000"/>
                  </a:schemeClr>
                </a:solidFill>
              </a:rPr>
              <a:t>) </a:t>
            </a:r>
            <a:endParaRPr lang="en-US" sz="2800" dirty="0">
              <a:solidFill>
                <a:schemeClr val="bg1">
                  <a:lumMod val="50000"/>
                </a:schemeClr>
              </a:solidFill>
            </a:endParaRPr>
          </a:p>
          <a:p>
            <a:r>
              <a:rPr lang="mn-MN" sz="2800" dirty="0" smtClean="0"/>
              <a:t>Гол эх үүсвэрийн ялгарлыг тоон үзүүлэлтээр хэмжих</a:t>
            </a:r>
            <a:endParaRPr lang="en-US" sz="2800" dirty="0"/>
          </a:p>
          <a:p>
            <a:r>
              <a:rPr lang="mn-MN" sz="2800" dirty="0" smtClean="0"/>
              <a:t>Интервенцийн үр нөлөөг үнэлэх</a:t>
            </a:r>
            <a:endParaRPr lang="en-US" sz="2800" dirty="0"/>
          </a:p>
          <a:p>
            <a:r>
              <a:rPr lang="mn-MN" sz="2800" b="1" dirty="0" smtClean="0"/>
              <a:t>Эрүүл мэндийн судалгааг мэдээллээр хангах</a:t>
            </a:r>
            <a:endParaRPr lang="en-US" sz="2800" b="1" dirty="0"/>
          </a:p>
          <a:p>
            <a:pPr marL="342900" lvl="1" indent="0">
              <a:buNone/>
            </a:pPr>
            <a:endParaRPr lang="en-US" sz="2500" dirty="0"/>
          </a:p>
          <a:p>
            <a:pPr lvl="1"/>
            <a:endParaRPr lang="en-US" sz="2100" dirty="0"/>
          </a:p>
          <a:p>
            <a:pPr lvl="1"/>
            <a:endParaRPr lang="en-US" sz="2100" dirty="0"/>
          </a:p>
          <a:p>
            <a:endParaRPr lang="en-US" sz="2400" dirty="0"/>
          </a:p>
        </p:txBody>
      </p:sp>
    </p:spTree>
    <p:extLst>
      <p:ext uri="{BB962C8B-B14F-4D97-AF65-F5344CB8AC3E}">
        <p14:creationId xmlns:p14="http://schemas.microsoft.com/office/powerpoint/2010/main" val="645459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4423B1AA-5AE2-4E9D-B4E9-885072F058DF}"/>
              </a:ext>
            </a:extLst>
          </p:cNvPr>
          <p:cNvGrpSpPr/>
          <p:nvPr/>
        </p:nvGrpSpPr>
        <p:grpSpPr>
          <a:xfrm>
            <a:off x="-567370" y="734001"/>
            <a:ext cx="7810961" cy="6368875"/>
            <a:chOff x="-567370" y="734001"/>
            <a:chExt cx="7810961" cy="6368875"/>
          </a:xfrm>
        </p:grpSpPr>
        <p:grpSp>
          <p:nvGrpSpPr>
            <p:cNvPr id="11" name="Group 10">
              <a:extLst>
                <a:ext uri="{FF2B5EF4-FFF2-40B4-BE49-F238E27FC236}">
                  <a16:creationId xmlns:a16="http://schemas.microsoft.com/office/drawing/2014/main" id="{657B24AF-6C27-4AF2-8A72-026402FC786A}"/>
                </a:ext>
              </a:extLst>
            </p:cNvPr>
            <p:cNvGrpSpPr/>
            <p:nvPr/>
          </p:nvGrpSpPr>
          <p:grpSpPr>
            <a:xfrm>
              <a:off x="-567370" y="734001"/>
              <a:ext cx="7810961" cy="6368875"/>
              <a:chOff x="-1" y="1199147"/>
              <a:chExt cx="7359267" cy="5658854"/>
            </a:xfrm>
          </p:grpSpPr>
          <p:pic>
            <p:nvPicPr>
              <p:cNvPr id="8" name="Picture 7">
                <a:extLst>
                  <a:ext uri="{FF2B5EF4-FFF2-40B4-BE49-F238E27FC236}">
                    <a16:creationId xmlns:a16="http://schemas.microsoft.com/office/drawing/2014/main" id="{5D0D6027-8B75-4A0A-BB32-7297E75832AC}"/>
                  </a:ext>
                </a:extLst>
              </p:cNvPr>
              <p:cNvPicPr>
                <a:picLocks noChangeAspect="1"/>
              </p:cNvPicPr>
              <p:nvPr/>
            </p:nvPicPr>
            <p:blipFill>
              <a:blip r:embed="rId3"/>
              <a:stretch>
                <a:fillRect/>
              </a:stretch>
            </p:blipFill>
            <p:spPr>
              <a:xfrm>
                <a:off x="-1" y="1199147"/>
                <a:ext cx="7359267" cy="5658854"/>
              </a:xfrm>
              <a:prstGeom prst="rect">
                <a:avLst/>
              </a:prstGeom>
            </p:spPr>
          </p:pic>
          <p:sp>
            <p:nvSpPr>
              <p:cNvPr id="10" name="Rectangle 9">
                <a:extLst>
                  <a:ext uri="{FF2B5EF4-FFF2-40B4-BE49-F238E27FC236}">
                    <a16:creationId xmlns:a16="http://schemas.microsoft.com/office/drawing/2014/main" id="{F94C8E72-2BA0-4CE3-A680-6E9E83D73602}"/>
                  </a:ext>
                </a:extLst>
              </p:cNvPr>
              <p:cNvSpPr/>
              <p:nvPr/>
            </p:nvSpPr>
            <p:spPr>
              <a:xfrm>
                <a:off x="110169" y="1277957"/>
                <a:ext cx="638978" cy="523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Rectangle 11">
              <a:extLst>
                <a:ext uri="{FF2B5EF4-FFF2-40B4-BE49-F238E27FC236}">
                  <a16:creationId xmlns:a16="http://schemas.microsoft.com/office/drawing/2014/main" id="{284E65A2-7F44-4489-91DE-D9E612EF84F4}"/>
                </a:ext>
              </a:extLst>
            </p:cNvPr>
            <p:cNvSpPr/>
            <p:nvPr/>
          </p:nvSpPr>
          <p:spPr>
            <a:xfrm>
              <a:off x="-162382" y="6419033"/>
              <a:ext cx="6156516" cy="586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6pm                                   12am                                   6am</a:t>
              </a:r>
            </a:p>
          </p:txBody>
        </p:sp>
        <p:sp>
          <p:nvSpPr>
            <p:cNvPr id="13" name="Rectangle 12">
              <a:extLst>
                <a:ext uri="{FF2B5EF4-FFF2-40B4-BE49-F238E27FC236}">
                  <a16:creationId xmlns:a16="http://schemas.microsoft.com/office/drawing/2014/main" id="{E15A2AC6-FAA9-42B6-A44F-DB77BB3AB6D6}"/>
                </a:ext>
              </a:extLst>
            </p:cNvPr>
            <p:cNvSpPr/>
            <p:nvPr/>
          </p:nvSpPr>
          <p:spPr>
            <a:xfrm>
              <a:off x="6020717" y="983007"/>
              <a:ext cx="1222874" cy="58896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 y="509665"/>
            <a:ext cx="8454452" cy="224335"/>
          </a:xfrm>
          <a:solidFill>
            <a:schemeClr val="bg1"/>
          </a:solidFill>
        </p:spPr>
        <p:txBody>
          <a:bodyPr>
            <a:noAutofit/>
          </a:bodyPr>
          <a:lstStyle/>
          <a:p>
            <a:r>
              <a:rPr lang="mn-MN" sz="3200" dirty="0" smtClean="0"/>
              <a:t>Жишээ</a:t>
            </a:r>
            <a:r>
              <a:rPr lang="en-US" sz="3200" dirty="0" smtClean="0"/>
              <a:t>:  </a:t>
            </a:r>
            <a:r>
              <a:rPr lang="en-US" sz="3200" dirty="0"/>
              <a:t/>
            </a:r>
            <a:br>
              <a:rPr lang="en-US" sz="3200" dirty="0"/>
            </a:br>
            <a:r>
              <a:rPr lang="mn-MN" sz="3200" dirty="0" smtClean="0"/>
              <a:t>Дотоод орчны агаарын чанарт Гэрийн зуухны ялгарал давамгайлдаг</a:t>
            </a:r>
            <a:endParaRPr lang="en-US" sz="3200" dirty="0"/>
          </a:p>
        </p:txBody>
      </p:sp>
      <p:sp>
        <p:nvSpPr>
          <p:cNvPr id="9" name="Content Placeholder 2">
            <a:extLst>
              <a:ext uri="{FF2B5EF4-FFF2-40B4-BE49-F238E27FC236}">
                <a16:creationId xmlns:a16="http://schemas.microsoft.com/office/drawing/2014/main" id="{3FF513C2-8951-4DAA-A9DB-08C9AB9C1F07}"/>
              </a:ext>
            </a:extLst>
          </p:cNvPr>
          <p:cNvSpPr>
            <a:spLocks noGrp="1"/>
          </p:cNvSpPr>
          <p:nvPr>
            <p:ph idx="1"/>
          </p:nvPr>
        </p:nvSpPr>
        <p:spPr>
          <a:xfrm>
            <a:off x="6020717" y="983006"/>
            <a:ext cx="3123282" cy="5649148"/>
          </a:xfrm>
          <a:solidFill>
            <a:schemeClr val="bg1"/>
          </a:solidFill>
        </p:spPr>
        <p:txBody>
          <a:bodyPr>
            <a:normAutofit/>
          </a:bodyPr>
          <a:lstStyle/>
          <a:p>
            <a:pPr marL="0" indent="0">
              <a:buNone/>
            </a:pPr>
            <a:endParaRPr lang="en-US" sz="2000" dirty="0"/>
          </a:p>
          <a:p>
            <a:pPr marL="0" indent="0">
              <a:buNone/>
            </a:pPr>
            <a:r>
              <a:rPr lang="mn-MN" sz="2000" dirty="0" smtClean="0"/>
              <a:t>Өвлийн улирал дахь гэрийн агаар дахь шөнийн хэмжилт</a:t>
            </a:r>
            <a:endParaRPr lang="en-US" sz="2000" dirty="0"/>
          </a:p>
          <a:p>
            <a:pPr marL="0" indent="0">
              <a:buNone/>
            </a:pPr>
            <a:r>
              <a:rPr lang="mn-MN" sz="2000" dirty="0" smtClean="0"/>
              <a:t>Агууламжийн хэмжээг ашигласан зураглал</a:t>
            </a:r>
          </a:p>
          <a:p>
            <a:pPr marL="0" indent="0">
              <a:buNone/>
            </a:pPr>
            <a:r>
              <a:rPr lang="mn-MN" sz="2000" dirty="0" smtClean="0">
                <a:solidFill>
                  <a:srgbClr val="00B0F0"/>
                </a:solidFill>
              </a:rPr>
              <a:t>Зуухны яндан</a:t>
            </a:r>
            <a:r>
              <a:rPr lang="en-US" sz="2000" dirty="0" smtClean="0">
                <a:solidFill>
                  <a:srgbClr val="00B0F0"/>
                </a:solidFill>
              </a:rPr>
              <a:t> </a:t>
            </a:r>
            <a:r>
              <a:rPr lang="en-US" sz="2000" dirty="0">
                <a:solidFill>
                  <a:srgbClr val="00B0F0"/>
                </a:solidFill>
              </a:rPr>
              <a:t>CO</a:t>
            </a:r>
            <a:r>
              <a:rPr lang="en-US" sz="2000" baseline="-25000" dirty="0">
                <a:solidFill>
                  <a:srgbClr val="00B0F0"/>
                </a:solidFill>
              </a:rPr>
              <a:t>2</a:t>
            </a:r>
          </a:p>
          <a:p>
            <a:pPr marL="0" indent="0">
              <a:buNone/>
            </a:pPr>
            <a:r>
              <a:rPr lang="mn-MN" sz="2000" dirty="0" smtClean="0">
                <a:solidFill>
                  <a:srgbClr val="FF0000"/>
                </a:solidFill>
              </a:rPr>
              <a:t>Дотоод орчны</a:t>
            </a:r>
            <a:r>
              <a:rPr lang="en-US" sz="2000" dirty="0" smtClean="0">
                <a:solidFill>
                  <a:srgbClr val="FF0000"/>
                </a:solidFill>
              </a:rPr>
              <a:t> </a:t>
            </a:r>
            <a:r>
              <a:rPr lang="en-US" sz="2000" dirty="0">
                <a:solidFill>
                  <a:srgbClr val="FF0000"/>
                </a:solidFill>
              </a:rPr>
              <a:t>PM</a:t>
            </a:r>
            <a:r>
              <a:rPr lang="en-US" sz="2000" baseline="-25000" dirty="0">
                <a:solidFill>
                  <a:srgbClr val="FF0000"/>
                </a:solidFill>
              </a:rPr>
              <a:t>2.5</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b="1" dirty="0"/>
          </a:p>
          <a:p>
            <a:pPr marL="0" indent="0">
              <a:buNone/>
            </a:pPr>
            <a:endParaRPr lang="en-US" sz="2000" b="1" dirty="0"/>
          </a:p>
          <a:p>
            <a:pPr marL="0" indent="0">
              <a:buNone/>
            </a:pPr>
            <a:r>
              <a:rPr lang="mn-MN" sz="2000" b="1" dirty="0" smtClean="0"/>
              <a:t>Зургийг Проф</a:t>
            </a:r>
            <a:r>
              <a:rPr lang="en-US" sz="2000" b="1" dirty="0" smtClean="0"/>
              <a:t>. </a:t>
            </a:r>
            <a:r>
              <a:rPr lang="mn-MN" sz="2000" b="1" dirty="0" smtClean="0"/>
              <a:t>Руфус Эдвардс</a:t>
            </a:r>
            <a:r>
              <a:rPr lang="en-US" sz="2000" b="1" dirty="0" smtClean="0"/>
              <a:t>, </a:t>
            </a:r>
            <a:r>
              <a:rPr lang="mn-MN" sz="2000" b="1" dirty="0" smtClean="0"/>
              <a:t>Калифорни-Ирвин Их Сургууль</a:t>
            </a:r>
            <a:endParaRPr lang="en-US" sz="2000" b="1" dirty="0"/>
          </a:p>
          <a:p>
            <a:pPr marL="0" indent="0">
              <a:buNone/>
            </a:pPr>
            <a:endParaRPr lang="en-US" sz="2000" b="1" dirty="0"/>
          </a:p>
          <a:p>
            <a:pPr marL="0" indent="0">
              <a:buNone/>
            </a:pP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1513967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1" y="142087"/>
            <a:ext cx="9144000" cy="762000"/>
          </a:xfrm>
        </p:spPr>
        <p:txBody>
          <a:bodyPr>
            <a:normAutofit fontScale="90000"/>
          </a:bodyPr>
          <a:lstStyle/>
          <a:p>
            <a:r>
              <a:rPr lang="mn-MN" sz="3600" dirty="0" smtClean="0"/>
              <a:t>Эрүүл мэндийн судалгаанд зориулсан гадаад орчны агаарын чанарын хяналт</a:t>
            </a:r>
            <a:endParaRPr lang="en-US" sz="3600" dirty="0"/>
          </a:p>
        </p:txBody>
      </p:sp>
      <p:sp>
        <p:nvSpPr>
          <p:cNvPr id="3" name="Content Placeholder 2"/>
          <p:cNvSpPr>
            <a:spLocks noGrp="1"/>
          </p:cNvSpPr>
          <p:nvPr>
            <p:ph idx="1"/>
          </p:nvPr>
        </p:nvSpPr>
        <p:spPr>
          <a:xfrm>
            <a:off x="118542" y="1054608"/>
            <a:ext cx="4727558" cy="5803391"/>
          </a:xfrm>
        </p:spPr>
        <p:txBody>
          <a:bodyPr>
            <a:normAutofit fontScale="92500"/>
          </a:bodyPr>
          <a:lstStyle/>
          <a:p>
            <a:pPr marL="0" indent="0">
              <a:buNone/>
            </a:pPr>
            <a:r>
              <a:rPr lang="mn-MN" sz="3200" dirty="0" smtClean="0">
                <a:solidFill>
                  <a:srgbClr val="FF0000"/>
                </a:solidFill>
              </a:rPr>
              <a:t>Юуг, хаана, хэрхэн хэмжих нь тухайн судалгааны зорилгоос хамаарна.</a:t>
            </a:r>
            <a:r>
              <a:rPr lang="en-US" sz="3200" dirty="0" smtClean="0">
                <a:solidFill>
                  <a:srgbClr val="FF0000"/>
                </a:solidFill>
              </a:rPr>
              <a:t> </a:t>
            </a:r>
            <a:endParaRPr lang="en-US" sz="3200" dirty="0">
              <a:solidFill>
                <a:srgbClr val="FF0000"/>
              </a:solidFill>
            </a:endParaRPr>
          </a:p>
          <a:p>
            <a:pPr marL="0" indent="0">
              <a:buNone/>
            </a:pPr>
            <a:endParaRPr lang="en-US" sz="2800" dirty="0"/>
          </a:p>
          <a:p>
            <a:pPr marL="0" indent="0">
              <a:buNone/>
            </a:pPr>
            <a:r>
              <a:rPr lang="mn-MN" sz="2800" dirty="0" smtClean="0"/>
              <a:t>Жишээлбэл </a:t>
            </a:r>
            <a:r>
              <a:rPr lang="en-US" sz="2800" dirty="0" smtClean="0"/>
              <a:t>… </a:t>
            </a:r>
            <a:r>
              <a:rPr lang="mn-MN" sz="2800" dirty="0" smtClean="0"/>
              <a:t>гадаад орчны бохирдуулагч бодисын өөрчлөлтийг байршил, цаг хугацаагаар  хэмжинэ</a:t>
            </a:r>
            <a:endParaRPr lang="en-US" sz="2800" dirty="0" smtClean="0"/>
          </a:p>
          <a:p>
            <a:pPr marL="0" indent="0">
              <a:buNone/>
            </a:pPr>
            <a:endParaRPr lang="en-US" sz="2800" dirty="0" smtClean="0"/>
          </a:p>
          <a:p>
            <a:pPr marL="0" indent="0">
              <a:buNone/>
            </a:pPr>
            <a:endParaRPr lang="en-US" sz="3200" dirty="0"/>
          </a:p>
          <a:p>
            <a:pPr marL="0" indent="0">
              <a:buNone/>
            </a:pPr>
            <a:endParaRPr lang="en-US" sz="3200" dirty="0"/>
          </a:p>
          <a:p>
            <a:pPr marL="0" indent="0">
              <a:buNone/>
            </a:pPr>
            <a:endParaRPr lang="en-US" sz="3200" dirty="0"/>
          </a:p>
          <a:p>
            <a:pPr marL="0" indent="0">
              <a:buNone/>
            </a:pPr>
            <a:r>
              <a:rPr lang="en-US" sz="2800" dirty="0"/>
              <a:t>…no single approach is optimal</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2800" b="1" dirty="0"/>
          </a:p>
          <a:p>
            <a:pPr marL="342900" lvl="1" indent="0">
              <a:buNone/>
            </a:pPr>
            <a:endParaRPr lang="en-US" sz="2500" dirty="0"/>
          </a:p>
          <a:p>
            <a:pPr lvl="1"/>
            <a:endParaRPr lang="en-US" sz="2100" dirty="0"/>
          </a:p>
          <a:p>
            <a:pPr lvl="1"/>
            <a:endParaRPr lang="en-US" sz="2100" dirty="0"/>
          </a:p>
          <a:p>
            <a:endParaRPr lang="en-US" sz="2400" dirty="0"/>
          </a:p>
        </p:txBody>
      </p:sp>
      <p:graphicFrame>
        <p:nvGraphicFramePr>
          <p:cNvPr id="7" name="Table 7">
            <a:extLst>
              <a:ext uri="{FF2B5EF4-FFF2-40B4-BE49-F238E27FC236}">
                <a16:creationId xmlns:a16="http://schemas.microsoft.com/office/drawing/2014/main" id="{AD8847A2-7511-4293-B32B-BF516C2AF3F0}"/>
              </a:ext>
            </a:extLst>
          </p:cNvPr>
          <p:cNvGraphicFramePr>
            <a:graphicFrameLocks noGrp="1"/>
          </p:cNvGraphicFramePr>
          <p:nvPr>
            <p:extLst>
              <p:ext uri="{D42A27DB-BD31-4B8C-83A1-F6EECF244321}">
                <p14:modId xmlns:p14="http://schemas.microsoft.com/office/powerpoint/2010/main" val="3363752460"/>
              </p:ext>
            </p:extLst>
          </p:nvPr>
        </p:nvGraphicFramePr>
        <p:xfrm>
          <a:off x="118542" y="4263529"/>
          <a:ext cx="8948339" cy="2168838"/>
        </p:xfrm>
        <a:graphic>
          <a:graphicData uri="http://schemas.openxmlformats.org/drawingml/2006/table">
            <a:tbl>
              <a:tblPr firstRow="1" bandRow="1">
                <a:tableStyleId>{5C22544A-7EE6-4342-B048-85BDC9FD1C3A}</a:tableStyleId>
              </a:tblPr>
              <a:tblGrid>
                <a:gridCol w="1384041">
                  <a:extLst>
                    <a:ext uri="{9D8B030D-6E8A-4147-A177-3AD203B41FA5}">
                      <a16:colId xmlns:a16="http://schemas.microsoft.com/office/drawing/2014/main" val="2911881619"/>
                    </a:ext>
                  </a:extLst>
                </a:gridCol>
                <a:gridCol w="1320651">
                  <a:extLst>
                    <a:ext uri="{9D8B030D-6E8A-4147-A177-3AD203B41FA5}">
                      <a16:colId xmlns:a16="http://schemas.microsoft.com/office/drawing/2014/main" val="1636071757"/>
                    </a:ext>
                  </a:extLst>
                </a:gridCol>
                <a:gridCol w="1452325">
                  <a:extLst>
                    <a:ext uri="{9D8B030D-6E8A-4147-A177-3AD203B41FA5}">
                      <a16:colId xmlns:a16="http://schemas.microsoft.com/office/drawing/2014/main" val="2359226907"/>
                    </a:ext>
                  </a:extLst>
                </a:gridCol>
                <a:gridCol w="1611195">
                  <a:extLst>
                    <a:ext uri="{9D8B030D-6E8A-4147-A177-3AD203B41FA5}">
                      <a16:colId xmlns:a16="http://schemas.microsoft.com/office/drawing/2014/main" val="3766993614"/>
                    </a:ext>
                  </a:extLst>
                </a:gridCol>
                <a:gridCol w="1523590">
                  <a:extLst>
                    <a:ext uri="{9D8B030D-6E8A-4147-A177-3AD203B41FA5}">
                      <a16:colId xmlns:a16="http://schemas.microsoft.com/office/drawing/2014/main" val="2414974828"/>
                    </a:ext>
                  </a:extLst>
                </a:gridCol>
                <a:gridCol w="1656537">
                  <a:extLst>
                    <a:ext uri="{9D8B030D-6E8A-4147-A177-3AD203B41FA5}">
                      <a16:colId xmlns:a16="http://schemas.microsoft.com/office/drawing/2014/main" val="742657438"/>
                    </a:ext>
                  </a:extLst>
                </a:gridCol>
              </a:tblGrid>
              <a:tr h="555306">
                <a:tc>
                  <a:txBody>
                    <a:bodyPr/>
                    <a:lstStyle/>
                    <a:p>
                      <a:pPr algn="ctr"/>
                      <a:r>
                        <a:rPr lang="mn-MN" dirty="0" smtClean="0"/>
                        <a:t>Хэмжилт</a:t>
                      </a:r>
                      <a:r>
                        <a:rPr lang="mn-MN" baseline="0" dirty="0" smtClean="0"/>
                        <a:t> </a:t>
                      </a:r>
                      <a:endParaRPr lang="en-US" dirty="0"/>
                    </a:p>
                  </a:txBody>
                  <a:tcPr/>
                </a:tc>
                <a:tc>
                  <a:txBody>
                    <a:bodyPr/>
                    <a:lstStyle/>
                    <a:p>
                      <a:pPr algn="ctr"/>
                      <a:r>
                        <a:rPr lang="mn-MN" b="1" dirty="0" smtClean="0"/>
                        <a:t>Сүлжээний</a:t>
                      </a:r>
                      <a:r>
                        <a:rPr lang="mn-MN" b="1" baseline="0" dirty="0" smtClean="0"/>
                        <a:t> нягтрал</a:t>
                      </a:r>
                      <a:endParaRPr lang="en-US" b="1" dirty="0"/>
                    </a:p>
                  </a:txBody>
                  <a:tcPr/>
                </a:tc>
                <a:tc>
                  <a:txBody>
                    <a:bodyPr/>
                    <a:lstStyle/>
                    <a:p>
                      <a:pPr algn="ctr"/>
                      <a:r>
                        <a:rPr lang="mn-MN" dirty="0" smtClean="0"/>
                        <a:t>Хяналтын</a:t>
                      </a:r>
                      <a:r>
                        <a:rPr lang="mn-MN" baseline="0" dirty="0" smtClean="0"/>
                        <a:t> өртөг</a:t>
                      </a:r>
                      <a:endParaRPr lang="en-US" dirty="0"/>
                    </a:p>
                  </a:txBody>
                  <a:tcPr/>
                </a:tc>
                <a:tc>
                  <a:txBody>
                    <a:bodyPr/>
                    <a:lstStyle/>
                    <a:p>
                      <a:pPr algn="ctr"/>
                      <a:r>
                        <a:rPr lang="mn-MN" dirty="0" smtClean="0"/>
                        <a:t>Үйл</a:t>
                      </a:r>
                      <a:r>
                        <a:rPr lang="mn-MN" baseline="0" dirty="0" smtClean="0"/>
                        <a:t> ажиллагааны зардал</a:t>
                      </a:r>
                      <a:endParaRPr lang="en-US" dirty="0"/>
                    </a:p>
                  </a:txBody>
                  <a:tcPr/>
                </a:tc>
                <a:tc>
                  <a:txBody>
                    <a:bodyPr/>
                    <a:lstStyle/>
                    <a:p>
                      <a:pPr algn="ctr"/>
                      <a:r>
                        <a:rPr lang="en-US" dirty="0"/>
                        <a:t>Data QA Effort</a:t>
                      </a:r>
                    </a:p>
                  </a:txBody>
                  <a:tcPr/>
                </a:tc>
                <a:tc>
                  <a:txBody>
                    <a:bodyPr/>
                    <a:lstStyle/>
                    <a:p>
                      <a:pPr algn="ctr"/>
                      <a:r>
                        <a:rPr lang="mn-MN" dirty="0" smtClean="0"/>
                        <a:t>Загварчлалын</a:t>
                      </a:r>
                      <a:r>
                        <a:rPr lang="mn-MN" baseline="0" dirty="0" smtClean="0"/>
                        <a:t> нарийвчлал</a:t>
                      </a:r>
                      <a:endParaRPr lang="en-US" dirty="0"/>
                    </a:p>
                  </a:txBody>
                  <a:tcPr/>
                </a:tc>
                <a:extLst>
                  <a:ext uri="{0D108BD9-81ED-4DB2-BD59-A6C34878D82A}">
                    <a16:rowId xmlns:a16="http://schemas.microsoft.com/office/drawing/2014/main" val="332775979"/>
                  </a:ext>
                </a:extLst>
              </a:tr>
              <a:tr h="555306">
                <a:tc>
                  <a:txBody>
                    <a:bodyPr/>
                    <a:lstStyle/>
                    <a:p>
                      <a:pPr algn="ctr"/>
                      <a:r>
                        <a:rPr lang="mn-MN" b="1" dirty="0" smtClean="0"/>
                        <a:t>Суурин</a:t>
                      </a:r>
                      <a:r>
                        <a:rPr lang="mn-MN" b="1" baseline="0" dirty="0" smtClean="0"/>
                        <a:t> байршил</a:t>
                      </a:r>
                      <a:endParaRPr lang="en-US" b="1" dirty="0"/>
                    </a:p>
                  </a:txBody>
                  <a:tcPr/>
                </a:tc>
                <a:tc>
                  <a:txBody>
                    <a:bodyPr/>
                    <a:lstStyle/>
                    <a:p>
                      <a:pPr algn="ctr"/>
                      <a:r>
                        <a:rPr lang="mn-MN" b="0" dirty="0" smtClean="0"/>
                        <a:t>Бага</a:t>
                      </a:r>
                      <a:r>
                        <a:rPr lang="mn-MN" b="0" baseline="0" dirty="0" smtClean="0"/>
                        <a:t> </a:t>
                      </a:r>
                      <a:endParaRPr lang="en-US" b="0" dirty="0"/>
                    </a:p>
                  </a:txBody>
                  <a:tcPr/>
                </a:tc>
                <a:tc>
                  <a:txBody>
                    <a:bodyPr/>
                    <a:lstStyle/>
                    <a:p>
                      <a:pPr algn="ctr"/>
                      <a:r>
                        <a:rPr lang="mn-MN" dirty="0" smtClean="0"/>
                        <a:t>Өндөр</a:t>
                      </a:r>
                      <a:r>
                        <a:rPr lang="mn-MN" baseline="0" dirty="0" smtClean="0"/>
                        <a:t> </a:t>
                      </a:r>
                      <a:endParaRPr lang="en-US" dirty="0"/>
                    </a:p>
                  </a:txBody>
                  <a:tcPr/>
                </a:tc>
                <a:tc>
                  <a:txBody>
                    <a:bodyPr/>
                    <a:lstStyle/>
                    <a:p>
                      <a:pPr algn="ctr"/>
                      <a:r>
                        <a:rPr lang="mn-MN" dirty="0" smtClean="0"/>
                        <a:t>Бага</a:t>
                      </a:r>
                      <a:r>
                        <a:rPr lang="mn-MN" baseline="0" dirty="0" smtClean="0"/>
                        <a:t> </a:t>
                      </a:r>
                      <a:r>
                        <a:rPr lang="en-US" dirty="0" smtClean="0"/>
                        <a:t>–</a:t>
                      </a:r>
                      <a:r>
                        <a:rPr lang="mn-MN" dirty="0" smtClean="0"/>
                        <a:t>дунд</a:t>
                      </a:r>
                      <a:r>
                        <a:rPr lang="mn-MN" baseline="0" dirty="0" smtClean="0"/>
                        <a:t> зэрэг</a:t>
                      </a:r>
                      <a:endParaRPr lang="en-US" dirty="0"/>
                    </a:p>
                  </a:txBody>
                  <a:tcPr/>
                </a:tc>
                <a:tc>
                  <a:txBody>
                    <a:bodyPr/>
                    <a:lstStyle/>
                    <a:p>
                      <a:pPr algn="ctr"/>
                      <a:r>
                        <a:rPr lang="mn-MN" dirty="0" smtClean="0"/>
                        <a:t>Бага</a:t>
                      </a:r>
                      <a:r>
                        <a:rPr lang="mn-MN" baseline="0" dirty="0" smtClean="0"/>
                        <a:t> </a:t>
                      </a:r>
                      <a:endParaRPr lang="en-US" dirty="0"/>
                    </a:p>
                  </a:txBody>
                  <a:tcPr/>
                </a:tc>
                <a:tc>
                  <a:txBody>
                    <a:bodyPr/>
                    <a:lstStyle/>
                    <a:p>
                      <a:pPr algn="ctr"/>
                      <a:r>
                        <a:rPr lang="mn-MN" dirty="0" smtClean="0"/>
                        <a:t>Өндөр</a:t>
                      </a:r>
                      <a:r>
                        <a:rPr lang="mn-MN" baseline="0" dirty="0" smtClean="0"/>
                        <a:t> </a:t>
                      </a:r>
                      <a:endParaRPr lang="en-US" dirty="0"/>
                    </a:p>
                  </a:txBody>
                  <a:tcPr/>
                </a:tc>
                <a:extLst>
                  <a:ext uri="{0D108BD9-81ED-4DB2-BD59-A6C34878D82A}">
                    <a16:rowId xmlns:a16="http://schemas.microsoft.com/office/drawing/2014/main" val="1226569540"/>
                  </a:ext>
                </a:extLst>
              </a:tr>
              <a:tr h="555306">
                <a:tc>
                  <a:txBody>
                    <a:bodyPr/>
                    <a:lstStyle/>
                    <a:p>
                      <a:pPr algn="ctr"/>
                      <a:r>
                        <a:rPr lang="mn-MN" b="1" dirty="0" smtClean="0"/>
                        <a:t>Шилжилт</a:t>
                      </a:r>
                      <a:r>
                        <a:rPr lang="mn-MN" b="1" baseline="0" dirty="0" smtClean="0"/>
                        <a:t> хөдөлгөөн </a:t>
                      </a:r>
                      <a:endParaRPr lang="en-US" b="1" dirty="0"/>
                    </a:p>
                  </a:txBody>
                  <a:tcPr/>
                </a:tc>
                <a:tc>
                  <a:txBody>
                    <a:bodyPr/>
                    <a:lstStyle/>
                    <a:p>
                      <a:pPr algn="ctr"/>
                      <a:r>
                        <a:rPr lang="mn-MN" b="0" dirty="0" smtClean="0"/>
                        <a:t>Дан</a:t>
                      </a:r>
                      <a:r>
                        <a:rPr lang="mn-MN" b="0" baseline="0" dirty="0" smtClean="0"/>
                        <a:t> хяналт</a:t>
                      </a:r>
                      <a:endParaRPr lang="en-US" b="0" dirty="0"/>
                    </a:p>
                  </a:txBody>
                  <a:tcPr/>
                </a:tc>
                <a:tc>
                  <a:txBody>
                    <a:bodyPr/>
                    <a:lstStyle/>
                    <a:p>
                      <a:pPr algn="ctr"/>
                      <a:r>
                        <a:rPr lang="mn-MN" dirty="0" smtClean="0"/>
                        <a:t>Дунд</a:t>
                      </a:r>
                      <a:r>
                        <a:rPr lang="en-US" dirty="0" smtClean="0"/>
                        <a:t>-</a:t>
                      </a:r>
                      <a:r>
                        <a:rPr lang="mn-MN" dirty="0" smtClean="0"/>
                        <a:t>Өндөр</a:t>
                      </a:r>
                      <a:endParaRPr lang="en-US" dirty="0"/>
                    </a:p>
                  </a:txBody>
                  <a:tcPr/>
                </a:tc>
                <a:tc>
                  <a:txBody>
                    <a:bodyPr/>
                    <a:lstStyle/>
                    <a:p>
                      <a:pPr algn="ctr"/>
                      <a:r>
                        <a:rPr lang="mn-MN" dirty="0" smtClean="0"/>
                        <a:t>Өндөр</a:t>
                      </a:r>
                      <a:r>
                        <a:rPr lang="mn-MN" baseline="0" dirty="0" smtClean="0"/>
                        <a:t> </a:t>
                      </a:r>
                      <a:endParaRPr lang="en-US" dirty="0"/>
                    </a:p>
                  </a:txBody>
                  <a:tcPr/>
                </a:tc>
                <a:tc>
                  <a:txBody>
                    <a:bodyPr/>
                    <a:lstStyle/>
                    <a:p>
                      <a:pPr algn="ctr"/>
                      <a:r>
                        <a:rPr lang="mn-MN" dirty="0" smtClean="0"/>
                        <a:t>Бага</a:t>
                      </a:r>
                      <a:r>
                        <a:rPr lang="en-US" dirty="0" smtClean="0"/>
                        <a:t>-</a:t>
                      </a:r>
                      <a:r>
                        <a:rPr lang="mn-MN" dirty="0" smtClean="0"/>
                        <a:t>Дунд</a:t>
                      </a:r>
                      <a:endParaRPr lang="en-US" dirty="0"/>
                    </a:p>
                  </a:txBody>
                  <a:tcPr/>
                </a:tc>
                <a:tc>
                  <a:txBody>
                    <a:bodyPr/>
                    <a:lstStyle/>
                    <a:p>
                      <a:pPr algn="ctr"/>
                      <a:r>
                        <a:rPr lang="mn-MN" dirty="0" smtClean="0"/>
                        <a:t>Дунд</a:t>
                      </a:r>
                      <a:r>
                        <a:rPr lang="mn-MN" baseline="0" dirty="0" smtClean="0"/>
                        <a:t> </a:t>
                      </a:r>
                      <a:endParaRPr lang="en-US" dirty="0"/>
                    </a:p>
                  </a:txBody>
                  <a:tcPr/>
                </a:tc>
                <a:extLst>
                  <a:ext uri="{0D108BD9-81ED-4DB2-BD59-A6C34878D82A}">
                    <a16:rowId xmlns:a16="http://schemas.microsoft.com/office/drawing/2014/main" val="2070795901"/>
                  </a:ext>
                </a:extLst>
              </a:tr>
              <a:tr h="328135">
                <a:tc>
                  <a:txBody>
                    <a:bodyPr/>
                    <a:lstStyle/>
                    <a:p>
                      <a:pPr algn="ctr"/>
                      <a:r>
                        <a:rPr lang="mn-MN" b="1" dirty="0" smtClean="0"/>
                        <a:t>Суурин</a:t>
                      </a:r>
                      <a:r>
                        <a:rPr lang="mn-MN" b="1" baseline="0" dirty="0" smtClean="0"/>
                        <a:t> байршил</a:t>
                      </a:r>
                      <a:endParaRPr lang="en-US" b="1" dirty="0"/>
                    </a:p>
                  </a:txBody>
                  <a:tcPr/>
                </a:tc>
                <a:tc>
                  <a:txBody>
                    <a:bodyPr/>
                    <a:lstStyle/>
                    <a:p>
                      <a:pPr algn="ctr"/>
                      <a:r>
                        <a:rPr lang="mn-MN" b="0" dirty="0" smtClean="0"/>
                        <a:t>Өндөр</a:t>
                      </a:r>
                      <a:r>
                        <a:rPr lang="mn-MN" b="0" baseline="0" dirty="0" smtClean="0"/>
                        <a:t> </a:t>
                      </a:r>
                      <a:endParaRPr lang="en-US" b="0" dirty="0"/>
                    </a:p>
                  </a:txBody>
                  <a:tcPr/>
                </a:tc>
                <a:tc>
                  <a:txBody>
                    <a:bodyPr/>
                    <a:lstStyle/>
                    <a:p>
                      <a:pPr algn="ctr"/>
                      <a:r>
                        <a:rPr lang="mn-MN" dirty="0" smtClean="0"/>
                        <a:t>Бага</a:t>
                      </a:r>
                      <a:r>
                        <a:rPr lang="mn-MN" baseline="0" dirty="0" smtClean="0"/>
                        <a:t> </a:t>
                      </a:r>
                      <a:r>
                        <a:rPr lang="en-US" dirty="0" smtClean="0"/>
                        <a:t>-</a:t>
                      </a:r>
                      <a:r>
                        <a:rPr lang="mn-MN" dirty="0" smtClean="0"/>
                        <a:t>Дунд</a:t>
                      </a:r>
                      <a:endParaRPr lang="en-US" dirty="0"/>
                    </a:p>
                  </a:txBody>
                  <a:tcPr/>
                </a:tc>
                <a:tc>
                  <a:txBody>
                    <a:bodyPr/>
                    <a:lstStyle/>
                    <a:p>
                      <a:pPr algn="ctr"/>
                      <a:r>
                        <a:rPr lang="mn-MN" dirty="0" smtClean="0"/>
                        <a:t>Бага –дунд зэрэг</a:t>
                      </a:r>
                    </a:p>
                    <a:p>
                      <a:pPr algn="ctr"/>
                      <a:endParaRPr lang="en-US" dirty="0"/>
                    </a:p>
                  </a:txBody>
                  <a:tcPr/>
                </a:tc>
                <a:tc>
                  <a:txBody>
                    <a:bodyPr/>
                    <a:lstStyle/>
                    <a:p>
                      <a:pPr algn="ctr"/>
                      <a:r>
                        <a:rPr lang="mn-MN" dirty="0" smtClean="0"/>
                        <a:t>Өндөр</a:t>
                      </a:r>
                      <a:endParaRPr lang="en-US" dirty="0"/>
                    </a:p>
                  </a:txBody>
                  <a:tcPr/>
                </a:tc>
                <a:tc>
                  <a:txBody>
                    <a:bodyPr/>
                    <a:lstStyle/>
                    <a:p>
                      <a:pPr algn="ctr"/>
                      <a:r>
                        <a:rPr lang="mn-MN" dirty="0" smtClean="0"/>
                        <a:t>Бага</a:t>
                      </a:r>
                      <a:r>
                        <a:rPr lang="mn-MN" baseline="0" dirty="0" smtClean="0"/>
                        <a:t> </a:t>
                      </a:r>
                      <a:r>
                        <a:rPr lang="en-US" dirty="0" smtClean="0"/>
                        <a:t>-</a:t>
                      </a:r>
                      <a:r>
                        <a:rPr lang="mn-MN" dirty="0" smtClean="0"/>
                        <a:t>Дунд</a:t>
                      </a:r>
                      <a:endParaRPr lang="en-US" dirty="0"/>
                    </a:p>
                  </a:txBody>
                  <a:tcPr/>
                </a:tc>
                <a:extLst>
                  <a:ext uri="{0D108BD9-81ED-4DB2-BD59-A6C34878D82A}">
                    <a16:rowId xmlns:a16="http://schemas.microsoft.com/office/drawing/2014/main" val="2208271362"/>
                  </a:ext>
                </a:extLst>
              </a:tr>
            </a:tbl>
          </a:graphicData>
        </a:graphic>
      </p:graphicFrame>
      <p:pic>
        <p:nvPicPr>
          <p:cNvPr id="4" name="Picture 3">
            <a:extLst>
              <a:ext uri="{FF2B5EF4-FFF2-40B4-BE49-F238E27FC236}">
                <a16:creationId xmlns:a16="http://schemas.microsoft.com/office/drawing/2014/main" id="{4FEBB7F4-7182-4AE1-AFBC-874EBA08A2F8}"/>
              </a:ext>
            </a:extLst>
          </p:cNvPr>
          <p:cNvPicPr>
            <a:picLocks noChangeAspect="1"/>
          </p:cNvPicPr>
          <p:nvPr/>
        </p:nvPicPr>
        <p:blipFill>
          <a:blip r:embed="rId3"/>
          <a:stretch>
            <a:fillRect/>
          </a:stretch>
        </p:blipFill>
        <p:spPr>
          <a:xfrm>
            <a:off x="4241495" y="1207792"/>
            <a:ext cx="4727558" cy="2524216"/>
          </a:xfrm>
          <a:prstGeom prst="rect">
            <a:avLst/>
          </a:prstGeom>
        </p:spPr>
      </p:pic>
      <p:sp>
        <p:nvSpPr>
          <p:cNvPr id="15" name="TextBox 14">
            <a:extLst>
              <a:ext uri="{FF2B5EF4-FFF2-40B4-BE49-F238E27FC236}">
                <a16:creationId xmlns:a16="http://schemas.microsoft.com/office/drawing/2014/main" id="{EA01E11D-6691-4C16-BBDB-9AF4A6CA986A}"/>
              </a:ext>
            </a:extLst>
          </p:cNvPr>
          <p:cNvSpPr txBox="1"/>
          <p:nvPr/>
        </p:nvSpPr>
        <p:spPr>
          <a:xfrm>
            <a:off x="4883232" y="3742018"/>
            <a:ext cx="3444084" cy="307777"/>
          </a:xfrm>
          <a:prstGeom prst="rect">
            <a:avLst/>
          </a:prstGeom>
          <a:noFill/>
        </p:spPr>
        <p:txBody>
          <a:bodyPr wrap="none" rtlCol="0">
            <a:spAutoFit/>
          </a:bodyPr>
          <a:lstStyle/>
          <a:p>
            <a:r>
              <a:rPr lang="en-US" sz="1400" i="1" dirty="0"/>
              <a:t>product endorsement should not be inferred</a:t>
            </a:r>
          </a:p>
        </p:txBody>
      </p:sp>
    </p:spTree>
    <p:extLst>
      <p:ext uri="{BB962C8B-B14F-4D97-AF65-F5344CB8AC3E}">
        <p14:creationId xmlns:p14="http://schemas.microsoft.com/office/powerpoint/2010/main" val="1465733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11157</TotalTime>
  <Words>1121</Words>
  <Application>Microsoft Office PowerPoint</Application>
  <PresentationFormat>On-screen Show (4:3)</PresentationFormat>
  <Paragraphs>223</Paragraphs>
  <Slides>14</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vt:lpstr>
      <vt:lpstr>Calibri</vt:lpstr>
      <vt:lpstr>Calibri Light</vt:lpstr>
      <vt:lpstr>Roboto</vt:lpstr>
      <vt:lpstr>Symbol</vt:lpstr>
      <vt:lpstr>Office Theme</vt:lpstr>
      <vt:lpstr>SPW 14.0 Graph</vt:lpstr>
      <vt:lpstr>Азийн орнуудын гадаад болон дотоод орчны агаарын чанарын хяналт</vt:lpstr>
      <vt:lpstr>Азийн орнуудын эх, хүүхдийн эрүүл мэндийн байдал</vt:lpstr>
      <vt:lpstr>Гадаад орчны агаарын чанарыг хянах зорилго</vt:lpstr>
      <vt:lpstr>Нарийн ширхэглэгт тоосонцор (PM)</vt:lpstr>
      <vt:lpstr>Азийн орнуудад тулгарч буй бэрхшээл </vt:lpstr>
      <vt:lpstr>АНУ-ын Төрийн Департаментын сүлжээ (Зүүн/Зүүн өмнөд Ази) </vt:lpstr>
      <vt:lpstr>Дотоод орчны агаарын чанарыг хянах зорилго</vt:lpstr>
      <vt:lpstr>Жишээ:   Дотоод орчны агаарын чанарт Гэрийн зуухны ялгарал давамгайлдаг</vt:lpstr>
      <vt:lpstr>Эрүүл мэндийн судалгаанд зориулсан гадаад орчны агаарын чанарын хяналт</vt:lpstr>
      <vt:lpstr>Жишээ: Улаанбаатар дахь сүлжээний  бага нягтралтай байршил</vt:lpstr>
      <vt:lpstr>Шийдвэрлэх шаардлагатай зүйлс</vt:lpstr>
      <vt:lpstr>Дүгнэлт </vt:lpstr>
      <vt:lpstr>Улаанбаатар дахь тоосонцортой холбогдсон PAHs</vt:lpstr>
      <vt:lpstr>PowerPoint Presentation</vt:lpstr>
    </vt:vector>
  </TitlesOfParts>
  <Company>EECE / Washington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Turner - US State - World Learning - 11.Jul2019</dc:title>
  <dc:subject>presentation from meeting with Mongolian Fellows</dc:subject>
  <dc:creator>Jay Turner</dc:creator>
  <cp:lastModifiedBy>Home</cp:lastModifiedBy>
  <cp:revision>998</cp:revision>
  <cp:lastPrinted>2019-07-21T19:33:53Z</cp:lastPrinted>
  <dcterms:created xsi:type="dcterms:W3CDTF">2002-03-18T03:24:12Z</dcterms:created>
  <dcterms:modified xsi:type="dcterms:W3CDTF">2019-10-28T20:15:28Z</dcterms:modified>
</cp:coreProperties>
</file>